
<file path=[Content_Types].xml><?xml version="1.0" encoding="utf-8"?>
<Types xmlns="http://schemas.openxmlformats.org/package/2006/content-types">
  <Override PartName="/docProps/core.xml" ContentType="application/vnd.openxmlformats-package.core-properties+xml"/>
  <Default Extension="rels" ContentType="application/vnd.openxmlformats-package.relationships+xml"/>
  <Override PartName="/ppt/slideLayouts/slideLayout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Default Extension="png" ContentType="image/png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2.xml" ContentType="application/vnd.openxmlformats-officedocument.presentationml.slideLayout+xml"/>
  <Default Extension="bin" ContentType="application/vnd.openxmlformats-officedocument.presentationml.printerSettings"/>
  <Override PartName="/ppt/slides/slide1.xml" ContentType="application/vnd.openxmlformats-officedocument.presentationml.slide+xml"/>
  <Default Extension="jpeg" ContentType="image/jpeg"/>
  <Override PartName="/ppt/slideLayouts/slideLayout4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8" r:id="rId2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a="http://schemas.openxmlformats.org/drawingml/2006/main" xmlns:r="http://schemas.openxmlformats.org/officeDocument/2006/relationships" xmlns:p="http://schemas.openxmlformats.org/presentationml/2006/main" xmlns:p15="http://schemas.microsoft.com/office/powerpoint/2012/main" xmlns:mv="urn:schemas-microsoft-com:mac:vml" xmlns:mc="http://schemas.openxmlformats.org/markup-compatibility/2006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showPr showNarration="1">
    <p:present/>
    <p:sldAll/>
    <p:penClr>
      <a:prstClr val="red"/>
    </p:penClr>
    <p:extLst>
      <p:ext uri="{EC167BDD-8182-4AB7-AECC-EB403E3ABB37}">
        <p14:laserClr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>
          <a:srgbClr val="FF0000"/>
        </p14:laserClr>
      </p:ext>
      <p:ext uri="{2FDB2607-1784-4EEB-B798-7EB5836EED8A}">
        <p14:showMediaCtrls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"/>
      </p:ext>
    </p:extLst>
  </p:showPr>
  <p:extLst>
    <p:ext uri="{E76CE94A-603C-4142-B9EB-6D1370010A27}">
      <p14:discardImageEditData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0"/>
    </p:ext>
    <p:ext uri="{D31A062A-798A-4329-ABDD-BBA856620510}">
      <p14:defaultImageDpi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20"/>
    </p:ext>
    <p:ext uri="{FD5EFAAD-0ECE-453E-9831-46B23BE46B34}">
      <p15:chartTrackingRefBased xmlns="" xmlns:a="http://schemas.openxmlformats.org/drawingml/2006/main" xmlns:r="http://schemas.openxmlformats.org/officeDocument/2006/relationships" xmlns:p="http://schemas.openxmlformats.org/presentationml/2006/main" xmlns:p15="http://schemas.microsoft.com/office/powerpoint/2012/main" xmlns:mv="urn:schemas-microsoft-com:mac:vml" xmlns:mc="http://schemas.openxmlformats.org/markup-compatibility/2006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horzBarState="maximized">
    <p:restoredLeft sz="9184" autoAdjust="0"/>
    <p:restoredTop sz="94660"/>
  </p:normalViewPr>
  <p:slideViewPr>
    <p:cSldViewPr snapToGrid="0" snapToObjects="1">
      <p:cViewPr varScale="1">
        <p:scale>
          <a:sx n="100" d="100"/>
          <a:sy n="100" d="100"/>
        </p:scale>
        <p:origin x="-1328" y="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6423C-9C2F-2847-944D-0A21FEB78130}" type="datetimeFigureOut">
              <a:rPr lang="en-US" smtClean="0"/>
              <a:pPr/>
              <a:t>4/6/16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9C509-F2CC-8E42-9121-ACE1E176E9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6423C-9C2F-2847-944D-0A21FEB78130}" type="datetimeFigureOut">
              <a:rPr lang="en-US" smtClean="0"/>
              <a:pPr/>
              <a:t>4/6/16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9C509-F2CC-8E42-9121-ACE1E176E9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6423C-9C2F-2847-944D-0A21FEB78130}" type="datetimeFigureOut">
              <a:rPr lang="en-US" smtClean="0"/>
              <a:pPr/>
              <a:t>4/6/16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9C509-F2CC-8E42-9121-ACE1E176E9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6423C-9C2F-2847-944D-0A21FEB78130}" type="datetimeFigureOut">
              <a:rPr lang="en-US" smtClean="0"/>
              <a:pPr/>
              <a:t>4/6/16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9C509-F2CC-8E42-9121-ACE1E176E9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6423C-9C2F-2847-944D-0A21FEB78130}" type="datetimeFigureOut">
              <a:rPr lang="en-US" smtClean="0"/>
              <a:pPr/>
              <a:t>4/6/16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9C509-F2CC-8E42-9121-ACE1E176E9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6423C-9C2F-2847-944D-0A21FEB78130}" type="datetimeFigureOut">
              <a:rPr lang="en-US" smtClean="0"/>
              <a:pPr/>
              <a:t>4/6/16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9C509-F2CC-8E42-9121-ACE1E176E9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6423C-9C2F-2847-944D-0A21FEB78130}" type="datetimeFigureOut">
              <a:rPr lang="en-US" smtClean="0"/>
              <a:pPr/>
              <a:t>4/6/16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9C509-F2CC-8E42-9121-ACE1E176E9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6423C-9C2F-2847-944D-0A21FEB78130}" type="datetimeFigureOut">
              <a:rPr lang="en-US" smtClean="0"/>
              <a:pPr/>
              <a:t>4/6/16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9C509-F2CC-8E42-9121-ACE1E176E9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6423C-9C2F-2847-944D-0A21FEB78130}" type="datetimeFigureOut">
              <a:rPr lang="en-US" smtClean="0"/>
              <a:pPr/>
              <a:t>4/6/16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9C509-F2CC-8E42-9121-ACE1E176E9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6423C-9C2F-2847-944D-0A21FEB78130}" type="datetimeFigureOut">
              <a:rPr lang="en-US" smtClean="0"/>
              <a:pPr/>
              <a:t>4/6/16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9C509-F2CC-8E42-9121-ACE1E176E9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6423C-9C2F-2847-944D-0A21FEB78130}" type="datetimeFigureOut">
              <a:rPr lang="en-US" smtClean="0"/>
              <a:pPr/>
              <a:t>4/6/16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9C509-F2CC-8E42-9121-ACE1E176E9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46423C-9C2F-2847-944D-0A21FEB78130}" type="datetimeFigureOut">
              <a:rPr lang="en-US" smtClean="0"/>
              <a:pPr/>
              <a:t>4/6/16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69C509-F2CC-8E42-9121-ACE1E176E90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dpi="0" rotWithShape="1">
          <a:blip r:embed="rId2">
            <a:alphaModFix amt="3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alphaModFix amt="61000"/>
          </a:blip>
          <a:stretch>
            <a:fillRect/>
          </a:stretch>
        </p:blipFill>
        <p:spPr>
          <a:xfrm>
            <a:off x="22524" y="-6791"/>
            <a:ext cx="1297178" cy="6858000"/>
          </a:xfrm>
          <a:prstGeom prst="rect">
            <a:avLst/>
          </a:prstGeom>
          <a:blipFill dpi="0" rotWithShape="1">
            <a:blip r:embed="rId4">
              <a:alphaModFix amt="0"/>
            </a:blip>
            <a:srcRect/>
            <a:stretch>
              <a:fillRect/>
            </a:stretch>
          </a:blipFill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1667" y="1535148"/>
            <a:ext cx="4909509" cy="3139490"/>
          </a:xfrm>
          <a:prstGeom prst="rect">
            <a:avLst/>
          </a:prstGeom>
          <a:blipFill dpi="0" rotWithShape="1">
            <a:blip r:embed="rId6">
              <a:alphaModFix amt="39000"/>
            </a:blip>
            <a:srcRect/>
            <a:stretch>
              <a:fillRect/>
            </a:stretch>
          </a:blipFill>
        </p:spPr>
      </p:pic>
      <p:sp>
        <p:nvSpPr>
          <p:cNvPr id="2" name="TextBox 1"/>
          <p:cNvSpPr txBox="1"/>
          <p:nvPr/>
        </p:nvSpPr>
        <p:spPr>
          <a:xfrm>
            <a:off x="1772816" y="-83979"/>
            <a:ext cx="738051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3200" dirty="0" smtClean="0">
                <a:latin typeface="Stencil"/>
                <a:cs typeface="Stencil"/>
              </a:rPr>
              <a:t>Explode a question</a:t>
            </a:r>
          </a:p>
          <a:p>
            <a:pPr algn="r"/>
            <a:r>
              <a:rPr lang="en-GB" sz="1200" dirty="0" smtClean="0">
                <a:latin typeface="Comic Sans MS" panose="030F0702030302020204" pitchFamily="66" charset="0"/>
              </a:rPr>
              <a:t>Highlight the key words	    Explain what you need to include	 Assess the key reasons</a:t>
            </a:r>
            <a:endParaRPr lang="en-GB" sz="1200" dirty="0">
              <a:latin typeface="Comic Sans MS" panose="030F0702030302020204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908841" y="2812713"/>
            <a:ext cx="37800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Comic Sans MS" panose="030F0702030302020204" pitchFamily="66" charset="0"/>
              </a:rPr>
              <a:t>Explain how the Nazis controlled young people in the 1930s</a:t>
            </a:r>
          </a:p>
          <a:p>
            <a:r>
              <a:rPr lang="en-GB" dirty="0">
                <a:latin typeface="Comic Sans MS" panose="030F0702030302020204" pitchFamily="66" charset="0"/>
              </a:rPr>
              <a:t>(8 marks)</a:t>
            </a:r>
          </a:p>
          <a:p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-69118" y="1819749"/>
            <a:ext cx="1244774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 err="1" smtClean="0">
                <a:latin typeface="Comic Sans MS" panose="030F0702030302020204" pitchFamily="66" charset="0"/>
              </a:rPr>
              <a:t>SPaG</a:t>
            </a:r>
            <a:r>
              <a:rPr lang="en-GB" sz="1400" b="1" dirty="0" smtClean="0">
                <a:latin typeface="Comic Sans MS" panose="030F0702030302020204" pitchFamily="66" charset="0"/>
              </a:rPr>
              <a:t> Bomb</a:t>
            </a:r>
          </a:p>
          <a:p>
            <a:pPr algn="ctr"/>
            <a:r>
              <a:rPr lang="en-GB" sz="1100" b="1" dirty="0" smtClean="0">
                <a:latin typeface="Comic Sans MS" panose="030F0702030302020204" pitchFamily="66" charset="0"/>
              </a:rPr>
              <a:t>Key Words:</a:t>
            </a:r>
          </a:p>
          <a:p>
            <a:pPr marL="84138" indent="-84138" defTabSz="265113">
              <a:buFont typeface="Arial" panose="020B0604020202020204" pitchFamily="34" charset="0"/>
              <a:buChar char="•"/>
            </a:pPr>
            <a:endParaRPr lang="en-GB" sz="1100" dirty="0" smtClean="0">
              <a:latin typeface="Comic Sans MS" panose="030F0702030302020204" pitchFamily="66" charset="0"/>
            </a:endParaRPr>
          </a:p>
          <a:p>
            <a:endParaRPr lang="en-GB" sz="1100" dirty="0">
              <a:latin typeface="Comic Sans MS" panose="030F0702030302020204" pitchFamily="66" charset="0"/>
            </a:endParaRPr>
          </a:p>
          <a:p>
            <a:endParaRPr lang="en-GB" sz="1100" dirty="0" smtClean="0">
              <a:latin typeface="Comic Sans MS" panose="030F0702030302020204" pitchFamily="66" charset="0"/>
            </a:endParaRPr>
          </a:p>
          <a:p>
            <a:endParaRPr lang="en-GB" sz="1100" dirty="0">
              <a:latin typeface="Comic Sans MS" panose="030F0702030302020204" pitchFamily="66" charset="0"/>
            </a:endParaRPr>
          </a:p>
          <a:p>
            <a:endParaRPr lang="en-GB" sz="1100" dirty="0" smtClean="0">
              <a:latin typeface="Comic Sans MS" panose="030F0702030302020204" pitchFamily="66" charset="0"/>
            </a:endParaRPr>
          </a:p>
          <a:p>
            <a:endParaRPr lang="en-GB" sz="1100" dirty="0">
              <a:latin typeface="Comic Sans MS" panose="030F0702030302020204" pitchFamily="66" charset="0"/>
            </a:endParaRPr>
          </a:p>
          <a:p>
            <a:endParaRPr lang="en-GB" sz="1100" dirty="0" smtClean="0">
              <a:latin typeface="Comic Sans MS" panose="030F0702030302020204" pitchFamily="66" charset="0"/>
            </a:endParaRPr>
          </a:p>
          <a:p>
            <a:endParaRPr lang="en-GB" sz="1100" dirty="0">
              <a:latin typeface="Comic Sans MS" panose="030F0702030302020204" pitchFamily="66" charset="0"/>
            </a:endParaRPr>
          </a:p>
          <a:p>
            <a:endParaRPr lang="en-GB" sz="1100" dirty="0" smtClean="0">
              <a:latin typeface="Comic Sans MS" panose="030F0702030302020204" pitchFamily="66" charset="0"/>
            </a:endParaRPr>
          </a:p>
          <a:p>
            <a:endParaRPr lang="en-GB" sz="1100" dirty="0" smtClean="0">
              <a:latin typeface="Comic Sans MS" panose="030F0702030302020204" pitchFamily="66" charset="0"/>
            </a:endParaRPr>
          </a:p>
          <a:p>
            <a:endParaRPr lang="en-GB" sz="1100" dirty="0" smtClean="0">
              <a:latin typeface="Comic Sans MS" panose="030F0702030302020204" pitchFamily="66" charset="0"/>
            </a:endParaRPr>
          </a:p>
          <a:p>
            <a:pPr algn="ctr">
              <a:spcAft>
                <a:spcPts val="200"/>
              </a:spcAft>
            </a:pPr>
            <a:r>
              <a:rPr lang="en-GB" sz="1100" b="1" dirty="0" smtClean="0">
                <a:latin typeface="Comic Sans MS" panose="030F0702030302020204" pitchFamily="66" charset="0"/>
              </a:rPr>
              <a:t>Connectives:</a:t>
            </a:r>
          </a:p>
          <a:p>
            <a:pPr marL="93663" indent="-93663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GB" sz="1100" dirty="0" smtClean="0">
                <a:latin typeface="Comic Sans MS" panose="030F0702030302020204" pitchFamily="66" charset="0"/>
              </a:rPr>
              <a:t>Firstly</a:t>
            </a:r>
          </a:p>
          <a:p>
            <a:pPr marL="93663" indent="-93663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GB" sz="1100" dirty="0" smtClean="0">
                <a:latin typeface="Comic Sans MS" panose="030F0702030302020204" pitchFamily="66" charset="0"/>
              </a:rPr>
              <a:t>Secondly</a:t>
            </a:r>
          </a:p>
          <a:p>
            <a:pPr marL="93663" indent="-93663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GB" sz="1100" dirty="0" smtClean="0">
                <a:latin typeface="Comic Sans MS" panose="030F0702030302020204" pitchFamily="66" charset="0"/>
              </a:rPr>
              <a:t>Finally</a:t>
            </a:r>
          </a:p>
          <a:p>
            <a:pPr marL="93663" indent="-93663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GB" sz="1100" dirty="0" smtClean="0">
                <a:latin typeface="Comic Sans MS" panose="030F0702030302020204" pitchFamily="66" charset="0"/>
              </a:rPr>
              <a:t>In addition</a:t>
            </a:r>
          </a:p>
          <a:p>
            <a:pPr marL="93663" indent="-93663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GB" sz="1100" dirty="0" smtClean="0">
                <a:latin typeface="Comic Sans MS" panose="030F0702030302020204" pitchFamily="66" charset="0"/>
              </a:rPr>
              <a:t>Moreover</a:t>
            </a:r>
          </a:p>
          <a:p>
            <a:pPr marL="93663" indent="-93663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GB" sz="1100" dirty="0" smtClean="0">
                <a:latin typeface="Comic Sans MS" panose="030F0702030302020204" pitchFamily="66" charset="0"/>
              </a:rPr>
              <a:t>Furthermore</a:t>
            </a:r>
          </a:p>
          <a:p>
            <a:pPr marL="93663" indent="-93663">
              <a:spcAft>
                <a:spcPts val="200"/>
              </a:spcAft>
              <a:buFont typeface="Arial" panose="020B0604020202020204" pitchFamily="34" charset="0"/>
              <a:buChar char="•"/>
            </a:pPr>
            <a:endParaRPr lang="en-GB" sz="1100" dirty="0">
              <a:latin typeface="Comic Sans MS" panose="030F0702030302020204" pitchFamily="66" charset="0"/>
            </a:endParaRPr>
          </a:p>
          <a:p>
            <a:pPr algn="ctr">
              <a:spcAft>
                <a:spcPts val="200"/>
              </a:spcAft>
            </a:pPr>
            <a:r>
              <a:rPr lang="en-GB" sz="1100" b="1" dirty="0" smtClean="0">
                <a:latin typeface="Comic Sans MS" panose="030F0702030302020204" pitchFamily="66" charset="0"/>
              </a:rPr>
              <a:t>Phrases</a:t>
            </a:r>
            <a:endParaRPr lang="en-GB" sz="1100" b="1" dirty="0">
              <a:latin typeface="Comic Sans MS" panose="030F0702030302020204" pitchFamily="66" charset="0"/>
            </a:endParaRPr>
          </a:p>
          <a:p>
            <a:pPr marL="93663" indent="-93663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GB" sz="1100" dirty="0" smtClean="0">
                <a:latin typeface="Comic Sans MS" panose="030F0702030302020204" pitchFamily="66" charset="0"/>
              </a:rPr>
              <a:t>For example</a:t>
            </a:r>
          </a:p>
          <a:p>
            <a:pPr marL="93663" indent="-93663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GB" sz="1100" dirty="0" smtClean="0">
                <a:latin typeface="Comic Sans MS" panose="030F0702030302020204" pitchFamily="66" charset="0"/>
              </a:rPr>
              <a:t>This is </a:t>
            </a:r>
            <a:br>
              <a:rPr lang="en-GB" sz="1100" dirty="0" smtClean="0">
                <a:latin typeface="Comic Sans MS" panose="030F0702030302020204" pitchFamily="66" charset="0"/>
              </a:rPr>
            </a:br>
            <a:r>
              <a:rPr lang="en-GB" sz="1100" dirty="0" smtClean="0">
                <a:latin typeface="Comic Sans MS" panose="030F0702030302020204" pitchFamily="66" charset="0"/>
              </a:rPr>
              <a:t>shown by…</a:t>
            </a:r>
          </a:p>
          <a:p>
            <a:pPr marL="93663" indent="-93663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GB" sz="1100" dirty="0">
                <a:latin typeface="Comic Sans MS" panose="030F0702030302020204" pitchFamily="66" charset="0"/>
              </a:rPr>
              <a:t> </a:t>
            </a:r>
            <a:r>
              <a:rPr lang="en-GB" sz="1100" dirty="0" smtClean="0">
                <a:latin typeface="Comic Sans MS" panose="030F0702030302020204" pitchFamily="66" charset="0"/>
              </a:rPr>
              <a:t>As a </a:t>
            </a:r>
            <a:r>
              <a:rPr lang="en-GB" sz="1100" dirty="0">
                <a:latin typeface="Comic Sans MS" panose="030F0702030302020204" pitchFamily="66" charset="0"/>
              </a:rPr>
              <a:t/>
            </a:r>
            <a:br>
              <a:rPr lang="en-GB" sz="1100" dirty="0">
                <a:latin typeface="Comic Sans MS" panose="030F0702030302020204" pitchFamily="66" charset="0"/>
              </a:rPr>
            </a:br>
            <a:r>
              <a:rPr lang="en-GB" sz="1100" dirty="0" smtClean="0">
                <a:latin typeface="Comic Sans MS" panose="030F0702030302020204" pitchFamily="66" charset="0"/>
              </a:rPr>
              <a:t>consequence</a:t>
            </a:r>
          </a:p>
          <a:p>
            <a:pPr>
              <a:spcAft>
                <a:spcPts val="200"/>
              </a:spcAft>
            </a:pPr>
            <a:endParaRPr lang="en-GB" sz="1100" dirty="0" smtClean="0">
              <a:latin typeface="Comic Sans MS" panose="030F0702030302020204" pitchFamily="66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83510" y="5870200"/>
            <a:ext cx="733331" cy="96969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34363" y="6331267"/>
            <a:ext cx="640234" cy="389908"/>
          </a:xfrm>
          <a:prstGeom prst="rect">
            <a:avLst/>
          </a:prstGeom>
        </p:spPr>
      </p:pic>
      <p:cxnSp>
        <p:nvCxnSpPr>
          <p:cNvPr id="19" name="Straight Arrow Connector 18"/>
          <p:cNvCxnSpPr/>
          <p:nvPr/>
        </p:nvCxnSpPr>
        <p:spPr>
          <a:xfrm>
            <a:off x="4525345" y="541175"/>
            <a:ext cx="242596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7131697" y="541175"/>
            <a:ext cx="242596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13" name="Picture 12"/>
          <p:cNvPicPr>
            <a:picLocks noChangeAspect="1"/>
          </p:cNvPicPr>
          <p:nvPr/>
        </p:nvPicPr>
        <p:blipFill>
          <a:blip r:embed="rId5">
            <a:alphaModFix amt="13000"/>
          </a:blip>
          <a:stretch>
            <a:fillRect/>
          </a:stretch>
        </p:blipFill>
        <p:spPr>
          <a:xfrm rot="20900693">
            <a:off x="1043602" y="1008266"/>
            <a:ext cx="6799924" cy="4348356"/>
          </a:xfrm>
          <a:prstGeom prst="rect">
            <a:avLst/>
          </a:prstGeom>
          <a:blipFill dpi="0" rotWithShape="1">
            <a:blip r:embed="rId6">
              <a:alphaModFix amt="13000"/>
            </a:blip>
            <a:srcRect/>
            <a:stretch>
              <a:fillRect/>
            </a:stretch>
          </a:blipFill>
        </p:spPr>
      </p:pic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4115440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474</TotalTime>
  <Words>63</Words>
  <Application>Microsoft Macintosh PowerPoint</Application>
  <PresentationFormat>On-screen Show (4:3)</PresentationFormat>
  <Paragraphs>29</Paragraphs>
  <Slides>1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Greg Thornton</dc:creator>
  <cp:lastModifiedBy>Greg Thornton</cp:lastModifiedBy>
  <cp:revision>19</cp:revision>
  <cp:lastPrinted>2015-03-04T16:52:41Z</cp:lastPrinted>
  <dcterms:created xsi:type="dcterms:W3CDTF">2016-04-06T11:04:38Z</dcterms:created>
  <dcterms:modified xsi:type="dcterms:W3CDTF">2016-04-06T11:05:00Z</dcterms:modified>
</cp:coreProperties>
</file>