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553" autoAdjust="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998" y="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1B2D2-6878-434D-9869-504087472C6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4908-9D94-FE40-B068-2EBB73D200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026" y="821021"/>
            <a:ext cx="384686" cy="36303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4149" t="4626" r="64523" b="4800"/>
          <a:stretch/>
        </p:blipFill>
        <p:spPr>
          <a:xfrm>
            <a:off x="1577010" y="5350729"/>
            <a:ext cx="298979" cy="3501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06164" y="6649871"/>
            <a:ext cx="6389139" cy="1111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5357" y="7894782"/>
            <a:ext cx="6410791" cy="1395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961"/>
            <a:ext cx="6858000" cy="265042"/>
          </a:xfrm>
        </p:spPr>
        <p:txBody>
          <a:bodyPr>
            <a:noAutofit/>
          </a:bodyPr>
          <a:lstStyle/>
          <a:p>
            <a:r>
              <a:rPr lang="en-US" sz="2000" b="1" u="sng" dirty="0" smtClean="0"/>
              <a:t>The Pianist Assessment Feedback</a:t>
            </a:r>
            <a:endParaRPr lang="en-US" sz="2000" b="1" u="sng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256017"/>
              </p:ext>
            </p:extLst>
          </p:nvPr>
        </p:nvGraphicFramePr>
        <p:xfrm>
          <a:off x="212102" y="780728"/>
          <a:ext cx="6402396" cy="33350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0599"/>
                <a:gridCol w="1600599"/>
                <a:gridCol w="1600599"/>
                <a:gridCol w="1600599"/>
              </a:tblGrid>
              <a:tr h="36328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WWW</a:t>
                      </a:r>
                      <a:endParaRPr lang="en-US" sz="1800" dirty="0"/>
                    </a:p>
                  </a:txBody>
                  <a:tcPr marL="68580" marR="68580" marT="66040" marB="66040"/>
                </a:tc>
                <a:tc hMerge="1">
                  <a:txBody>
                    <a:bodyPr/>
                    <a:lstStyle/>
                    <a:p>
                      <a:endParaRPr lang="en-US" sz="2600" dirty="0"/>
                    </a:p>
                  </a:txBody>
                  <a:tcPr marL="68580" marR="68580" marT="66040" marB="6604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EBI</a:t>
                      </a:r>
                      <a:endParaRPr lang="en-US" sz="1800" dirty="0"/>
                    </a:p>
                  </a:txBody>
                  <a:tcPr marL="68580" marR="68580" marT="66040" marB="66040"/>
                </a:tc>
                <a:tc hMerge="1">
                  <a:txBody>
                    <a:bodyPr/>
                    <a:lstStyle/>
                    <a:p>
                      <a:endParaRPr lang="en-US" sz="2600" dirty="0"/>
                    </a:p>
                  </a:txBody>
                  <a:tcPr marL="68580" marR="68580" marT="66040" marB="66040"/>
                </a:tc>
              </a:tr>
              <a:tr h="690238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have discussed how reliable</a:t>
                      </a:r>
                      <a:r>
                        <a:rPr lang="en-US" sz="1050" baseline="0" dirty="0" smtClean="0"/>
                        <a:t> </a:t>
                      </a:r>
                      <a:r>
                        <a:rPr lang="en-US" sz="1050" baseline="0" dirty="0" smtClean="0"/>
                        <a:t>The Pianist’s provenance (background) is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have</a:t>
                      </a:r>
                      <a:r>
                        <a:rPr lang="en-US" sz="1050" baseline="0" dirty="0" smtClean="0"/>
                        <a:t> given an overall </a:t>
                      </a:r>
                      <a:r>
                        <a:rPr lang="en-US" sz="1050" baseline="0" dirty="0" smtClean="0"/>
                        <a:t>judgement </a:t>
                      </a:r>
                      <a:r>
                        <a:rPr lang="en-US" sz="1050" baseline="0" dirty="0" smtClean="0"/>
                        <a:t>on how useful The Pianist is to study the life in the Warsaw Ghetto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need to</a:t>
                      </a:r>
                      <a:r>
                        <a:rPr lang="en-US" sz="1050" baseline="0" dirty="0" smtClean="0"/>
                        <a:t> discuss whether The Pianist background makes it reliable or not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need</a:t>
                      </a:r>
                      <a:r>
                        <a:rPr lang="en-US" sz="1050" baseline="0" dirty="0" smtClean="0"/>
                        <a:t> to provide your overall judgement on whether The Pianist is useful or not.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</a:tr>
              <a:tr h="690238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have used</a:t>
                      </a:r>
                      <a:r>
                        <a:rPr lang="en-US" sz="1050" baseline="0" dirty="0" smtClean="0"/>
                        <a:t> your own knowledge </a:t>
                      </a:r>
                      <a:r>
                        <a:rPr lang="en-US" sz="1050" baseline="0" dirty="0" smtClean="0"/>
                        <a:t>to </a:t>
                      </a:r>
                      <a:r>
                        <a:rPr lang="en-US" sz="1050" baseline="0" dirty="0" smtClean="0"/>
                        <a:t>evaluate the accuracy of The Pianist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have</a:t>
                      </a:r>
                      <a:r>
                        <a:rPr lang="en-US" sz="1050" baseline="0" dirty="0" smtClean="0"/>
                        <a:t> discussed both sides in your answer - that The Pianist is and is not useful.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need to back up your opinion with evidence from the film or your own knowledge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need to discuss both sides to the argument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</a:tr>
              <a:tr h="610670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have argued </a:t>
                      </a:r>
                      <a:r>
                        <a:rPr lang="en-US" sz="1050" dirty="0" smtClean="0"/>
                        <a:t>confidently</a:t>
                      </a:r>
                      <a:r>
                        <a:rPr lang="en-US" sz="1050" baseline="0" dirty="0" smtClean="0"/>
                        <a:t> whether The Pianist is useful or not.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have</a:t>
                      </a:r>
                      <a:r>
                        <a:rPr lang="en-US" sz="1050" baseline="0" dirty="0" smtClean="0"/>
                        <a:t> included specific examples from your own knowledge in your answer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Your argument</a:t>
                      </a:r>
                      <a:r>
                        <a:rPr lang="en-US" sz="1050" baseline="0" dirty="0" smtClean="0"/>
                        <a:t> needs to be more focused on the question – is it useful?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need to include more specific examples</a:t>
                      </a:r>
                      <a:r>
                        <a:rPr lang="en-US" sz="1050" baseline="0" dirty="0" smtClean="0"/>
                        <a:t> from our own knowledge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</a:tr>
              <a:tr h="690238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have used</a:t>
                      </a:r>
                      <a:r>
                        <a:rPr lang="en-US" sz="1050" baseline="0" dirty="0" smtClean="0"/>
                        <a:t> clear evidence from The Pianist in your answer.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have used a wide range of</a:t>
                      </a:r>
                      <a:r>
                        <a:rPr lang="en-US" sz="1050" baseline="0" dirty="0" smtClean="0"/>
                        <a:t> specific historical terms e.g. Ghetto and interpretation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</a:t>
                      </a:r>
                      <a:r>
                        <a:rPr lang="en-US" sz="1050" baseline="0" dirty="0" smtClean="0"/>
                        <a:t> need to provide evidence from what you in The Pianist itself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You need to provide</a:t>
                      </a:r>
                      <a:r>
                        <a:rPr lang="en-US" sz="1050" baseline="0" dirty="0" smtClean="0"/>
                        <a:t> a wider range of historical key words and terms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71907"/>
              </p:ext>
            </p:extLst>
          </p:nvPr>
        </p:nvGraphicFramePr>
        <p:xfrm>
          <a:off x="212105" y="4556146"/>
          <a:ext cx="6388275" cy="77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2455"/>
                <a:gridCol w="1998617"/>
                <a:gridCol w="2407203"/>
              </a:tblGrid>
              <a:tr h="69644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sng" dirty="0" smtClean="0"/>
                        <a:t>Bronze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/>
                        <a:t>A</a:t>
                      </a:r>
                      <a:r>
                        <a:rPr lang="en-US" sz="1050" baseline="0" dirty="0" smtClean="0"/>
                        <a:t> </a:t>
                      </a:r>
                      <a:r>
                        <a:rPr lang="en-US" sz="1050" baseline="0" dirty="0" smtClean="0"/>
                        <a:t>number of </a:t>
                      </a:r>
                      <a:r>
                        <a:rPr lang="en-US" sz="1050" baseline="0" dirty="0" err="1" smtClean="0"/>
                        <a:t>SPaG</a:t>
                      </a:r>
                      <a:r>
                        <a:rPr lang="en-US" sz="1050" baseline="0" dirty="0" smtClean="0"/>
                        <a:t> errors. Your work is generally coherent but basic in development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u="sng" dirty="0" err="1" smtClean="0"/>
                        <a:t>SIlver</a:t>
                      </a:r>
                      <a:endParaRPr lang="en-US" sz="1050" b="1" u="sng" dirty="0" smtClean="0"/>
                    </a:p>
                    <a:p>
                      <a:r>
                        <a:rPr lang="en-US" sz="1050" dirty="0" smtClean="0"/>
                        <a:t>A </a:t>
                      </a:r>
                      <a:r>
                        <a:rPr lang="en-US" sz="1050" dirty="0" smtClean="0"/>
                        <a:t>few </a:t>
                      </a:r>
                      <a:r>
                        <a:rPr lang="en-US" sz="1050" dirty="0" err="1" smtClean="0"/>
                        <a:t>SpaG</a:t>
                      </a:r>
                      <a:r>
                        <a:rPr lang="en-US" sz="1050" baseline="0" dirty="0" smtClean="0"/>
                        <a:t> </a:t>
                      </a:r>
                      <a:r>
                        <a:rPr lang="en-US" sz="1050" baseline="0" dirty="0" smtClean="0"/>
                        <a:t>errors but good use of historical terms. Your work is generally worded into paragraphs.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 smtClean="0"/>
                        <a:t>Gold</a:t>
                      </a:r>
                    </a:p>
                    <a:p>
                      <a:r>
                        <a:rPr lang="en-US" sz="1050" dirty="0" smtClean="0"/>
                        <a:t>Very </a:t>
                      </a:r>
                      <a:r>
                        <a:rPr lang="en-US" sz="1050" dirty="0" smtClean="0"/>
                        <a:t>few</a:t>
                      </a:r>
                      <a:r>
                        <a:rPr lang="en-US" sz="1050" baseline="0" dirty="0" smtClean="0"/>
                        <a:t> </a:t>
                      </a:r>
                      <a:r>
                        <a:rPr lang="en-US" sz="1050" baseline="0" dirty="0" err="1" smtClean="0"/>
                        <a:t>SPaG</a:t>
                      </a:r>
                      <a:r>
                        <a:rPr lang="en-US" sz="1050" baseline="0" dirty="0" smtClean="0"/>
                        <a:t> errors. Your work is well organized, contains key historical terms and is worded into clear paragraphs.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366" y="4168610"/>
            <a:ext cx="6389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Spelling, Punctuation and Grammar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12105" y="7942980"/>
            <a:ext cx="608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Student Feedback Box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202743" y="9393301"/>
            <a:ext cx="6389139" cy="49558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37177" y="9394431"/>
            <a:ext cx="6084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Purple Pen</a:t>
            </a:r>
          </a:p>
          <a:p>
            <a:r>
              <a:rPr lang="en-US" sz="1400" dirty="0" smtClean="0"/>
              <a:t> Question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074504" y="394614"/>
            <a:ext cx="198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Grade:____________ </a:t>
            </a:r>
            <a:endParaRPr lang="en-GB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265045" y="422370"/>
            <a:ext cx="2809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Name_____________________</a:t>
            </a:r>
            <a:endParaRPr lang="en-GB" sz="1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05" y="8189"/>
            <a:ext cx="380336" cy="456403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101725"/>
              </p:ext>
            </p:extLst>
          </p:nvPr>
        </p:nvGraphicFramePr>
        <p:xfrm>
          <a:off x="225357" y="5759020"/>
          <a:ext cx="6389139" cy="77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9713"/>
                <a:gridCol w="2129713"/>
                <a:gridCol w="2129713"/>
              </a:tblGrid>
              <a:tr h="424806">
                <a:tc>
                  <a:txBody>
                    <a:bodyPr/>
                    <a:lstStyle/>
                    <a:p>
                      <a:pPr algn="ctr"/>
                      <a:r>
                        <a:rPr lang="en-US" sz="1050" b="1" u="sng" dirty="0" smtClean="0"/>
                        <a:t>Bronze</a:t>
                      </a:r>
                    </a:p>
                    <a:p>
                      <a:r>
                        <a:rPr lang="en-US" sz="1050" dirty="0" smtClean="0"/>
                        <a:t>You</a:t>
                      </a:r>
                      <a:r>
                        <a:rPr lang="en-US" sz="1050" baseline="0" dirty="0" smtClean="0"/>
                        <a:t> have struggled to push yourself to achieve your potential in this assessment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u="sng" dirty="0" smtClean="0"/>
                        <a:t>Silver</a:t>
                      </a:r>
                    </a:p>
                    <a:p>
                      <a:r>
                        <a:rPr lang="en-US" sz="1050" dirty="0" smtClean="0"/>
                        <a:t>You have shown</a:t>
                      </a:r>
                      <a:r>
                        <a:rPr lang="en-US" sz="1050" baseline="0" dirty="0" smtClean="0"/>
                        <a:t> your potential in this assessment but need to push a little further to achieve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u="sng" dirty="0" smtClean="0"/>
                        <a:t>Gold</a:t>
                      </a:r>
                    </a:p>
                    <a:p>
                      <a:r>
                        <a:rPr lang="en-US" sz="1050" dirty="0" smtClean="0"/>
                        <a:t>You have</a:t>
                      </a:r>
                      <a:r>
                        <a:rPr lang="en-US" sz="1050" baseline="0" dirty="0" smtClean="0"/>
                        <a:t> worked hard to achieve and exceed your targets  in this assessment- well done!</a:t>
                      </a:r>
                      <a:endParaRPr lang="en-US" sz="1050" dirty="0"/>
                    </a:p>
                  </a:txBody>
                  <a:tcPr marL="68580" marR="68580" marT="66040" marB="66040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08923" y="5369825"/>
            <a:ext cx="1587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Growth Mindset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784" y="4181673"/>
            <a:ext cx="443536" cy="34886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02742" y="6649871"/>
            <a:ext cx="6389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Teacher Comment/Targets:</a:t>
            </a:r>
            <a:endParaRPr lang="en-US" sz="16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45" y="9421345"/>
            <a:ext cx="253322" cy="46826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1895" y="810575"/>
            <a:ext cx="278296" cy="36023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2662" y="362155"/>
            <a:ext cx="1579219" cy="3461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354</Words>
  <Application>Microsoft Office PowerPoint</Application>
  <PresentationFormat>A4 Paper (210x297 mm)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The Pianist Assessment Feedback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Feedback Template</dc:title>
  <dc:creator>Greg Thornton</dc:creator>
  <cp:lastModifiedBy>Greg Thornton</cp:lastModifiedBy>
  <cp:revision>12</cp:revision>
  <cp:lastPrinted>2016-03-16T15:49:40Z</cp:lastPrinted>
  <dcterms:created xsi:type="dcterms:W3CDTF">2016-03-13T21:26:33Z</dcterms:created>
  <dcterms:modified xsi:type="dcterms:W3CDTF">2016-03-16T16:55:34Z</dcterms:modified>
</cp:coreProperties>
</file>