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5620"/>
    <p:restoredTop sz="96970" autoAdjust="0"/>
  </p:normalViewPr>
  <p:slideViewPr>
    <p:cSldViewPr snapToGrid="0" snapToObjects="1">
      <p:cViewPr>
        <p:scale>
          <a:sx n="75" d="100"/>
          <a:sy n="75" d="100"/>
        </p:scale>
        <p:origin x="-1568" y="-65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25F0-4ACD-6F49-A79C-D5D09E7F4305}" type="datetimeFigureOut">
              <a:rPr lang="en-US" smtClean="0"/>
              <a:pPr/>
              <a:t>10/6/15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12E1-6953-4B47-8727-017712B8E6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25F0-4ACD-6F49-A79C-D5D09E7F4305}" type="datetimeFigureOut">
              <a:rPr lang="en-US" smtClean="0"/>
              <a:pPr/>
              <a:t>10/6/15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12E1-6953-4B47-8727-017712B8E6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25F0-4ACD-6F49-A79C-D5D09E7F4305}" type="datetimeFigureOut">
              <a:rPr lang="en-US" smtClean="0"/>
              <a:pPr/>
              <a:t>10/6/15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12E1-6953-4B47-8727-017712B8E6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25F0-4ACD-6F49-A79C-D5D09E7F4305}" type="datetimeFigureOut">
              <a:rPr lang="en-US" smtClean="0"/>
              <a:pPr/>
              <a:t>10/6/15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12E1-6953-4B47-8727-017712B8E6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25F0-4ACD-6F49-A79C-D5D09E7F4305}" type="datetimeFigureOut">
              <a:rPr lang="en-US" smtClean="0"/>
              <a:pPr/>
              <a:t>10/6/15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12E1-6953-4B47-8727-017712B8E6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25F0-4ACD-6F49-A79C-D5D09E7F4305}" type="datetimeFigureOut">
              <a:rPr lang="en-US" smtClean="0"/>
              <a:pPr/>
              <a:t>10/6/15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12E1-6953-4B47-8727-017712B8E6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25F0-4ACD-6F49-A79C-D5D09E7F4305}" type="datetimeFigureOut">
              <a:rPr lang="en-US" smtClean="0"/>
              <a:pPr/>
              <a:t>10/6/15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12E1-6953-4B47-8727-017712B8E6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25F0-4ACD-6F49-A79C-D5D09E7F4305}" type="datetimeFigureOut">
              <a:rPr lang="en-US" smtClean="0"/>
              <a:pPr/>
              <a:t>10/6/15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12E1-6953-4B47-8727-017712B8E6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25F0-4ACD-6F49-A79C-D5D09E7F4305}" type="datetimeFigureOut">
              <a:rPr lang="en-US" smtClean="0"/>
              <a:pPr/>
              <a:t>10/6/15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12E1-6953-4B47-8727-017712B8E6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25F0-4ACD-6F49-A79C-D5D09E7F4305}" type="datetimeFigureOut">
              <a:rPr lang="en-US" smtClean="0"/>
              <a:pPr/>
              <a:t>10/6/15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12E1-6953-4B47-8727-017712B8E6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425F0-4ACD-6F49-A79C-D5D09E7F4305}" type="datetimeFigureOut">
              <a:rPr lang="en-US" smtClean="0"/>
              <a:pPr/>
              <a:t>10/6/15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12E1-6953-4B47-8727-017712B8E6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425F0-4ACD-6F49-A79C-D5D09E7F4305}" type="datetimeFigureOut">
              <a:rPr lang="en-US" smtClean="0"/>
              <a:pPr/>
              <a:t>10/6/15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312E1-6953-4B47-8727-017712B8E65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84" y="67733"/>
            <a:ext cx="506497" cy="6084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1" y="-31750"/>
            <a:ext cx="474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GCSE Exam Question </a:t>
            </a:r>
          </a:p>
          <a:p>
            <a:pPr algn="ctr"/>
            <a:r>
              <a:rPr lang="en-US" sz="2400" dirty="0" smtClean="0"/>
              <a:t>Sentence Starters</a:t>
            </a:r>
            <a:endParaRPr lang="en-US" sz="24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39373" y="729730"/>
            <a:ext cx="4754690" cy="3762569"/>
            <a:chOff x="39373" y="761484"/>
            <a:chExt cx="4754690" cy="3762569"/>
          </a:xfrm>
        </p:grpSpPr>
        <p:sp>
          <p:nvSpPr>
            <p:cNvPr id="6" name="Rounded Rectangle 5"/>
            <p:cNvSpPr/>
            <p:nvPr/>
          </p:nvSpPr>
          <p:spPr>
            <a:xfrm>
              <a:off x="39373" y="801039"/>
              <a:ext cx="4754690" cy="3222776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2765" y="761484"/>
              <a:ext cx="4671298" cy="3762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300"/>
                </a:spcAft>
              </a:pPr>
              <a:r>
                <a:rPr lang="en-US" sz="1600" b="1" u="sng" dirty="0" smtClean="0"/>
                <a:t>America 4 Mark</a:t>
              </a:r>
            </a:p>
            <a:p>
              <a:pPr>
                <a:spcAft>
                  <a:spcPts val="300"/>
                </a:spcAft>
              </a:pPr>
              <a:r>
                <a:rPr lang="en-US" sz="1400" dirty="0" smtClean="0"/>
                <a:t>I can infer from this source….</a:t>
              </a:r>
            </a:p>
            <a:p>
              <a:pPr>
                <a:spcAft>
                  <a:spcPts val="300"/>
                </a:spcAft>
              </a:pPr>
              <a:r>
                <a:rPr lang="en-US" sz="1400" dirty="0" smtClean="0"/>
                <a:t>This source suggests….</a:t>
              </a:r>
            </a:p>
            <a:p>
              <a:pPr algn="ctr">
                <a:spcAft>
                  <a:spcPts val="300"/>
                </a:spcAft>
              </a:pPr>
              <a:r>
                <a:rPr lang="en-US" sz="1600" b="1" u="sng" dirty="0" smtClean="0"/>
                <a:t>America 6 Mark</a:t>
              </a:r>
            </a:p>
            <a:p>
              <a:pPr marL="177800" indent="-177800">
                <a:spcAft>
                  <a:spcPts val="300"/>
                </a:spcAft>
              </a:pPr>
              <a:r>
                <a:rPr lang="en-US" sz="1400" dirty="0" smtClean="0"/>
                <a:t>The most importance cause/consequence/reason for…..</a:t>
              </a:r>
            </a:p>
            <a:p>
              <a:pPr marL="177800" indent="-177800">
                <a:spcAft>
                  <a:spcPts val="300"/>
                </a:spcAft>
              </a:pPr>
              <a:r>
                <a:rPr lang="en-US" sz="1400" dirty="0" smtClean="0"/>
                <a:t>A further cause/consequence/reason….</a:t>
              </a:r>
            </a:p>
            <a:p>
              <a:pPr marL="177800" indent="-177800">
                <a:spcAft>
                  <a:spcPts val="300"/>
                </a:spcAft>
              </a:pPr>
              <a:r>
                <a:rPr lang="en-US" sz="1400" dirty="0" smtClean="0"/>
                <a:t>The final key cause/consequence/reason is…</a:t>
              </a:r>
            </a:p>
            <a:p>
              <a:pPr marL="177800" indent="-177800" algn="ctr">
                <a:spcAft>
                  <a:spcPts val="300"/>
                </a:spcAft>
              </a:pPr>
              <a:r>
                <a:rPr lang="en-US" sz="1600" b="1" u="sng" dirty="0" smtClean="0"/>
                <a:t>America 10 Mark</a:t>
              </a:r>
            </a:p>
            <a:p>
              <a:pPr marL="177800" indent="-177800">
                <a:spcAft>
                  <a:spcPts val="300"/>
                </a:spcAft>
              </a:pPr>
              <a:r>
                <a:rPr lang="en-US" sz="1400" dirty="0" smtClean="0"/>
                <a:t>The content of this source is useful/limited because…</a:t>
              </a:r>
            </a:p>
            <a:p>
              <a:pPr marL="177800" indent="-177800">
                <a:spcAft>
                  <a:spcPts val="300"/>
                </a:spcAft>
              </a:pPr>
              <a:r>
                <a:rPr lang="en-US" sz="1400" dirty="0" smtClean="0"/>
                <a:t>From my own knowledge I know that…</a:t>
              </a:r>
            </a:p>
            <a:p>
              <a:pPr marL="177800" indent="-177800">
                <a:spcAft>
                  <a:spcPts val="300"/>
                </a:spcAft>
              </a:pPr>
              <a:r>
                <a:rPr lang="en-US" sz="1400" dirty="0" smtClean="0"/>
                <a:t>The provenance of this source is useful/limited because…</a:t>
              </a:r>
            </a:p>
            <a:p>
              <a:pPr marL="177800" indent="-177800">
                <a:spcAft>
                  <a:spcPts val="300"/>
                </a:spcAft>
              </a:pPr>
              <a:r>
                <a:rPr lang="en-US" sz="1400" dirty="0" smtClean="0"/>
                <a:t>Overall, this source is/is not useful for historians because..</a:t>
              </a:r>
            </a:p>
            <a:p>
              <a:pPr algn="ctr">
                <a:spcAft>
                  <a:spcPts val="300"/>
                </a:spcAft>
              </a:pPr>
              <a:endParaRPr lang="en-US" sz="1600" b="1" u="sng" dirty="0" smtClean="0"/>
            </a:p>
            <a:p>
              <a:pPr>
                <a:spcAft>
                  <a:spcPts val="300"/>
                </a:spcAft>
              </a:pPr>
              <a:endParaRPr lang="en-US" sz="1600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3868" y="4000528"/>
            <a:ext cx="4797025" cy="3947235"/>
            <a:chOff x="39373" y="727616"/>
            <a:chExt cx="4797025" cy="3947235"/>
          </a:xfrm>
        </p:grpSpPr>
        <p:sp>
          <p:nvSpPr>
            <p:cNvPr id="29" name="Rounded Rectangle 28"/>
            <p:cNvSpPr/>
            <p:nvPr/>
          </p:nvSpPr>
          <p:spPr>
            <a:xfrm>
              <a:off x="39373" y="801039"/>
              <a:ext cx="4760195" cy="2779143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65100" y="727616"/>
              <a:ext cx="4671298" cy="3947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300"/>
                </a:spcAft>
              </a:pPr>
              <a:r>
                <a:rPr lang="en-US" sz="1600" b="1" u="sng" dirty="0" smtClean="0"/>
                <a:t>Germany/Vietnam 8 Mark</a:t>
              </a:r>
            </a:p>
            <a:p>
              <a:pPr>
                <a:spcAft>
                  <a:spcPts val="300"/>
                </a:spcAft>
              </a:pPr>
              <a:r>
                <a:rPr lang="en-US" sz="1400" dirty="0" smtClean="0"/>
                <a:t>Firstly….. Secondly…..</a:t>
              </a:r>
            </a:p>
            <a:p>
              <a:pPr>
                <a:spcAft>
                  <a:spcPts val="300"/>
                </a:spcAft>
              </a:pPr>
              <a:r>
                <a:rPr lang="en-US" sz="1400" dirty="0" smtClean="0"/>
                <a:t>One reason…</a:t>
              </a:r>
            </a:p>
            <a:p>
              <a:pPr>
                <a:spcAft>
                  <a:spcPts val="300"/>
                </a:spcAft>
              </a:pPr>
              <a:r>
                <a:rPr lang="en-US" sz="1400" dirty="0" smtClean="0"/>
                <a:t>An example </a:t>
              </a:r>
              <a:r>
                <a:rPr lang="en-US" sz="1400" dirty="0" smtClean="0"/>
                <a:t>o</a:t>
              </a:r>
              <a:r>
                <a:rPr lang="en-US" sz="1400" dirty="0" smtClean="0"/>
                <a:t>f this….</a:t>
              </a:r>
              <a:endParaRPr lang="en-US" sz="1400" dirty="0" smtClean="0"/>
            </a:p>
            <a:p>
              <a:pPr algn="ctr">
                <a:spcAft>
                  <a:spcPts val="300"/>
                </a:spcAft>
              </a:pPr>
              <a:r>
                <a:rPr lang="en-US" sz="1600" b="1" u="sng" dirty="0" smtClean="0"/>
                <a:t>Germany/Vietnam 12 Mark</a:t>
              </a:r>
            </a:p>
            <a:p>
              <a:pPr marL="177800" indent="-177800">
                <a:spcAft>
                  <a:spcPts val="300"/>
                </a:spcAft>
              </a:pPr>
              <a:r>
                <a:rPr lang="en-US" sz="1400" dirty="0" smtClean="0"/>
                <a:t>I would agree with this interpretation because....</a:t>
              </a:r>
            </a:p>
            <a:p>
              <a:pPr marL="177800" indent="-177800">
                <a:spcAft>
                  <a:spcPts val="300"/>
                </a:spcAft>
              </a:pPr>
              <a:r>
                <a:rPr lang="en-US" sz="1400" dirty="0" smtClean="0"/>
                <a:t>However,</a:t>
              </a:r>
              <a:r>
                <a:rPr lang="en-US" sz="1400" dirty="0" smtClean="0"/>
                <a:t> I </a:t>
              </a:r>
              <a:r>
                <a:rPr lang="en-US" sz="1400" dirty="0" smtClean="0"/>
                <a:t>would disagree with this interpretation..</a:t>
              </a:r>
            </a:p>
            <a:p>
              <a:pPr marL="177800" indent="-177800">
                <a:spcAft>
                  <a:spcPts val="300"/>
                </a:spcAft>
              </a:pPr>
              <a:r>
                <a:rPr lang="en-US" sz="1400" dirty="0" smtClean="0"/>
                <a:t>Historians would argue</a:t>
              </a:r>
              <a:r>
                <a:rPr lang="en-US" sz="1400" dirty="0" smtClean="0"/>
                <a:t> </a:t>
              </a:r>
              <a:r>
                <a:rPr lang="en-US" sz="1400" dirty="0" smtClean="0"/>
                <a:t>another interpretation, this is….</a:t>
              </a:r>
              <a:endParaRPr lang="en-US" sz="1400" dirty="0" smtClean="0"/>
            </a:p>
            <a:p>
              <a:pPr marL="177800" indent="-177800">
                <a:spcAft>
                  <a:spcPts val="300"/>
                </a:spcAft>
              </a:pPr>
              <a:r>
                <a:rPr lang="en-US" sz="1400" dirty="0" smtClean="0"/>
                <a:t>A further reason I would disagree is…</a:t>
              </a:r>
            </a:p>
            <a:p>
              <a:pPr>
                <a:spcAft>
                  <a:spcPts val="300"/>
                </a:spcAft>
              </a:pPr>
              <a:r>
                <a:rPr lang="en-US" sz="1400" dirty="0" smtClean="0"/>
                <a:t>In conclusion, I would agree/disagree with this interpretation because….</a:t>
              </a:r>
            </a:p>
            <a:p>
              <a:pPr marL="177800" indent="-177800">
                <a:spcAft>
                  <a:spcPts val="300"/>
                </a:spcAft>
              </a:pPr>
              <a:endParaRPr lang="en-US" sz="1400" dirty="0" smtClean="0"/>
            </a:p>
            <a:p>
              <a:pPr marL="177800" indent="-177800" algn="ctr">
                <a:spcAft>
                  <a:spcPts val="300"/>
                </a:spcAft>
              </a:pPr>
              <a:endParaRPr lang="en-US" sz="1400" dirty="0" smtClean="0"/>
            </a:p>
            <a:p>
              <a:pPr algn="ctr">
                <a:spcAft>
                  <a:spcPts val="300"/>
                </a:spcAft>
              </a:pPr>
              <a:endParaRPr lang="en-US" sz="1600" b="1" u="sng" dirty="0" smtClean="0"/>
            </a:p>
            <a:p>
              <a:pPr>
                <a:spcAft>
                  <a:spcPts val="300"/>
                </a:spcAft>
              </a:pPr>
              <a:endParaRPr lang="en-US" sz="1600" dirty="0"/>
            </a:p>
          </p:txBody>
        </p:sp>
      </p:grpSp>
      <p:cxnSp>
        <p:nvCxnSpPr>
          <p:cNvPr id="45" name="Straight Connector 44"/>
          <p:cNvCxnSpPr/>
          <p:nvPr/>
        </p:nvCxnSpPr>
        <p:spPr>
          <a:xfrm rot="5400000">
            <a:off x="1513227" y="3418416"/>
            <a:ext cx="6900333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6" name="Picture 4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93086"/>
            <a:ext cx="992904" cy="347516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2136" y="99483"/>
            <a:ext cx="506497" cy="608404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5048853" y="0"/>
            <a:ext cx="474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GCSE Exam Question </a:t>
            </a:r>
          </a:p>
          <a:p>
            <a:pPr algn="ctr"/>
            <a:r>
              <a:rPr lang="en-US" sz="2400" dirty="0" smtClean="0"/>
              <a:t>Sentence Starters</a:t>
            </a:r>
            <a:endParaRPr lang="en-US" sz="2400" dirty="0"/>
          </a:p>
        </p:txBody>
      </p:sp>
      <p:grpSp>
        <p:nvGrpSpPr>
          <p:cNvPr id="52" name="Group 51"/>
          <p:cNvGrpSpPr/>
          <p:nvPr/>
        </p:nvGrpSpPr>
        <p:grpSpPr>
          <a:xfrm>
            <a:off x="5050125" y="744546"/>
            <a:ext cx="4754690" cy="4178067"/>
            <a:chOff x="39373" y="761484"/>
            <a:chExt cx="4754690" cy="4178067"/>
          </a:xfrm>
        </p:grpSpPr>
        <p:sp>
          <p:nvSpPr>
            <p:cNvPr id="53" name="Rounded Rectangle 52"/>
            <p:cNvSpPr/>
            <p:nvPr/>
          </p:nvSpPr>
          <p:spPr>
            <a:xfrm>
              <a:off x="39373" y="801039"/>
              <a:ext cx="4754690" cy="3691264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22765" y="761484"/>
              <a:ext cx="4671298" cy="41780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300"/>
                </a:spcAft>
              </a:pPr>
              <a:r>
                <a:rPr lang="en-US" sz="1600" b="1" u="sng" dirty="0" smtClean="0"/>
                <a:t>WW1/ToV/LofN/CoP - </a:t>
              </a:r>
              <a:r>
                <a:rPr lang="en-US" sz="1600" b="1" u="sng" dirty="0" smtClean="0"/>
                <a:t>4 Mark</a:t>
              </a:r>
              <a:endParaRPr lang="en-US" sz="1600" b="1" u="sng" dirty="0" smtClean="0"/>
            </a:p>
            <a:p>
              <a:pPr>
                <a:spcAft>
                  <a:spcPts val="300"/>
                </a:spcAft>
              </a:pPr>
              <a:r>
                <a:rPr lang="en-US" sz="1400" dirty="0" smtClean="0"/>
                <a:t>The…..(event/policy/features)…</a:t>
              </a:r>
              <a:endParaRPr lang="en-US" sz="1400" dirty="0" smtClean="0"/>
            </a:p>
            <a:p>
              <a:pPr>
                <a:spcAft>
                  <a:spcPts val="300"/>
                </a:spcAft>
              </a:pPr>
              <a:r>
                <a:rPr lang="en-US" sz="1400" dirty="0" smtClean="0"/>
                <a:t>Secondly…..</a:t>
              </a:r>
              <a:endParaRPr lang="en-US" sz="1400" dirty="0" smtClean="0"/>
            </a:p>
            <a:p>
              <a:pPr algn="ctr">
                <a:spcAft>
                  <a:spcPts val="300"/>
                </a:spcAft>
              </a:pPr>
              <a:r>
                <a:rPr lang="en-US" sz="1600" b="1" u="sng" dirty="0" smtClean="0"/>
                <a:t>WW1/ToV/LofN/CoP - 6 Mark</a:t>
              </a:r>
              <a:endParaRPr lang="en-US" sz="1600" b="1" u="sng" dirty="0" smtClean="0"/>
            </a:p>
            <a:p>
              <a:pPr marL="177800" indent="-177800">
                <a:spcAft>
                  <a:spcPts val="300"/>
                </a:spcAft>
              </a:pPr>
              <a:r>
                <a:rPr lang="en-US" sz="1400" dirty="0" smtClean="0"/>
                <a:t>I would agree with this source because….</a:t>
              </a:r>
            </a:p>
            <a:p>
              <a:pPr marL="177800" indent="-177800">
                <a:spcAft>
                  <a:spcPts val="300"/>
                </a:spcAft>
              </a:pPr>
              <a:r>
                <a:rPr lang="en-US" sz="1400" dirty="0" smtClean="0"/>
                <a:t>The source itself is reliable/unreliable because….</a:t>
              </a:r>
            </a:p>
            <a:p>
              <a:pPr marL="177800" indent="-177800">
                <a:spcAft>
                  <a:spcPts val="300"/>
                </a:spcAft>
              </a:pPr>
              <a:r>
                <a:rPr lang="en-US" sz="1400" dirty="0" smtClean="0"/>
                <a:t>However, I would disagree with the source because…</a:t>
              </a:r>
            </a:p>
            <a:p>
              <a:pPr marL="177800" indent="-177800">
                <a:spcAft>
                  <a:spcPts val="300"/>
                </a:spcAft>
              </a:pPr>
              <a:r>
                <a:rPr lang="en-US" sz="1400" dirty="0" smtClean="0"/>
                <a:t>The provenance of the source is reliable/unreliable because…</a:t>
              </a:r>
            </a:p>
            <a:p>
              <a:pPr marL="177800" indent="-177800" algn="ctr">
                <a:spcAft>
                  <a:spcPts val="300"/>
                </a:spcAft>
              </a:pPr>
              <a:r>
                <a:rPr lang="en-US" sz="1600" b="1" u="sng" dirty="0" smtClean="0"/>
                <a:t>WW1</a:t>
              </a:r>
              <a:r>
                <a:rPr lang="en-US" sz="1600" b="1" u="sng" dirty="0" smtClean="0"/>
                <a:t>/ToV/LofN/CoP - 10 </a:t>
              </a:r>
              <a:r>
                <a:rPr lang="en-US" sz="1600" b="1" u="sng" dirty="0" smtClean="0"/>
                <a:t>Mark</a:t>
              </a:r>
            </a:p>
            <a:p>
              <a:pPr marL="177800" indent="-177800">
                <a:spcAft>
                  <a:spcPts val="300"/>
                </a:spcAft>
              </a:pPr>
              <a:r>
                <a:rPr lang="en-US" sz="1400" dirty="0" smtClean="0"/>
                <a:t>The (event) was important because…</a:t>
              </a:r>
            </a:p>
            <a:p>
              <a:pPr marL="177800" indent="-177800">
                <a:spcAft>
                  <a:spcPts val="300"/>
                </a:spcAft>
              </a:pPr>
              <a:r>
                <a:rPr lang="en-US" sz="1400" dirty="0" smtClean="0"/>
                <a:t>The affect of thi</a:t>
              </a:r>
              <a:r>
                <a:rPr lang="en-US" sz="1400" dirty="0" smtClean="0"/>
                <a:t>s was….</a:t>
              </a:r>
              <a:endParaRPr lang="en-US" sz="1400" dirty="0" smtClean="0"/>
            </a:p>
            <a:p>
              <a:pPr marL="177800" indent="-177800">
                <a:spcAft>
                  <a:spcPts val="300"/>
                </a:spcAft>
              </a:pPr>
              <a:r>
                <a:rPr lang="en-US" sz="1400" dirty="0" smtClean="0"/>
                <a:t>On the other hand, (event) was also significant….</a:t>
              </a:r>
            </a:p>
            <a:p>
              <a:pPr marL="177800" indent="-177800">
                <a:spcAft>
                  <a:spcPts val="300"/>
                </a:spcAft>
              </a:pPr>
              <a:r>
                <a:rPr lang="en-US" sz="1400" dirty="0" smtClean="0"/>
                <a:t>To some extend it </a:t>
              </a:r>
              <a:r>
                <a:rPr lang="en-US" sz="1400" dirty="0" smtClean="0"/>
                <a:t>caused….</a:t>
              </a:r>
              <a:endParaRPr lang="en-US" sz="1400" dirty="0" smtClean="0"/>
            </a:p>
            <a:p>
              <a:pPr marL="177800" indent="-177800">
                <a:spcAft>
                  <a:spcPts val="300"/>
                </a:spcAft>
              </a:pPr>
              <a:r>
                <a:rPr lang="en-US" sz="1400" dirty="0" smtClean="0"/>
                <a:t>Overall I believe the…..was the most important, because….</a:t>
              </a:r>
            </a:p>
            <a:p>
              <a:pPr algn="ctr">
                <a:spcAft>
                  <a:spcPts val="300"/>
                </a:spcAft>
              </a:pPr>
              <a:endParaRPr lang="en-US" sz="1400" b="1" u="sng" dirty="0" smtClean="0"/>
            </a:p>
            <a:p>
              <a:pPr>
                <a:spcAft>
                  <a:spcPts val="300"/>
                </a:spcAft>
              </a:pPr>
              <a:endParaRPr lang="en-US" sz="1400" dirty="0"/>
            </a:p>
          </p:txBody>
        </p:sp>
      </p:grpSp>
      <p:pic>
        <p:nvPicPr>
          <p:cNvPr id="55" name="Picture 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7344" y="224836"/>
            <a:ext cx="992904" cy="347516"/>
          </a:xfrm>
          <a:prstGeom prst="rect">
            <a:avLst/>
          </a:prstGeom>
        </p:spPr>
      </p:pic>
      <p:grpSp>
        <p:nvGrpSpPr>
          <p:cNvPr id="56" name="Group 55"/>
          <p:cNvGrpSpPr/>
          <p:nvPr/>
        </p:nvGrpSpPr>
        <p:grpSpPr>
          <a:xfrm>
            <a:off x="5069360" y="4492299"/>
            <a:ext cx="4797025" cy="3354765"/>
            <a:chOff x="39373" y="727616"/>
            <a:chExt cx="4797025" cy="4013999"/>
          </a:xfrm>
        </p:grpSpPr>
        <p:sp>
          <p:nvSpPr>
            <p:cNvPr id="57" name="Rounded Rectangle 56"/>
            <p:cNvSpPr/>
            <p:nvPr/>
          </p:nvSpPr>
          <p:spPr>
            <a:xfrm>
              <a:off x="39373" y="801037"/>
              <a:ext cx="4760195" cy="2432983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65100" y="727616"/>
              <a:ext cx="4671298" cy="4013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300"/>
                </a:spcAft>
              </a:pPr>
              <a:r>
                <a:rPr lang="en-US" sz="1600" b="1" u="sng" dirty="0" smtClean="0"/>
                <a:t>Other sentence starters</a:t>
              </a:r>
              <a:endParaRPr lang="en-US" sz="1600" b="1" u="sng" dirty="0" smtClean="0"/>
            </a:p>
            <a:p>
              <a:pPr>
                <a:spcAft>
                  <a:spcPts val="300"/>
                </a:spcAft>
              </a:pPr>
              <a:r>
                <a:rPr lang="en-US" sz="1400" dirty="0" smtClean="0"/>
                <a:t>This was important because…</a:t>
              </a:r>
            </a:p>
            <a:p>
              <a:pPr>
                <a:spcAft>
                  <a:spcPts val="300"/>
                </a:spcAft>
              </a:pPr>
              <a:r>
                <a:rPr lang="en-US" sz="1400" dirty="0" smtClean="0"/>
                <a:t>A result of this was…</a:t>
              </a:r>
            </a:p>
            <a:p>
              <a:pPr>
                <a:spcAft>
                  <a:spcPts val="300"/>
                </a:spcAft>
              </a:pPr>
              <a:r>
                <a:rPr lang="en-US" sz="1400" dirty="0" smtClean="0"/>
                <a:t>This is evidenced in the source by….</a:t>
              </a:r>
            </a:p>
            <a:p>
              <a:pPr>
                <a:spcAft>
                  <a:spcPts val="300"/>
                </a:spcAft>
              </a:pPr>
              <a:r>
                <a:rPr lang="en-US" sz="1400" dirty="0" smtClean="0"/>
                <a:t>The source suggests this by….</a:t>
              </a:r>
            </a:p>
            <a:p>
              <a:pPr>
                <a:spcAft>
                  <a:spcPts val="300"/>
                </a:spcAft>
              </a:pPr>
              <a:r>
                <a:rPr lang="en-US" sz="1400" dirty="0" smtClean="0"/>
                <a:t>In summary….</a:t>
              </a:r>
            </a:p>
            <a:p>
              <a:pPr>
                <a:spcAft>
                  <a:spcPts val="300"/>
                </a:spcAft>
              </a:pPr>
              <a:r>
                <a:rPr lang="en-US" sz="1400" dirty="0" smtClean="0"/>
                <a:t>It is evident from….</a:t>
              </a:r>
            </a:p>
            <a:p>
              <a:pPr>
                <a:spcAft>
                  <a:spcPts val="300"/>
                </a:spcAft>
              </a:pPr>
              <a:r>
                <a:rPr lang="en-US" sz="1400" dirty="0" smtClean="0"/>
                <a:t>A further event was key because…..</a:t>
              </a:r>
            </a:p>
            <a:p>
              <a:pPr>
                <a:spcAft>
                  <a:spcPts val="300"/>
                </a:spcAft>
              </a:pPr>
              <a:endParaRPr lang="en-US" sz="1400" dirty="0" smtClean="0"/>
            </a:p>
            <a:p>
              <a:pPr marL="177800" indent="-177800">
                <a:spcAft>
                  <a:spcPts val="300"/>
                </a:spcAft>
              </a:pPr>
              <a:endParaRPr lang="en-US" sz="1400" dirty="0" smtClean="0"/>
            </a:p>
            <a:p>
              <a:pPr marL="177800" indent="-177800" algn="ctr">
                <a:spcAft>
                  <a:spcPts val="300"/>
                </a:spcAft>
              </a:pPr>
              <a:endParaRPr lang="en-US" sz="1400" dirty="0" smtClean="0"/>
            </a:p>
            <a:p>
              <a:pPr algn="ctr">
                <a:spcAft>
                  <a:spcPts val="300"/>
                </a:spcAft>
              </a:pPr>
              <a:endParaRPr lang="en-US" sz="1400" b="1" u="sng" dirty="0" smtClean="0"/>
            </a:p>
            <a:p>
              <a:pPr>
                <a:spcAft>
                  <a:spcPts val="300"/>
                </a:spcAft>
              </a:pPr>
              <a:endParaRPr lang="en-US" sz="1400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372</Words>
  <Application>Microsoft Macintosh PowerPoint</Application>
  <PresentationFormat>A4 Paper (210x297 mm)</PresentationFormat>
  <Paragraphs>53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 Thornton</dc:creator>
  <cp:lastModifiedBy>Greg Thornton</cp:lastModifiedBy>
  <cp:revision>9</cp:revision>
  <dcterms:created xsi:type="dcterms:W3CDTF">2015-10-06T18:38:56Z</dcterms:created>
  <dcterms:modified xsi:type="dcterms:W3CDTF">2015-10-06T19:57:48Z</dcterms:modified>
</cp:coreProperties>
</file>