
<file path=[Content_Types].xml><?xml version="1.0" encoding="utf-8"?>
<Types xmlns="http://schemas.openxmlformats.org/package/2006/content-types">
  <Override PartName="/ppt/slideLayouts/slideLayout18.xml" ContentType="application/vnd.openxmlformats-officedocument.presentationml.slideLayout+xml"/>
  <Override PartName="/ppt/slideLayouts/slideLayout1.xml" ContentType="application/vnd.openxmlformats-officedocument.presentationml.slideLayout+xml"/>
  <Default Extension="png" ContentType="image/png"/>
  <Default Extension="rels" ContentType="application/vnd.openxmlformats-package.relationships+xml"/>
  <Default Extension="jpeg" ContentType="image/jpeg"/>
  <Default Extension="xml" ContentType="application/xml"/>
  <Override PartName="/ppt/slideLayouts/slideLayout16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ppt/slideLayouts/slideLayout10.xml" ContentType="application/vnd.openxmlformats-officedocument.presentationml.slideLayout+xml"/>
  <Override PartName="/docProps/app.xml" ContentType="application/vnd.openxmlformats-officedocument.extended-properties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17.xml" ContentType="application/vnd.openxmlformats-officedocument.presentationml.slideLayout+xml"/>
  <Default Extension="bin" ContentType="application/vnd.openxmlformats-officedocument.presentationml.printerSettings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Layouts/slideLayout15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Layouts/slideLayout13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81" r:id="rId1"/>
  </p:sldMasterIdLst>
  <p:notesMasterIdLst>
    <p:notesMasterId r:id="rId3"/>
  </p:notesMasterIdLst>
  <p:sldIdLst>
    <p:sldId id="32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horzBarState="maximized"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102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036247-0494-6D4E-9255-9C9B554238DF}" type="datetimeFigureOut">
              <a:rPr lang="en-US" smtClean="0"/>
              <a:pPr/>
              <a:t>5/11/16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FD6E77-7FB4-AC4B-8EFA-6B3A9019403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e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3124200"/>
            <a:ext cx="6477000" cy="1914144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5056632"/>
            <a:ext cx="6477000" cy="1174088"/>
          </a:xfrm>
        </p:spPr>
        <p:txBody>
          <a:bodyPr vert="horz" lIns="91440" tIns="0" rIns="45720" bIns="0" rtlCol="0">
            <a:norm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0"/>
              </a:spcBef>
              <a:buSzPct val="90000"/>
              <a:buFontTx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00216"/>
            <a:ext cx="19842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64ACD97D-00FC-A543-8EE1-4D6BB686F72E}" type="datetimeFigureOut">
              <a:rPr lang="en-US" smtClean="0"/>
              <a:pPr/>
              <a:t>5/11/16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352" y="6300216"/>
            <a:ext cx="38130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300216"/>
            <a:ext cx="685800" cy="274320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D05DC60D-89CC-0E46-91A4-75BD9F7122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CD97D-00FC-A543-8EE1-4D6BB686F72E}" type="datetimeFigureOut">
              <a:rPr lang="en-US" smtClean="0"/>
              <a:pPr/>
              <a:t>5/11/16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DC60D-89CC-0E46-91A4-75BD9F7122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itle Slide with Watermark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122215" y="3200400"/>
            <a:ext cx="8021782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0813" y="3833095"/>
            <a:ext cx="4724400" cy="1209964"/>
          </a:xfrm>
        </p:spPr>
        <p:txBody>
          <a:bodyPr lIns="45720" tIns="0" rIns="45720" bIns="0" anchor="b" anchorCtr="0">
            <a:noAutofit/>
          </a:bodyPr>
          <a:lstStyle>
            <a:lvl1pPr algn="l">
              <a:lnSpc>
                <a:spcPts val="5000"/>
              </a:lnSpc>
              <a:defRPr sz="4600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0813" y="5056909"/>
            <a:ext cx="4724400" cy="1156586"/>
          </a:xfrm>
        </p:spPr>
        <p:txBody>
          <a:bodyPr lIns="91440" tIns="0" rIns="45720" bIns="0">
            <a:normAutofit/>
          </a:bodyPr>
          <a:lstStyle>
            <a:lvl1pPr marL="0" indent="0" algn="l">
              <a:lnSpc>
                <a:spcPts val="2600"/>
              </a:lnSpc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98744"/>
            <a:ext cx="1981200" cy="273050"/>
          </a:xfrm>
        </p:spPr>
        <p:txBody>
          <a:bodyPr/>
          <a:lstStyle>
            <a:lvl1pPr algn="l">
              <a:defRPr sz="1100">
                <a:latin typeface="Rockwell" pitchFamily="18" charset="0"/>
              </a:defRPr>
            </a:lvl1pPr>
          </a:lstStyle>
          <a:p>
            <a:fld id="{64ACD97D-00FC-A543-8EE1-4D6BB686F72E}" type="datetimeFigureOut">
              <a:rPr lang="en-US" smtClean="0"/>
              <a:pPr/>
              <a:t>5/11/16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400" y="6298744"/>
            <a:ext cx="3810000" cy="27305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4856" y="6312392"/>
            <a:ext cx="685800" cy="265089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D05DC60D-89CC-0E46-91A4-75BD9F7122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94560"/>
            <a:ext cx="7772400" cy="1362075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b="1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57016"/>
            <a:ext cx="7772400" cy="987552"/>
          </a:xfrm>
        </p:spPr>
        <p:txBody>
          <a:bodyPr vert="horz" lIns="91440" tIns="0" rIns="45720" bIns="0" rtlCol="0" anchor="t" anchorCtr="0">
            <a:normAutofit/>
          </a:bodyPr>
          <a:lstStyle>
            <a:lvl1pPr marL="0" indent="0">
              <a:spcBef>
                <a:spcPct val="0"/>
              </a:spcBef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SzPct val="90000"/>
              <a:buFontTx/>
              <a:buNone/>
            </a:pPr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CD97D-00FC-A543-8EE1-4D6BB686F72E}" type="datetimeFigureOut">
              <a:rPr lang="en-US" smtClean="0"/>
              <a:pPr/>
              <a:t>5/11/16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DC60D-89CC-0E46-91A4-75BD9F7122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Section with Watermar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712693" y="1689847"/>
            <a:ext cx="8431303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196353"/>
            <a:ext cx="5334000" cy="1362075"/>
          </a:xfrm>
        </p:spPr>
        <p:txBody>
          <a:bodyPr lIns="45720" tIns="0" rIns="45720" bIns="0" anchor="b" anchorCtr="0"/>
          <a:lstStyle>
            <a:lvl1pPr algn="l">
              <a:lnSpc>
                <a:spcPts val="5000"/>
              </a:lnSpc>
              <a:defRPr sz="4600" b="1" cap="none" baseline="0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60618"/>
            <a:ext cx="5334000" cy="983087"/>
          </a:xfrm>
        </p:spPr>
        <p:txBody>
          <a:bodyPr tIns="0" rIns="45720" bIns="0" anchor="t" anchorCtr="0"/>
          <a:lstStyle>
            <a:lvl1pPr marL="0" indent="0"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CD97D-00FC-A543-8EE1-4D6BB686F72E}" type="datetimeFigureOut">
              <a:rPr lang="en-US" smtClean="0"/>
              <a:pPr/>
              <a:t>5/11/16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DC60D-89CC-0E46-91A4-75BD9F7122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Section with Picture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2775" y="4069804"/>
            <a:ext cx="553878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600" b="1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1240000">
            <a:off x="654352" y="445180"/>
            <a:ext cx="5416247" cy="3630168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1240000">
            <a:off x="857677" y="632632"/>
            <a:ext cx="5009597" cy="325526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GB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58117" y="5230906"/>
            <a:ext cx="5532958" cy="865093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CD97D-00FC-A543-8EE1-4D6BB686F72E}" type="datetimeFigureOut">
              <a:rPr lang="en-US" smtClean="0"/>
              <a:pPr/>
              <a:t>5/11/16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DC60D-89CC-0E46-91A4-75BD9F7122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CD97D-00FC-A543-8EE1-4D6BB686F72E}" type="datetimeFigureOut">
              <a:rPr lang="en-US" smtClean="0"/>
              <a:pPr/>
              <a:t>5/11/16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DC60D-89CC-0E46-91A4-75BD9F7122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326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7367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0247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6514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CD97D-00FC-A543-8EE1-4D6BB686F72E}" type="datetimeFigureOut">
              <a:rPr lang="en-US" smtClean="0"/>
              <a:pPr/>
              <a:t>5/11/16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DC60D-89CC-0E46-91A4-75BD9F7122D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3" name="Picture 12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  <p:pic>
        <p:nvPicPr>
          <p:cNvPr id="12" name="Picture 11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4" name="Picture 13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CD97D-00FC-A543-8EE1-4D6BB686F72E}" type="datetimeFigureOut">
              <a:rPr lang="en-US" smtClean="0"/>
              <a:pPr/>
              <a:t>5/11/16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DC60D-89CC-0E46-91A4-75BD9F7122D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CD97D-00FC-A543-8EE1-4D6BB686F72E}" type="datetimeFigureOut">
              <a:rPr lang="en-US" smtClean="0"/>
              <a:pPr/>
              <a:t>5/11/16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DC60D-89CC-0E46-91A4-75BD9F7122D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CD97D-00FC-A543-8EE1-4D6BB686F72E}" type="datetimeFigureOut">
              <a:rPr lang="en-US" smtClean="0"/>
              <a:pPr/>
              <a:t>5/11/16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DC60D-89CC-0E46-91A4-75BD9F7122D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CD97D-00FC-A543-8EE1-4D6BB686F72E}" type="datetimeFigureOut">
              <a:rPr lang="en-US" smtClean="0"/>
              <a:pPr/>
              <a:t>5/11/16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DC60D-89CC-0E46-91A4-75BD9F7122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CD97D-00FC-A543-8EE1-4D6BB686F72E}" type="datetimeFigureOut">
              <a:rPr lang="en-US" smtClean="0"/>
              <a:pPr/>
              <a:t>5/11/16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DC60D-89CC-0E46-91A4-75BD9F7122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690048"/>
            <a:ext cx="356393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7250" y="368490"/>
            <a:ext cx="3566160" cy="5627498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398" y="2866030"/>
            <a:ext cx="3563938" cy="2163171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CD97D-00FC-A543-8EE1-4D6BB686F72E}" type="datetimeFigureOut">
              <a:rPr lang="en-US" smtClean="0"/>
              <a:pPr/>
              <a:t>5/11/16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DC60D-89CC-0E46-91A4-75BD9F7122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7546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7544" y="2699982"/>
            <a:ext cx="3566160" cy="2163171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CD97D-00FC-A543-8EE1-4D6BB686F72E}" type="datetimeFigureOut">
              <a:rPr lang="en-US" smtClean="0"/>
              <a:pPr/>
              <a:t>5/11/16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DC60D-89CC-0E46-91A4-75BD9F7122D2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3" name="Group 7"/>
          <p:cNvGrpSpPr/>
          <p:nvPr/>
        </p:nvGrpSpPr>
        <p:grpSpPr>
          <a:xfrm rot="21421631">
            <a:off x="629028" y="505650"/>
            <a:ext cx="3850925" cy="5516274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4"/>
          </p:nvPr>
        </p:nvSpPr>
        <p:spPr>
          <a:xfrm rot="21421631">
            <a:off x="808793" y="667560"/>
            <a:ext cx="3468664" cy="512472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GB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3"/>
          <p:cNvGrpSpPr/>
          <p:nvPr/>
        </p:nvGrpSpPr>
        <p:grpSpPr>
          <a:xfrm rot="21214351">
            <a:off x="313409" y="3520798"/>
            <a:ext cx="4088024" cy="302602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6"/>
          </p:nvPr>
        </p:nvSpPr>
        <p:spPr>
          <a:xfrm rot="21214351">
            <a:off x="491057" y="3682579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GB" smtClean="0"/>
              <a:t>Click icon to add picture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232774">
            <a:off x="169481" y="241256"/>
            <a:ext cx="4088024" cy="3026020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347129" y="403037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GB" smtClean="0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3434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3432" y="2699982"/>
            <a:ext cx="3566160" cy="2163171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CD97D-00FC-A543-8EE1-4D6BB686F72E}" type="datetimeFigureOut">
              <a:rPr lang="en-US" smtClean="0"/>
              <a:pPr/>
              <a:t>5/11/16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DC60D-89CC-0E46-91A4-75BD9F7122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32774">
            <a:off x="2059282" y="379100"/>
            <a:ext cx="5031327" cy="3443312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8736"/>
            <a:ext cx="7315200" cy="98797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CD97D-00FC-A543-8EE1-4D6BB686F72E}" type="datetimeFigureOut">
              <a:rPr lang="en-US" smtClean="0"/>
              <a:pPr/>
              <a:t>5/11/16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DC60D-89CC-0E46-91A4-75BD9F7122D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2248157" y="564564"/>
            <a:ext cx="4653577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GB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grpSp>
        <p:nvGrpSpPr>
          <p:cNvPr id="3" name="Group 13"/>
          <p:cNvGrpSpPr/>
          <p:nvPr/>
        </p:nvGrpSpPr>
        <p:grpSpPr>
          <a:xfrm rot="21420000">
            <a:off x="113687" y="116368"/>
            <a:ext cx="3969060" cy="370536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7"/>
          </p:nvPr>
        </p:nvSpPr>
        <p:spPr>
          <a:xfrm rot="21420000">
            <a:off x="299151" y="304998"/>
            <a:ext cx="3598455" cy="3334235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GB" smtClean="0"/>
              <a:t>Click icon to add picture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360000">
            <a:off x="4165479" y="323141"/>
            <a:ext cx="4792693" cy="3443312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6"/>
          </p:nvPr>
        </p:nvSpPr>
        <p:spPr>
          <a:xfrm rot="360000">
            <a:off x="4336486" y="507668"/>
            <a:ext cx="4432860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GB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6106"/>
            <a:ext cx="7315200" cy="99060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CD97D-00FC-A543-8EE1-4D6BB686F72E}" type="datetimeFigureOut">
              <a:rPr lang="en-US" smtClean="0"/>
              <a:pPr/>
              <a:t>5/11/16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DC60D-89CC-0E46-91A4-75BD9F7122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CD97D-00FC-A543-8EE1-4D6BB686F72E}" type="datetimeFigureOut">
              <a:rPr lang="en-US" smtClean="0"/>
              <a:pPr/>
              <a:t>5/11/16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DC60D-89CC-0E46-91A4-75BD9F7122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51682" y="450851"/>
            <a:ext cx="846083" cy="5357812"/>
          </a:xfrm>
        </p:spPr>
        <p:txBody>
          <a:bodyPr vert="eaVert" anchor="t" anchorCtr="0"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450851"/>
            <a:ext cx="5943600" cy="5357812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CD97D-00FC-A543-8EE1-4D6BB686F72E}" type="datetimeFigureOut">
              <a:rPr lang="en-US" smtClean="0"/>
              <a:pPr/>
              <a:t>5/11/16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DC60D-89CC-0E46-91A4-75BD9F7122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1.xml"/><Relationship Id="rId22" Type="http://schemas.openxmlformats.org/officeDocument/2006/relationships/image" Target="../media/image6.png"/><Relationship Id="rId23" Type="http://schemas.openxmlformats.org/officeDocument/2006/relationships/image" Target="../media/image7.png"/><Relationship Id="rId24" Type="http://schemas.openxmlformats.org/officeDocument/2006/relationships/image" Target="../media/image8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503238"/>
            <a:ext cx="7313613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735138"/>
            <a:ext cx="7313613" cy="4056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63438" y="6314461"/>
            <a:ext cx="1295400" cy="2650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64ACD97D-00FC-A543-8EE1-4D6BB686F72E}" type="datetimeFigureOut">
              <a:rPr lang="en-US" smtClean="0"/>
              <a:pPr/>
              <a:t>5/11/16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2607" y="6305797"/>
            <a:ext cx="3717967" cy="2592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21388" y="5476097"/>
            <a:ext cx="1483056" cy="8518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</a:lstStyle>
          <a:p>
            <a:fld id="{D05DC60D-89CC-0E46-91A4-75BD9F7122D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  <p:sldLayoutId id="2147483695" r:id="rId14"/>
    <p:sldLayoutId id="2147483696" r:id="rId15"/>
    <p:sldLayoutId id="2147483697" r:id="rId16"/>
    <p:sldLayoutId id="2147483698" r:id="rId17"/>
    <p:sldLayoutId id="2147483699" r:id="rId18"/>
    <p:sldLayoutId id="2147483700" r:id="rId19"/>
    <p:sldLayoutId id="2147483701" r:id="rId20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63550" indent="-463550" algn="l" defTabSz="914400" rtl="0" eaLnBrk="1" latinLnBrk="0" hangingPunct="1">
        <a:spcBef>
          <a:spcPts val="2000"/>
        </a:spcBef>
        <a:buSzPct val="90000"/>
        <a:buFontTx/>
        <a:buBlip>
          <a:blip r:embed="rId22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SzPct val="90000"/>
        <a:buFontTx/>
        <a:buBlip>
          <a:blip r:embed="rId23"/>
        </a:buBlip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255713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025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938338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Comic Sans MS"/>
                <a:cs typeface="Comic Sans MS"/>
              </a:rPr>
              <a:t>Highlighter </a:t>
            </a:r>
          </a:p>
          <a:p>
            <a:pPr algn="ctr"/>
            <a:r>
              <a:rPr lang="en-US" sz="6000" dirty="0" smtClean="0">
                <a:latin typeface="Comic Sans MS"/>
                <a:cs typeface="Comic Sans MS"/>
              </a:rPr>
              <a:t>Marking</a:t>
            </a:r>
            <a:endParaRPr lang="en-US" sz="6000" dirty="0">
              <a:latin typeface="Comic Sans MS"/>
              <a:cs typeface="Comic Sans MS"/>
            </a:endParaRPr>
          </a:p>
        </p:txBody>
      </p:sp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119052" y="3964900"/>
            <a:ext cx="9024948" cy="28931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buClrTx/>
              <a:buSzPct val="90000"/>
              <a:buFont typeface="+mj-lt"/>
              <a:buAutoNum type="arabicPeriod"/>
              <a:tabLst/>
              <a:defRPr/>
            </a:pPr>
            <a:r>
              <a:rPr lang="en-GB" sz="2200" dirty="0" smtClean="0">
                <a:solidFill>
                  <a:srgbClr val="FF0000"/>
                </a:solidFill>
                <a:latin typeface="Comic Sans MS"/>
                <a:cs typeface="Comic Sans MS"/>
              </a:rPr>
              <a:t>Description of whether Henry VII was a good or bad king</a:t>
            </a:r>
          </a:p>
          <a:p>
            <a:pPr marL="457200" indent="-457200" defTabSz="914400">
              <a:spcBef>
                <a:spcPts val="2000"/>
              </a:spcBef>
              <a:buSzPct val="90000"/>
              <a:buFont typeface="+mj-lt"/>
              <a:buAutoNum type="arabicPeriod"/>
            </a:pPr>
            <a:r>
              <a:rPr lang="en-GB" sz="2200" baseline="0" dirty="0" smtClean="0">
                <a:solidFill>
                  <a:srgbClr val="008000"/>
                </a:solidFill>
                <a:latin typeface="Comic Sans MS"/>
                <a:cs typeface="Comic Sans MS"/>
              </a:rPr>
              <a:t> A direct quote from th</a:t>
            </a:r>
            <a:r>
              <a:rPr lang="en-GB" sz="2200" dirty="0" smtClean="0">
                <a:solidFill>
                  <a:srgbClr val="008000"/>
                </a:solidFill>
                <a:latin typeface="Comic Sans MS"/>
                <a:cs typeface="Comic Sans MS"/>
              </a:rPr>
              <a:t>e source using quotation marks, </a:t>
            </a:r>
            <a:r>
              <a:rPr lang="en-GB" sz="2200" dirty="0" err="1" smtClean="0">
                <a:solidFill>
                  <a:srgbClr val="008000"/>
                </a:solidFill>
                <a:latin typeface="Comic Sans MS"/>
                <a:cs typeface="Comic Sans MS"/>
              </a:rPr>
              <a:t>e.g</a:t>
            </a:r>
            <a:r>
              <a:rPr lang="en-GB" sz="2200" baseline="0" dirty="0" smtClean="0">
                <a:solidFill>
                  <a:srgbClr val="008000"/>
                </a:solidFill>
                <a:latin typeface="Comic Sans MS"/>
                <a:cs typeface="Comic Sans MS"/>
              </a:rPr>
              <a:t> </a:t>
            </a:r>
            <a:br>
              <a:rPr lang="en-GB" sz="2200" baseline="0" dirty="0" smtClean="0">
                <a:solidFill>
                  <a:srgbClr val="008000"/>
                </a:solidFill>
                <a:latin typeface="Comic Sans MS"/>
                <a:cs typeface="Comic Sans MS"/>
              </a:rPr>
            </a:br>
            <a:r>
              <a:rPr lang="en-GB" sz="2200" i="1" baseline="0" dirty="0" smtClean="0">
                <a:solidFill>
                  <a:srgbClr val="008000"/>
                </a:solidFill>
                <a:latin typeface="Comic Sans MS"/>
                <a:cs typeface="Comic Sans MS"/>
              </a:rPr>
              <a:t>“</a:t>
            </a:r>
            <a:r>
              <a:rPr lang="en-US" sz="2200" i="1" dirty="0" smtClean="0">
                <a:solidFill>
                  <a:srgbClr val="008000"/>
                </a:solidFill>
                <a:latin typeface="Comic Sans MS"/>
                <a:cs typeface="Comic Sans MS"/>
              </a:rPr>
              <a:t>Henry had the temper of a raging bull”</a:t>
            </a:r>
            <a:endParaRPr lang="en-GB" sz="2200" i="1" dirty="0" smtClean="0">
              <a:solidFill>
                <a:srgbClr val="008000"/>
              </a:solidFill>
              <a:latin typeface="Comic Sans MS"/>
              <a:cs typeface="Comic Sans MS"/>
            </a:endParaRPr>
          </a:p>
          <a:p>
            <a:pPr marL="457200" indent="-457200" defTabSz="914400">
              <a:spcBef>
                <a:spcPts val="2000"/>
              </a:spcBef>
              <a:buSzPct val="90000"/>
              <a:buFont typeface="+mj-lt"/>
              <a:buAutoNum type="arabicPeriod"/>
            </a:pPr>
            <a:r>
              <a:rPr lang="en-GB" sz="2200" baseline="0" dirty="0" smtClean="0">
                <a:solidFill>
                  <a:srgbClr val="0000FF"/>
                </a:solidFill>
                <a:latin typeface="Comic Sans MS"/>
                <a:cs typeface="Comic Sans MS"/>
              </a:rPr>
              <a:t> Using the source to back up opinion </a:t>
            </a:r>
            <a:r>
              <a:rPr lang="en-GB" sz="2200" baseline="0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e.g</a:t>
            </a:r>
            <a:r>
              <a:rPr lang="en-GB" sz="2200" baseline="0" dirty="0" smtClean="0">
                <a:solidFill>
                  <a:srgbClr val="0000FF"/>
                </a:solidFill>
                <a:latin typeface="Comic Sans MS"/>
                <a:cs typeface="Comic Sans MS"/>
              </a:rPr>
              <a:t/>
            </a:r>
            <a:br>
              <a:rPr lang="en-GB" sz="2200" baseline="0" dirty="0" smtClean="0">
                <a:solidFill>
                  <a:srgbClr val="0000FF"/>
                </a:solidFill>
                <a:latin typeface="Comic Sans MS"/>
                <a:cs typeface="Comic Sans MS"/>
              </a:rPr>
            </a:br>
            <a:r>
              <a:rPr lang="en-GB" sz="2200" i="1" baseline="0" dirty="0" smtClean="0">
                <a:solidFill>
                  <a:srgbClr val="0000FF"/>
                </a:solidFill>
                <a:latin typeface="Comic Sans MS"/>
                <a:cs typeface="Comic Sans MS"/>
              </a:rPr>
              <a:t>‘Source B tells me that….’</a:t>
            </a:r>
            <a:endParaRPr lang="en-GB" sz="2200" i="1" dirty="0" smtClean="0">
              <a:solidFill>
                <a:srgbClr val="0000FF"/>
              </a:solidFill>
              <a:latin typeface="Comic Sans MS"/>
              <a:cs typeface="Comic Sans MS"/>
            </a:endParaRPr>
          </a:p>
          <a:p>
            <a:pPr marL="457200" indent="-457200" defTabSz="914400">
              <a:spcBef>
                <a:spcPts val="2000"/>
              </a:spcBef>
              <a:buSzPct val="90000"/>
              <a:buFont typeface="+mj-lt"/>
              <a:buAutoNum type="arabicPeriod"/>
            </a:pPr>
            <a:r>
              <a:rPr lang="en-GB" sz="2200" baseline="0" dirty="0" smtClean="0">
                <a:solidFill>
                  <a:srgbClr val="660066"/>
                </a:solidFill>
                <a:latin typeface="Comic Sans MS"/>
                <a:cs typeface="Comic Sans MS"/>
              </a:rPr>
              <a:t> </a:t>
            </a:r>
            <a:r>
              <a:rPr lang="en-GB" sz="2200" dirty="0" smtClean="0">
                <a:solidFill>
                  <a:srgbClr val="660066"/>
                </a:solidFill>
                <a:latin typeface="Comic Sans MS"/>
                <a:cs typeface="Comic Sans MS"/>
              </a:rPr>
              <a:t>A judgement on how biased/trustworthy the source is</a:t>
            </a:r>
            <a:endParaRPr lang="en-GB" sz="2200" baseline="0" dirty="0" smtClean="0">
              <a:solidFill>
                <a:srgbClr val="660066"/>
              </a:solidFill>
              <a:latin typeface="Comic Sans MS"/>
              <a:cs typeface="Comic Sans M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8677" y="0"/>
            <a:ext cx="2585323" cy="193899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1938992"/>
            <a:ext cx="9144000" cy="19595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>
              <a:spcBef>
                <a:spcPts val="2000"/>
              </a:spcBef>
              <a:buSzPct val="90000"/>
              <a:buFont typeface="Arial"/>
              <a:buChar char="•"/>
              <a:defRPr/>
            </a:pPr>
            <a:r>
              <a:rPr lang="en-GB" sz="2200" dirty="0" smtClean="0">
                <a:latin typeface="Comic Sans MS"/>
                <a:cs typeface="Comic Sans MS"/>
              </a:rPr>
              <a:t> We are now going to assess your peers answer</a:t>
            </a:r>
          </a:p>
          <a:p>
            <a:pPr lvl="0" defTabSz="914400">
              <a:spcBef>
                <a:spcPts val="2000"/>
              </a:spcBef>
              <a:buSzPct val="90000"/>
              <a:buFont typeface="Arial"/>
              <a:buChar char="•"/>
              <a:defRPr/>
            </a:pPr>
            <a:r>
              <a:rPr lang="en-GB" sz="2200" dirty="0" smtClean="0">
                <a:latin typeface="Comic Sans MS"/>
                <a:cs typeface="Comic Sans MS"/>
              </a:rPr>
              <a:t> Highlight in 4 different colours the key parts of your peers answer that include the 4 different key pieces below:</a:t>
            </a:r>
          </a:p>
          <a:p>
            <a:pPr lvl="0" defTabSz="914400">
              <a:spcBef>
                <a:spcPts val="2000"/>
              </a:spcBef>
              <a:buSzPct val="90000"/>
              <a:defRPr/>
            </a:pPr>
            <a:r>
              <a:rPr lang="en-GB" sz="2200" b="1" dirty="0" smtClean="0">
                <a:solidFill>
                  <a:srgbClr val="FF0000"/>
                </a:solidFill>
                <a:latin typeface="Comic Sans MS"/>
                <a:cs typeface="Comic Sans MS"/>
              </a:rPr>
              <a:t>Description</a:t>
            </a:r>
            <a:r>
              <a:rPr lang="en-GB" sz="2200" b="1" dirty="0" smtClean="0">
                <a:latin typeface="Comic Sans MS"/>
                <a:cs typeface="Comic Sans MS"/>
              </a:rPr>
              <a:t>	   </a:t>
            </a:r>
            <a:r>
              <a:rPr lang="en-GB" sz="2200" b="1" dirty="0" smtClean="0">
                <a:solidFill>
                  <a:srgbClr val="008000"/>
                </a:solidFill>
                <a:latin typeface="Comic Sans MS"/>
                <a:cs typeface="Comic Sans MS"/>
              </a:rPr>
              <a:t>Quotes</a:t>
            </a:r>
            <a:r>
              <a:rPr lang="en-GB" sz="2200" b="1" dirty="0" smtClean="0">
                <a:latin typeface="Comic Sans MS"/>
                <a:cs typeface="Comic Sans MS"/>
              </a:rPr>
              <a:t>	 </a:t>
            </a:r>
            <a:r>
              <a:rPr lang="en-GB" sz="2200" b="1" dirty="0" smtClean="0">
                <a:solidFill>
                  <a:srgbClr val="0000FF"/>
                </a:solidFill>
                <a:latin typeface="Comic Sans MS"/>
                <a:cs typeface="Comic Sans MS"/>
              </a:rPr>
              <a:t>Using the source</a:t>
            </a:r>
            <a:r>
              <a:rPr lang="en-GB" sz="2200" b="1" dirty="0" smtClean="0">
                <a:latin typeface="Comic Sans MS"/>
                <a:cs typeface="Comic Sans MS"/>
              </a:rPr>
              <a:t>	 </a:t>
            </a:r>
            <a:r>
              <a:rPr lang="en-GB" sz="2200" b="1" dirty="0" smtClean="0">
                <a:solidFill>
                  <a:srgbClr val="660066"/>
                </a:solidFill>
                <a:latin typeface="Comic Sans MS"/>
                <a:cs typeface="Comic Sans MS"/>
              </a:rPr>
              <a:t>Source Reliability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Inkwell">
  <a:themeElements>
    <a:clrScheme name="Inkwell">
      <a:dk1>
        <a:sysClr val="windowText" lastClr="000000"/>
      </a:dk1>
      <a:lt1>
        <a:sysClr val="window" lastClr="FFFFFF"/>
      </a:lt1>
      <a:dk2>
        <a:srgbClr val="584D2E"/>
      </a:dk2>
      <a:lt2>
        <a:srgbClr val="EFE7C3"/>
      </a:lt2>
      <a:accent1>
        <a:srgbClr val="860908"/>
      </a:accent1>
      <a:accent2>
        <a:srgbClr val="4A0505"/>
      </a:accent2>
      <a:accent3>
        <a:srgbClr val="7A500A"/>
      </a:accent3>
      <a:accent4>
        <a:srgbClr val="C47810"/>
      </a:accent4>
      <a:accent5>
        <a:srgbClr val="827752"/>
      </a:accent5>
      <a:accent6>
        <a:srgbClr val="B5BB83"/>
      </a:accent6>
      <a:hlink>
        <a:srgbClr val="C47810"/>
      </a:hlink>
      <a:folHlink>
        <a:srgbClr val="F0A43A"/>
      </a:folHlink>
    </a:clrScheme>
    <a:fontScheme name="Inkwell">
      <a:majorFont>
        <a:latin typeface="Goudy Old Style"/>
        <a:ea typeface=""/>
        <a:cs typeface=""/>
        <a:font script="Jpan" typeface="ＭＳ Ｐ明朝"/>
      </a:majorFont>
      <a:minorFont>
        <a:latin typeface="Goudy Old Style"/>
        <a:ea typeface=""/>
        <a:cs typeface=""/>
        <a:font script="Jpan" typeface="ＭＳ Ｐ明朝"/>
      </a:minorFont>
    </a:fontScheme>
    <a:fmtScheme name="Inkwel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3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30000"/>
                <a:satMod val="15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01600" dist="381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  <a:softEdge rad="63500"/>
          </a:effectLst>
        </a:effectStyle>
      </a:effectStyleLst>
      <a:bgFillStyleLst>
        <a:blipFill rotWithShape="1">
          <a:blip xmlns:r="http://schemas.openxmlformats.org/officeDocument/2006/relationships" r:embed="rId3"/>
          <a:stretch/>
        </a:blipFill>
        <a:blipFill rotWithShape="1">
          <a:blip xmlns:r="http://schemas.openxmlformats.org/officeDocument/2006/relationships" r:embed="rId4"/>
          <a:stretch/>
        </a:blipFill>
        <a:blipFill rotWithShape="1">
          <a:blip xmlns:r="http://schemas.openxmlformats.org/officeDocument/2006/relationships" r:embed="rId5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Inkwell.thmx</Template>
  <TotalTime>2028</TotalTime>
  <Words>111</Words>
  <Application>Microsoft Macintosh PowerPoint</Application>
  <PresentationFormat>On-screen Show (4:3)</PresentationFormat>
  <Paragraphs>9</Paragraphs>
  <Slides>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Inkwell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Greg Thornton</dc:creator>
  <cp:lastModifiedBy>Greg Thornton</cp:lastModifiedBy>
  <cp:revision>94</cp:revision>
  <cp:lastPrinted>2014-11-19T20:46:30Z</cp:lastPrinted>
  <dcterms:created xsi:type="dcterms:W3CDTF">2016-05-11T19:40:00Z</dcterms:created>
  <dcterms:modified xsi:type="dcterms:W3CDTF">2016-05-11T19:59:38Z</dcterms:modified>
</cp:coreProperties>
</file>