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906000" cy="6858000" type="A4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5102" autoAdjust="0"/>
    <p:restoredTop sz="94342" autoAdjust="0"/>
  </p:normalViewPr>
  <p:slideViewPr>
    <p:cSldViewPr snapToGrid="0">
      <p:cViewPr varScale="1">
        <p:scale>
          <a:sx n="99" d="100"/>
          <a:sy n="99" d="100"/>
        </p:scale>
        <p:origin x="420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96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49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30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599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529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980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409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189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344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861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718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E180B-940D-4098-AE65-D817F69DF28D}" type="datetimeFigureOut">
              <a:rPr lang="en-GB" smtClean="0"/>
              <a:pPr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9EB17-D415-4D73-BCFE-E610A84225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0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180" y="25400"/>
            <a:ext cx="2340864" cy="1277273"/>
          </a:xfrm>
          <a:prstGeom prst="rect">
            <a:avLst/>
          </a:prstGeom>
          <a:noFill/>
          <a:ln w="25400"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rgbClr val="7030A0"/>
                </a:solidFill>
              </a:rPr>
              <a:t>How did Hitler become Chancellor?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The Depression </a:t>
            </a:r>
            <a:r>
              <a:rPr lang="en-GB" sz="1100" dirty="0" smtClean="0"/>
              <a:t>(6 million jobless)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100" b="1" dirty="0" smtClean="0"/>
              <a:t>Weaknesses </a:t>
            </a:r>
            <a:r>
              <a:rPr lang="en-GB" sz="1100" b="1" dirty="0" smtClean="0"/>
              <a:t>in the Weimar Republic </a:t>
            </a:r>
            <a:r>
              <a:rPr lang="en-GB" sz="1100" dirty="0" smtClean="0"/>
              <a:t>(Prop. Rep, Depression, hatred)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100" b="1" dirty="0" smtClean="0"/>
              <a:t> Nazi </a:t>
            </a:r>
            <a:r>
              <a:rPr lang="en-GB" sz="1100" b="1" dirty="0" smtClean="0"/>
              <a:t>Organisation </a:t>
            </a:r>
            <a:r>
              <a:rPr lang="en-GB" sz="1100" dirty="0" smtClean="0"/>
              <a:t>(SA/Hitler/</a:t>
            </a:r>
            <a:r>
              <a:rPr lang="en-GB" sz="1100" dirty="0" err="1" smtClean="0"/>
              <a:t>Propa</a:t>
            </a:r>
            <a:r>
              <a:rPr lang="en-GB" sz="1100" dirty="0" smtClean="0"/>
              <a:t>)</a:t>
            </a:r>
            <a:endParaRPr lang="en-GB" sz="1100" dirty="0" smtClean="0"/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Threat of Communism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Invited to Chancellor  </a:t>
            </a:r>
            <a:r>
              <a:rPr lang="en-GB" sz="1100" dirty="0" smtClean="0"/>
              <a:t>30</a:t>
            </a:r>
            <a:r>
              <a:rPr lang="en-GB" sz="1100" baseline="30000" dirty="0" smtClean="0"/>
              <a:t>th</a:t>
            </a:r>
            <a:r>
              <a:rPr lang="en-GB" sz="1100" dirty="0" smtClean="0"/>
              <a:t> Jan 1933</a:t>
            </a:r>
            <a:endParaRPr lang="en-GB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41656" y="1365891"/>
            <a:ext cx="2340864" cy="1954381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rgbClr val="0070C0"/>
                </a:solidFill>
              </a:rPr>
              <a:t>How did Hitler become Dictator?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Reichstag Fire </a:t>
            </a:r>
            <a:r>
              <a:rPr lang="en-GB" sz="1100" dirty="0" smtClean="0"/>
              <a:t>– 27</a:t>
            </a:r>
            <a:r>
              <a:rPr lang="en-GB" sz="1100" baseline="30000" dirty="0" smtClean="0"/>
              <a:t>th</a:t>
            </a:r>
            <a:r>
              <a:rPr lang="en-GB" sz="1100" dirty="0" smtClean="0"/>
              <a:t> Feb 1933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Emergency Decree </a:t>
            </a:r>
            <a:r>
              <a:rPr lang="en-GB" sz="1100" dirty="0" smtClean="0"/>
              <a:t>– 28</a:t>
            </a:r>
            <a:r>
              <a:rPr lang="en-GB" sz="1100" baseline="30000" dirty="0" smtClean="0"/>
              <a:t>th</a:t>
            </a:r>
            <a:r>
              <a:rPr lang="en-GB" sz="1100" dirty="0" smtClean="0"/>
              <a:t> Feb 1933</a:t>
            </a:r>
            <a:br>
              <a:rPr lang="en-GB" sz="1100" dirty="0" smtClean="0"/>
            </a:br>
            <a:r>
              <a:rPr lang="en-GB" sz="1100" dirty="0" smtClean="0"/>
              <a:t>(Civil rights taken away)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Enabling Act </a:t>
            </a:r>
            <a:r>
              <a:rPr lang="en-GB" sz="1100" dirty="0" smtClean="0"/>
              <a:t>– 23</a:t>
            </a:r>
            <a:r>
              <a:rPr lang="en-GB" sz="1100" baseline="30000" dirty="0" smtClean="0"/>
              <a:t>rd</a:t>
            </a:r>
            <a:r>
              <a:rPr lang="en-GB" sz="1100" dirty="0" smtClean="0"/>
              <a:t> March 1933</a:t>
            </a:r>
          </a:p>
          <a:p>
            <a:pPr marL="182563" lvl="1" indent="82550">
              <a:buFont typeface="Arial" panose="020B0604020202020204" pitchFamily="34" charset="0"/>
              <a:buChar char="•"/>
            </a:pPr>
            <a:r>
              <a:rPr lang="en-GB" sz="1100" dirty="0" smtClean="0"/>
              <a:t>Trade Unions banned May 1933</a:t>
            </a:r>
          </a:p>
          <a:p>
            <a:pPr marL="182563" lvl="1" indent="82550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Parties banned June 1933</a:t>
            </a:r>
          </a:p>
          <a:p>
            <a:pPr indent="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Night of the Long Knives </a:t>
            </a:r>
            <a:r>
              <a:rPr lang="en-GB" sz="1100" dirty="0" smtClean="0"/>
              <a:t>June 1934 (1000 SA leaders &amp; Rohm killed) </a:t>
            </a:r>
          </a:p>
          <a:p>
            <a:pPr indent="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b="1" dirty="0" smtClean="0"/>
              <a:t>Death of Hindenburg </a:t>
            </a:r>
            <a:r>
              <a:rPr lang="en-GB" sz="1100" dirty="0" smtClean="0"/>
              <a:t>August 1934</a:t>
            </a:r>
            <a:r>
              <a:rPr lang="en-GB" sz="1100" dirty="0"/>
              <a:t/>
            </a:r>
            <a:br>
              <a:rPr lang="en-GB" sz="1100" dirty="0"/>
            </a:br>
            <a:r>
              <a:rPr lang="en-GB" sz="1100" dirty="0" smtClean="0"/>
              <a:t>(Hitler becomes Fuhrer)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800" y="3407269"/>
            <a:ext cx="2340864" cy="1954381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70C0"/>
                </a:solidFill>
              </a:rPr>
              <a:t>Methods of Control: Propaganda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Goebbels</a:t>
            </a:r>
            <a:r>
              <a:rPr lang="en-GB" sz="1100" dirty="0" smtClean="0"/>
              <a:t> – Propaganda Minister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Film </a:t>
            </a:r>
            <a:r>
              <a:rPr lang="en-GB" sz="1100" dirty="0" smtClean="0"/>
              <a:t>– 100 films a year, pro Nazi, Triumph of the Will, millions watch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Newspapers</a:t>
            </a:r>
            <a:r>
              <a:rPr lang="en-GB" sz="1100" dirty="0" smtClean="0"/>
              <a:t> – 5000 shut down, all under Nazi control, ‘Der </a:t>
            </a:r>
            <a:r>
              <a:rPr lang="en-GB" sz="1100" dirty="0" err="1" smtClean="0"/>
              <a:t>Sturmer</a:t>
            </a:r>
            <a:r>
              <a:rPr lang="en-GB" sz="1100" dirty="0" smtClean="0"/>
              <a:t>’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Radio</a:t>
            </a:r>
            <a:r>
              <a:rPr lang="en-GB" sz="1100" dirty="0" smtClean="0"/>
              <a:t> – 70% had cheap radio, Speeches played on Loudspeakers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Rallies/Events</a:t>
            </a:r>
            <a:r>
              <a:rPr lang="en-GB" sz="1100" dirty="0" smtClean="0"/>
              <a:t>– Nuremberg 1934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Events</a:t>
            </a:r>
            <a:r>
              <a:rPr lang="en-GB" sz="1100" dirty="0" smtClean="0"/>
              <a:t> – Olympics 1936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Fuhrer Cult </a:t>
            </a:r>
            <a:r>
              <a:rPr lang="en-GB" sz="1100" dirty="0" smtClean="0"/>
              <a:t>– Hitler mythical hero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800" y="5411450"/>
            <a:ext cx="2340864" cy="1446550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70C0"/>
                </a:solidFill>
              </a:rPr>
              <a:t>Methods of Control: Fear/Terror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Himmler</a:t>
            </a:r>
            <a:r>
              <a:rPr lang="en-GB" sz="1100" dirty="0" smtClean="0"/>
              <a:t> – Head of SS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The SS </a:t>
            </a:r>
            <a:r>
              <a:rPr lang="en-GB" sz="1100" dirty="0" smtClean="0"/>
              <a:t>– loyal Aryan/ infinite power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Gestapo </a:t>
            </a:r>
            <a:r>
              <a:rPr lang="en-GB" sz="1100" dirty="0" smtClean="0"/>
              <a:t>- Secret Police, spied on Germans, most feared of terror 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Concentration Camps </a:t>
            </a:r>
            <a:r>
              <a:rPr lang="en-GB" sz="1100" dirty="0" smtClean="0"/>
              <a:t>– From 1933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Judges</a:t>
            </a:r>
            <a:r>
              <a:rPr lang="en-GB" sz="1100" dirty="0" smtClean="0"/>
              <a:t> – Oath of loyalty to Hitler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Informers</a:t>
            </a:r>
            <a:r>
              <a:rPr lang="en-GB" sz="1100" dirty="0"/>
              <a:t> </a:t>
            </a:r>
            <a:r>
              <a:rPr lang="en-GB" sz="1100" dirty="0" smtClean="0"/>
              <a:t>– Anti Nazi Jokes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9472" y="0"/>
            <a:ext cx="5068824" cy="369332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Nazi Germany – The very basics!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489200" y="357140"/>
            <a:ext cx="2340864" cy="1615827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Nazis and the Church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 smtClean="0"/>
              <a:t>Concordat </a:t>
            </a:r>
            <a:r>
              <a:rPr lang="en-GB" sz="1100" dirty="0" smtClean="0"/>
              <a:t>– 1933 truce with Catholics but ended by 1937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 </a:t>
            </a:r>
            <a:r>
              <a:rPr lang="en-GB" sz="1100" b="1" dirty="0" smtClean="0"/>
              <a:t>Reich Church </a:t>
            </a:r>
            <a:r>
              <a:rPr lang="en-GB" sz="1100" dirty="0" smtClean="0"/>
              <a:t>– 1936, Nazi religion with bible/swastika. Replaced protestants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400 Catholics arrested 1937, Bishop Galen opposed Nazis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Church schools closed, RE banned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5220" y="357140"/>
            <a:ext cx="2420112" cy="1446550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Nazi Women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err="1" smtClean="0"/>
              <a:t>Kinde</a:t>
            </a:r>
            <a:r>
              <a:rPr lang="en-GB" sz="1100" b="1" dirty="0" smtClean="0"/>
              <a:t>, </a:t>
            </a:r>
            <a:r>
              <a:rPr lang="en-GB" sz="1100" b="1" dirty="0" err="1" smtClean="0"/>
              <a:t>Kirche</a:t>
            </a:r>
            <a:r>
              <a:rPr lang="en-GB" sz="1100" b="1" dirty="0" smtClean="0"/>
              <a:t>, </a:t>
            </a:r>
            <a:r>
              <a:rPr lang="en-GB" sz="1100" b="1" dirty="0" err="1" smtClean="0"/>
              <a:t>Kuche</a:t>
            </a:r>
            <a:r>
              <a:rPr lang="en-GB" sz="1100" b="1" dirty="0" smtClean="0"/>
              <a:t> </a:t>
            </a:r>
            <a:r>
              <a:rPr lang="en-GB" sz="1100" dirty="0" smtClean="0"/>
              <a:t>- Aims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15% of women professionals sacked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Lebensborn – Aryan baby programme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Mothers Cross – 8 kids = gold medal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Traditional clothing, focus on housework and raising Nazi children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In WW2 had to work in factories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48296" y="26876"/>
            <a:ext cx="2432304" cy="938719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Nazi Race Theory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Nazis superior </a:t>
            </a:r>
            <a:r>
              <a:rPr lang="en-GB" sz="1100" b="1" dirty="0" smtClean="0"/>
              <a:t>Aryan Race </a:t>
            </a:r>
            <a:r>
              <a:rPr lang="en-GB" sz="1100" dirty="0" smtClean="0"/>
              <a:t>– Blond hair, blue eyes are perfect.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Jews/Undesirables are ‘</a:t>
            </a:r>
            <a:r>
              <a:rPr lang="en-GB" sz="1100" dirty="0" err="1" smtClean="0"/>
              <a:t>Untermensch</a:t>
            </a:r>
            <a:r>
              <a:rPr lang="en-GB" sz="1100" dirty="0" smtClean="0"/>
              <a:t>’ and must be removed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9200" y="2068497"/>
            <a:ext cx="2340864" cy="1785104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Nazi Education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GB" sz="1100" dirty="0" smtClean="0"/>
              <a:t>Teachers – Only Nazis allowed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GB" sz="1100" dirty="0" smtClean="0"/>
              <a:t>Nazi </a:t>
            </a:r>
            <a:r>
              <a:rPr lang="en-GB" sz="1100" dirty="0" smtClean="0"/>
              <a:t>brainwash</a:t>
            </a:r>
            <a:r>
              <a:rPr lang="en-GB" sz="1100" dirty="0" smtClean="0"/>
              <a:t> </a:t>
            </a:r>
            <a:r>
              <a:rPr lang="en-GB" sz="1100" dirty="0" smtClean="0"/>
              <a:t>in lessons – Anti-Jew, military success, Anti-</a:t>
            </a:r>
            <a:r>
              <a:rPr lang="en-GB" sz="1100" dirty="0" err="1" smtClean="0"/>
              <a:t>ToV</a:t>
            </a:r>
            <a:endParaRPr lang="en-GB" sz="1100" dirty="0" smtClean="0"/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GB" sz="1100" dirty="0" smtClean="0"/>
              <a:t>PE/History/Race Study important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GB" sz="1100" dirty="0" smtClean="0"/>
              <a:t>Jews targeted &amp; excluded 1938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GB" sz="1100" dirty="0" smtClean="0"/>
              <a:t>Nazi </a:t>
            </a:r>
            <a:r>
              <a:rPr lang="en-GB" sz="1100" dirty="0" smtClean="0"/>
              <a:t>Leadership </a:t>
            </a:r>
            <a:r>
              <a:rPr lang="en-GB" sz="1100" dirty="0" smtClean="0"/>
              <a:t>schools</a:t>
            </a:r>
            <a:endParaRPr lang="en-GB" sz="1100" dirty="0" smtClean="0"/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GB" sz="1100" dirty="0" smtClean="0"/>
              <a:t>Boys - Military training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GB" sz="1100" dirty="0" smtClean="0"/>
              <a:t>Girls – Domestic science, health biology, motherhood studies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60488" y="5061519"/>
            <a:ext cx="2420112" cy="1785104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Nazi Opposition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Church </a:t>
            </a:r>
            <a:r>
              <a:rPr lang="en-GB" sz="1100" dirty="0" smtClean="0"/>
              <a:t>– Martin </a:t>
            </a:r>
            <a:r>
              <a:rPr lang="en-GB" sz="1100" dirty="0" err="1" smtClean="0"/>
              <a:t>Niemoller</a:t>
            </a:r>
            <a:r>
              <a:rPr lang="en-GB" sz="1100" dirty="0" smtClean="0"/>
              <a:t> set up Confessional Church &amp; imprisoned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More opposition in WW2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Youth</a:t>
            </a:r>
            <a:r>
              <a:rPr lang="en-GB" sz="1100" dirty="0" smtClean="0"/>
              <a:t> – Edelweiss Pirates (Jazz/Fought Hitler Youth/killed) and White Rose Group (Students)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Army</a:t>
            </a:r>
            <a:r>
              <a:rPr lang="en-GB" sz="1100" dirty="0" smtClean="0"/>
              <a:t> – July 1944 Bomb Plot: Army unhappy, </a:t>
            </a:r>
            <a:r>
              <a:rPr lang="en-GB" sz="1100" dirty="0" err="1" smtClean="0"/>
              <a:t>Stauffenberg</a:t>
            </a:r>
            <a:r>
              <a:rPr lang="en-GB" sz="1100" dirty="0" smtClean="0"/>
              <a:t> bomb failed, 5746 executed for their part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89200" y="3949131"/>
            <a:ext cx="2340864" cy="1446550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Nazi Youth - Boys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Hitler Youth </a:t>
            </a:r>
            <a:r>
              <a:rPr lang="en-GB" sz="1100" dirty="0" smtClean="0"/>
              <a:t>14-18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Compulsory from 1936 and rose to 8 million members. 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Prepared for army with camps, marching, fighting and party beliefs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Less popular in WW2 but many fought in 1945 as last defence.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89200" y="5580727"/>
            <a:ext cx="2340864" cy="1277273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Nazi Youth – Girls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League of German Girls</a:t>
            </a:r>
            <a:r>
              <a:rPr lang="en-GB" sz="1100" dirty="0" smtClean="0"/>
              <a:t>, 14-18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Prepared for life in the home – cooking, sewing &amp; cleaning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Emphasis in fitness and health in preparation for being mothers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Girls worked on </a:t>
            </a:r>
            <a:r>
              <a:rPr lang="en-GB" sz="1100" dirty="0" err="1" smtClean="0"/>
              <a:t>homefront</a:t>
            </a:r>
            <a:r>
              <a:rPr lang="en-GB" sz="1100" dirty="0" smtClean="0"/>
              <a:t> in WW2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36744" y="1874852"/>
            <a:ext cx="2416556" cy="4154984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rgbClr val="00B050"/>
                </a:solidFill>
              </a:rPr>
              <a:t>Nazi Economy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New Plan – Solving Unemployment</a:t>
            </a:r>
          </a:p>
          <a:p>
            <a:pPr marL="88900" lvl="1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RAD – 18-25 men work for 6 months, built autobahns</a:t>
            </a:r>
          </a:p>
          <a:p>
            <a:pPr marL="88900" lvl="1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Conscription – 1m men in army</a:t>
            </a:r>
          </a:p>
          <a:p>
            <a:pPr marL="88900" lvl="1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Fired Jews/Women </a:t>
            </a:r>
          </a:p>
          <a:p>
            <a:pPr marL="88900" lvl="1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Unemployment 0.5m in 1939</a:t>
            </a:r>
          </a:p>
          <a:p>
            <a:pPr marL="0" lvl="1" indent="88900">
              <a:buFont typeface="Arial" panose="020B0604020202020204" pitchFamily="34" charset="0"/>
              <a:buChar char="•"/>
            </a:pPr>
            <a:r>
              <a:rPr lang="en-GB" sz="1100" b="1" dirty="0" smtClean="0"/>
              <a:t>Four Year Plan – Ready for war</a:t>
            </a:r>
          </a:p>
          <a:p>
            <a:pPr marL="177800" lvl="2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Autarky – aimed to be self sufficient (reduced imports/built up industry in coal/iron/chemicals)</a:t>
            </a:r>
          </a:p>
          <a:p>
            <a:pPr marL="177800" lvl="2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Military spending increased</a:t>
            </a:r>
          </a:p>
          <a:p>
            <a:pPr marL="177800" lvl="2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Nazi control of businesses</a:t>
            </a:r>
          </a:p>
          <a:p>
            <a:pPr marL="0" lvl="2" indent="88900">
              <a:buFont typeface="Arial" panose="020B0604020202020204" pitchFamily="34" charset="0"/>
              <a:buChar char="•"/>
            </a:pPr>
            <a:r>
              <a:rPr lang="en-GB" sz="1100" b="1" dirty="0" smtClean="0"/>
              <a:t>DAF – Replaced Trade Unions</a:t>
            </a:r>
          </a:p>
          <a:p>
            <a:pPr marL="177800" lvl="3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No strikes/changing jobs</a:t>
            </a:r>
          </a:p>
          <a:p>
            <a:pPr marL="177800" lvl="3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Workers lost freedom</a:t>
            </a:r>
          </a:p>
          <a:p>
            <a:pPr marL="0" lvl="3" indent="88900">
              <a:buFont typeface="Arial" panose="020B0604020202020204" pitchFamily="34" charset="0"/>
              <a:buChar char="•"/>
            </a:pPr>
            <a:r>
              <a:rPr lang="en-GB" sz="1100" b="1" dirty="0" smtClean="0"/>
              <a:t>KDF – Work leisure organisation</a:t>
            </a:r>
          </a:p>
          <a:p>
            <a:pPr marL="177800" lvl="4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Cheap holidays/trips/leisure</a:t>
            </a:r>
          </a:p>
          <a:p>
            <a:pPr marL="177800" lvl="4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15 million attended trips in 1939</a:t>
            </a:r>
          </a:p>
          <a:p>
            <a:pPr marL="0" lvl="4" indent="88900">
              <a:buFont typeface="Arial" panose="020B0604020202020204" pitchFamily="34" charset="0"/>
              <a:buChar char="•"/>
            </a:pPr>
            <a:r>
              <a:rPr lang="en-GB" sz="1100" b="1" dirty="0" smtClean="0"/>
              <a:t>WW2 Economy </a:t>
            </a:r>
          </a:p>
          <a:p>
            <a:pPr marL="88900" lvl="5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1939-40 – Success/more resources</a:t>
            </a:r>
          </a:p>
          <a:p>
            <a:pPr marL="88900" lvl="5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1942-43 – Total War economy</a:t>
            </a:r>
          </a:p>
          <a:p>
            <a:pPr marL="88900" lvl="5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1944-45 bombing, loss of territory caused shortages and economic crash</a:t>
            </a:r>
            <a:endParaRPr lang="en-GB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7448296" y="1029040"/>
            <a:ext cx="2432304" cy="1446550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Undesirables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Gypsies</a:t>
            </a:r>
            <a:r>
              <a:rPr lang="en-GB" sz="1100" dirty="0" smtClean="0"/>
              <a:t> – 44,000 sent to camps ad 85% of German gypsies killed. 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Homosexuals</a:t>
            </a:r>
            <a:r>
              <a:rPr lang="en-GB" sz="1100" dirty="0" smtClean="0"/>
              <a:t> – No civil rights, sterilised and 15,000 died in camps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b="1" dirty="0" smtClean="0"/>
              <a:t>Disabled</a:t>
            </a:r>
            <a:r>
              <a:rPr lang="en-GB" sz="1100" dirty="0" smtClean="0"/>
              <a:t> – 350,000 sterilised and 200,000 </a:t>
            </a:r>
            <a:r>
              <a:rPr lang="en-GB" sz="1100" dirty="0" err="1" smtClean="0"/>
              <a:t>euthanised</a:t>
            </a:r>
            <a:r>
              <a:rPr lang="en-GB" sz="1100" dirty="0" smtClean="0"/>
              <a:t> until stopped.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b="1" dirty="0" smtClean="0"/>
              <a:t>Tramps</a:t>
            </a:r>
            <a:r>
              <a:rPr lang="en-GB" sz="1100" dirty="0" smtClean="0"/>
              <a:t> – 500,000 sent to camps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48296" y="2538228"/>
            <a:ext cx="2432304" cy="2462212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Jewish Persecution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1933 – Shop boycott</a:t>
            </a:r>
            <a:r>
              <a:rPr lang="en-GB" sz="1100" dirty="0"/>
              <a:t> </a:t>
            </a:r>
            <a:r>
              <a:rPr lang="en-GB" sz="1100" dirty="0" smtClean="0"/>
              <a:t>&amp; Jews sacked from government jobs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1933 – Nuremburg Laws, Jews cannot marry Germans and no longer citizens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1938 – Kristallnacht, 20,000 arrested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1940 – Ghettos set up in Poland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1941 – Einsatzgruppen, 1.5 million Jews shot in Russia/Poland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1942 – Wannsee Conference, Final Solution decided to exterminate Jews – death camps set up in Poland.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1945 – 6 million Jews killed, 33% of German Jews killed.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65700" y="6088559"/>
            <a:ext cx="2385060" cy="769441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WW2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Women worked, rationing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1943-45 – bombing kills 800,000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1945 – Total destruction, 3m dead</a:t>
            </a:r>
          </a:p>
        </p:txBody>
      </p:sp>
    </p:spTree>
    <p:extLst>
      <p:ext uri="{BB962C8B-B14F-4D97-AF65-F5344CB8AC3E}">
        <p14:creationId xmlns:p14="http://schemas.microsoft.com/office/powerpoint/2010/main" val="3939545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180" y="-976"/>
            <a:ext cx="2340864" cy="938719"/>
          </a:xfrm>
          <a:prstGeom prst="rect">
            <a:avLst/>
          </a:prstGeom>
          <a:noFill/>
          <a:ln w="25400"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7030A0"/>
                </a:solidFill>
              </a:rPr>
              <a:t>US after WW1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US most powerful country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Isolationism – keeping out of foreign affairs, led to; tariffs, not joining </a:t>
            </a:r>
            <a:r>
              <a:rPr lang="en-GB" sz="1100" dirty="0" err="1" smtClean="0"/>
              <a:t>LofN</a:t>
            </a:r>
            <a:r>
              <a:rPr lang="en-GB" sz="1100" dirty="0" smtClean="0"/>
              <a:t> and </a:t>
            </a:r>
            <a:r>
              <a:rPr lang="en-GB" sz="1100" dirty="0" smtClean="0"/>
              <a:t>anti-immigration</a:t>
            </a:r>
            <a:endParaRPr lang="en-GB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" y="2342819"/>
            <a:ext cx="2340864" cy="3139321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7030A0"/>
                </a:solidFill>
              </a:rPr>
              <a:t>Causes of American Boom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Credit </a:t>
            </a:r>
            <a:r>
              <a:rPr lang="en-GB" sz="1100" dirty="0" smtClean="0"/>
              <a:t>– Buy now/pay later encouraged spending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Natural Resources </a:t>
            </a:r>
            <a:r>
              <a:rPr lang="en-GB" sz="1100" dirty="0" smtClean="0"/>
              <a:t>– Huge amount </a:t>
            </a:r>
            <a:r>
              <a:rPr lang="en-GB" sz="1100" dirty="0" err="1" smtClean="0"/>
              <a:t>eg</a:t>
            </a:r>
            <a:r>
              <a:rPr lang="en-GB" sz="1100" dirty="0" smtClean="0"/>
              <a:t> oil/wood/land used to fuel boom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Republican Presidents </a:t>
            </a:r>
            <a:r>
              <a:rPr lang="en-GB" sz="1100" dirty="0" smtClean="0"/>
              <a:t>– </a:t>
            </a:r>
            <a:r>
              <a:rPr lang="en-GB" sz="1100" dirty="0" err="1" smtClean="0"/>
              <a:t>Fordney</a:t>
            </a:r>
            <a:r>
              <a:rPr lang="en-GB" sz="1100" dirty="0" smtClean="0"/>
              <a:t> </a:t>
            </a:r>
            <a:r>
              <a:rPr lang="en-GB" sz="1100" dirty="0" err="1" smtClean="0"/>
              <a:t>McCumber</a:t>
            </a:r>
            <a:r>
              <a:rPr lang="en-GB" sz="1100" dirty="0" smtClean="0"/>
              <a:t> Tariff</a:t>
            </a:r>
            <a:r>
              <a:rPr lang="en-GB" sz="1100" dirty="0" smtClean="0"/>
              <a:t>, </a:t>
            </a:r>
            <a:r>
              <a:rPr lang="en-GB" sz="1100" dirty="0" smtClean="0"/>
              <a:t>lowered taxes, Laissez Faire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New Technologies </a:t>
            </a:r>
            <a:r>
              <a:rPr lang="en-GB" sz="1100" dirty="0" smtClean="0"/>
              <a:t>– Electricity and chemicals, rubber for cars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Advertising</a:t>
            </a:r>
            <a:r>
              <a:rPr lang="en-GB" sz="1100" dirty="0" smtClean="0"/>
              <a:t> – mass marketing to encourage spending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Mass Production </a:t>
            </a:r>
            <a:r>
              <a:rPr lang="en-GB" sz="1100" dirty="0" smtClean="0"/>
              <a:t>– From Ford, all copied (large scale/low cost=price)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Cycle of Prosperity </a:t>
            </a:r>
            <a:r>
              <a:rPr lang="en-GB" sz="1100" dirty="0" smtClean="0"/>
              <a:t>– E.g. car industry benefits all other industries. 4 million benefitted from it and worth $1 billion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" y="992317"/>
            <a:ext cx="2340864" cy="1277273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7030A0"/>
                </a:solidFill>
              </a:rPr>
              <a:t>What did boom look like?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Age of prosperity </a:t>
            </a:r>
            <a:r>
              <a:rPr lang="en-GB" sz="1100" dirty="0" smtClean="0"/>
              <a:t>– 50% increase in production, unemployment dropped to 4%, 35,000 </a:t>
            </a:r>
            <a:r>
              <a:rPr lang="en-GB" sz="1100" dirty="0" smtClean="0"/>
              <a:t>millionaires</a:t>
            </a:r>
            <a:endParaRPr lang="en-GB" sz="1100" dirty="0" smtClean="0"/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 26 million cars, 28 million radios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 Age of the Skyscraper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 Remember FIMCATS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249" y="5556408"/>
            <a:ext cx="2340864" cy="1277273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err="1" smtClean="0">
                <a:solidFill>
                  <a:srgbClr val="7030A0"/>
                </a:solidFill>
              </a:rPr>
              <a:t>Fordism</a:t>
            </a:r>
            <a:endParaRPr lang="en-GB" sz="1100" b="1" dirty="0" smtClean="0">
              <a:solidFill>
                <a:srgbClr val="7030A0"/>
              </a:solidFill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Model T –</a:t>
            </a:r>
            <a:r>
              <a:rPr lang="en-GB" sz="1100" dirty="0" smtClean="0"/>
              <a:t>, mass produced, $295, 26 millions sold, changed the US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 Assembly Line – </a:t>
            </a:r>
            <a:r>
              <a:rPr lang="en-GB" sz="1100" dirty="0" smtClean="0"/>
              <a:t>belt system to speed up production. 1 car </a:t>
            </a:r>
            <a:r>
              <a:rPr lang="en-GB" sz="1100" dirty="0" err="1" smtClean="0"/>
              <a:t>p/m</a:t>
            </a:r>
            <a:endParaRPr lang="en-GB" sz="1100" dirty="0" smtClean="0"/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Standardisation</a:t>
            </a:r>
            <a:r>
              <a:rPr lang="en-GB" sz="1100" dirty="0" smtClean="0"/>
              <a:t> – identical parts to save money, time and labour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6380" y="-25916"/>
            <a:ext cx="2662428" cy="369332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America – The very basics!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474724" y="2190544"/>
            <a:ext cx="2340864" cy="1446550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7030A0"/>
                </a:solidFill>
              </a:rPr>
              <a:t>Entertainment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Film </a:t>
            </a:r>
            <a:r>
              <a:rPr lang="en-GB" sz="1100" dirty="0" smtClean="0"/>
              <a:t>– 110 tickets sold weekly, talkie films, Hollywood, Jazz Singer, Birth of a Nation </a:t>
            </a:r>
            <a:r>
              <a:rPr lang="en-GB" sz="1100" dirty="0" err="1" smtClean="0"/>
              <a:t>earnt</a:t>
            </a:r>
            <a:r>
              <a:rPr lang="en-GB" sz="1100" dirty="0" smtClean="0"/>
              <a:t> 60million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 </a:t>
            </a:r>
            <a:r>
              <a:rPr lang="en-GB" sz="1100" b="1" dirty="0" smtClean="0"/>
              <a:t>Dancing – </a:t>
            </a:r>
            <a:r>
              <a:rPr lang="en-GB" sz="1100" dirty="0" smtClean="0"/>
              <a:t>Charleston &amp; Flappers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 </a:t>
            </a:r>
            <a:r>
              <a:rPr lang="en-GB" sz="1100" b="1" dirty="0" smtClean="0"/>
              <a:t>Jazz Age </a:t>
            </a:r>
            <a:r>
              <a:rPr lang="en-GB" sz="1100" dirty="0" smtClean="0"/>
              <a:t>– Louis Armstrong, loved by the young, played in speakeasies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100" dirty="0" smtClean="0"/>
              <a:t> </a:t>
            </a:r>
            <a:r>
              <a:rPr lang="en-GB" sz="1100" b="1" dirty="0" smtClean="0"/>
              <a:t>Sports</a:t>
            </a:r>
            <a:r>
              <a:rPr lang="en-GB" sz="1100" dirty="0" smtClean="0"/>
              <a:t> – Baseball Babe </a:t>
            </a:r>
            <a:r>
              <a:rPr lang="en-GB" sz="1100" dirty="0" smtClean="0"/>
              <a:t>Ruth, Boxing</a:t>
            </a:r>
            <a:endParaRPr lang="en-GB" sz="11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7373112" y="9144"/>
            <a:ext cx="2514600" cy="3139321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Why Immigration 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Land of Opportunity </a:t>
            </a:r>
            <a:r>
              <a:rPr lang="en-GB" sz="1100" dirty="0" smtClean="0"/>
              <a:t>– US offered freedom of religion/speech etc.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 Economics – more </a:t>
            </a:r>
            <a:r>
              <a:rPr lang="en-GB" sz="1100" dirty="0" smtClean="0"/>
              <a:t>jobs/land</a:t>
            </a:r>
            <a:endParaRPr lang="en-GB" sz="1100" dirty="0" smtClean="0"/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 Overcrowding, </a:t>
            </a:r>
            <a:r>
              <a:rPr lang="en-GB" sz="1100" dirty="0" smtClean="0"/>
              <a:t>Persecution, Conflict</a:t>
            </a:r>
            <a:endParaRPr lang="en-GB" sz="1100" b="1" dirty="0" smtClean="0"/>
          </a:p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Anti Immigration</a:t>
            </a:r>
          </a:p>
          <a:p>
            <a:pPr>
              <a:buFont typeface="Arial"/>
              <a:buChar char="•"/>
            </a:pPr>
            <a:r>
              <a:rPr lang="en-GB" sz="1100" b="1" dirty="0" smtClean="0"/>
              <a:t> </a:t>
            </a:r>
            <a:r>
              <a:rPr lang="en-GB" sz="1100" dirty="0" smtClean="0"/>
              <a:t>Laws to reduce: Immigration Quota Act 3%, National Origins Act 2% and no Asians &amp; by 1929 immigration stopped</a:t>
            </a:r>
          </a:p>
          <a:p>
            <a:pPr>
              <a:buFont typeface="Arial"/>
              <a:buChar char="•"/>
            </a:pPr>
            <a:r>
              <a:rPr lang="en-GB" sz="1100" dirty="0" smtClean="0"/>
              <a:t> Attitudes to immigrants:</a:t>
            </a:r>
          </a:p>
          <a:p>
            <a:pPr marL="93663" lvl="1">
              <a:buFont typeface="Arial"/>
              <a:buChar char="•"/>
            </a:pPr>
            <a:r>
              <a:rPr lang="en-GB" sz="1100" dirty="0" smtClean="0"/>
              <a:t> </a:t>
            </a:r>
            <a:r>
              <a:rPr lang="en-GB" sz="1100" b="1" dirty="0" smtClean="0"/>
              <a:t>Red Scare </a:t>
            </a:r>
            <a:r>
              <a:rPr lang="en-GB" sz="1100" dirty="0" smtClean="0"/>
              <a:t>– feared communism, ld to Palmer Raids of </a:t>
            </a:r>
            <a:r>
              <a:rPr lang="en-GB" sz="1100" dirty="0" err="1" smtClean="0"/>
              <a:t>E.Europeans</a:t>
            </a:r>
            <a:endParaRPr lang="en-GB" sz="1100" dirty="0" smtClean="0"/>
          </a:p>
          <a:p>
            <a:pPr marL="93663" lvl="1">
              <a:buFont typeface="Arial"/>
              <a:buChar char="•"/>
            </a:pPr>
            <a:r>
              <a:rPr lang="en-GB" sz="1100" dirty="0" smtClean="0"/>
              <a:t> </a:t>
            </a:r>
            <a:r>
              <a:rPr lang="en-GB" sz="1100" b="1" dirty="0" smtClean="0"/>
              <a:t>Crime</a:t>
            </a:r>
            <a:r>
              <a:rPr lang="en-GB" sz="1100" dirty="0" smtClean="0"/>
              <a:t> – blamed for crime, Al Capone example. Sacco/Vanzetti</a:t>
            </a:r>
          </a:p>
          <a:p>
            <a:pPr marL="93663" lvl="1">
              <a:buFont typeface="Arial"/>
              <a:buChar char="•"/>
            </a:pPr>
            <a:r>
              <a:rPr lang="en-GB" sz="1100" dirty="0" smtClean="0"/>
              <a:t> </a:t>
            </a:r>
            <a:r>
              <a:rPr lang="en-GB" sz="1100" b="1" dirty="0" smtClean="0"/>
              <a:t>Racism</a:t>
            </a:r>
            <a:r>
              <a:rPr lang="en-GB" sz="1100" dirty="0" smtClean="0"/>
              <a:t> – WASPs/KKK prejudice and hated ‘quality’ of immigrants</a:t>
            </a:r>
          </a:p>
          <a:p>
            <a:pPr marL="93663" lvl="1">
              <a:buFont typeface="Arial"/>
              <a:buChar char="•"/>
            </a:pPr>
            <a:r>
              <a:rPr lang="en-GB" sz="1100" b="1" dirty="0" smtClean="0"/>
              <a:t> Jobs </a:t>
            </a:r>
            <a:r>
              <a:rPr lang="en-GB" sz="1100" dirty="0" smtClean="0"/>
              <a:t>– blamed for taking jobs but given the worst jobs anyway.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60249" y="299924"/>
            <a:ext cx="2340864" cy="1785104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7030A0"/>
                </a:solidFill>
              </a:rPr>
              <a:t>Negatives of the Boom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GB" sz="1100" dirty="0" smtClean="0"/>
              <a:t>60% of </a:t>
            </a:r>
            <a:r>
              <a:rPr lang="en-GB" sz="1100" dirty="0" smtClean="0"/>
              <a:t>US still </a:t>
            </a:r>
            <a:r>
              <a:rPr lang="en-GB" sz="1100" dirty="0" smtClean="0"/>
              <a:t>lived in poverty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GB" sz="1100" b="1" dirty="0" smtClean="0"/>
              <a:t>Farmers </a:t>
            </a:r>
            <a:r>
              <a:rPr lang="en-GB" sz="1100" dirty="0" smtClean="0"/>
              <a:t>– 750,000 bankrupt due to drop in prices/incomes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GB" sz="1100" b="1" dirty="0" smtClean="0"/>
              <a:t>Blacks</a:t>
            </a:r>
            <a:r>
              <a:rPr lang="en-GB" sz="1100" dirty="0" smtClean="0"/>
              <a:t> – faced discrimination, worst paid jobs and Ford wouldn't hire and million lost farm jobs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GB" sz="1100" b="1" dirty="0" smtClean="0"/>
              <a:t>Old Industries </a:t>
            </a:r>
            <a:r>
              <a:rPr lang="en-GB" sz="1100" dirty="0" smtClean="0"/>
              <a:t>– Coal/Textile industry faced competition which led to closures/unemployment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09416" y="5910137"/>
            <a:ext cx="2467628" cy="93871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FF0000"/>
                </a:solidFill>
              </a:rPr>
              <a:t>The Depression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Unemployment 12 million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100,000 companies went bankrupt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US" sz="1100" dirty="0" smtClean="0">
                <a:cs typeface="Calibri"/>
              </a:rPr>
              <a:t>4305 banks collapsed</a:t>
            </a:r>
            <a:endParaRPr lang="en-GB" sz="1100" dirty="0" smtClean="0"/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 Homeless lived in </a:t>
            </a:r>
            <a:r>
              <a:rPr lang="en-GB" sz="1100" dirty="0" err="1" smtClean="0"/>
              <a:t>Hoovervilles</a:t>
            </a:r>
            <a:endParaRPr lang="en-GB" sz="11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2489200" y="3772855"/>
            <a:ext cx="2340864" cy="1615827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The KKK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White Supremacists - </a:t>
            </a:r>
            <a:r>
              <a:rPr lang="en-GB" sz="1100" b="1" dirty="0" smtClean="0"/>
              <a:t>WASPs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Attacked Blacks, Jews &amp; immigrants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Lynched thousands of blacks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Membership grew to 5 million in 1925 then fell by 1930s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Popularity dropped due to blacks migrating north, negative views of KKK and scandal with leader.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11349" y="2021023"/>
            <a:ext cx="2416556" cy="3816429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Prohibition</a:t>
            </a:r>
          </a:p>
          <a:p>
            <a:r>
              <a:rPr lang="en-GB" sz="1100" dirty="0" smtClean="0"/>
              <a:t>Introduced January 1920</a:t>
            </a:r>
          </a:p>
          <a:p>
            <a:pPr marL="92075" indent="-92075" algn="ctr"/>
            <a:r>
              <a:rPr lang="en-GB" sz="1100" b="1" u="sng" dirty="0" smtClean="0">
                <a:solidFill>
                  <a:srgbClr val="00B050"/>
                </a:solidFill>
              </a:rPr>
              <a:t>Causes</a:t>
            </a:r>
          </a:p>
          <a:p>
            <a:pPr marL="0" lvl="1" indent="88900">
              <a:buFont typeface="Arial"/>
              <a:buChar char="•"/>
            </a:pPr>
            <a:r>
              <a:rPr lang="en-GB" sz="1100" b="1" dirty="0" smtClean="0"/>
              <a:t>Anti-Saloon League </a:t>
            </a:r>
            <a:r>
              <a:rPr lang="en-GB" sz="1100" dirty="0" smtClean="0"/>
              <a:t>– caused social problems (crime/domestic abuse)</a:t>
            </a:r>
          </a:p>
          <a:p>
            <a:pPr marL="0" lvl="1" indent="88900">
              <a:buFont typeface="Arial"/>
              <a:buChar char="•"/>
            </a:pPr>
            <a:r>
              <a:rPr lang="en-GB" sz="1100" dirty="0" smtClean="0"/>
              <a:t>Businessmen such as Ford thought it was unproductive/inefficient</a:t>
            </a:r>
          </a:p>
          <a:p>
            <a:pPr marL="0" lvl="1" indent="88900">
              <a:buFont typeface="Arial"/>
              <a:buChar char="•"/>
            </a:pPr>
            <a:r>
              <a:rPr lang="en-GB" sz="1100" b="1" dirty="0" smtClean="0"/>
              <a:t>Isolationism</a:t>
            </a:r>
            <a:r>
              <a:rPr lang="en-GB" sz="1100" dirty="0" smtClean="0"/>
              <a:t> – drinking German beer was unpatriotic and hurt wheat sales</a:t>
            </a:r>
          </a:p>
          <a:p>
            <a:pPr marL="0" lvl="1" indent="88900">
              <a:buFont typeface="Arial"/>
              <a:buChar char="•"/>
            </a:pPr>
            <a:r>
              <a:rPr lang="en-GB" sz="1100" dirty="0" smtClean="0"/>
              <a:t> </a:t>
            </a:r>
            <a:r>
              <a:rPr lang="en-GB" sz="1100" b="1" dirty="0" smtClean="0"/>
              <a:t>Women's Christian Temperance Union </a:t>
            </a:r>
            <a:r>
              <a:rPr lang="en-GB" sz="1100" dirty="0" smtClean="0"/>
              <a:t>– drinking against God’s will</a:t>
            </a:r>
          </a:p>
          <a:p>
            <a:pPr marL="92075" indent="-92075" algn="ctr"/>
            <a:r>
              <a:rPr lang="en-GB" sz="1100" dirty="0" smtClean="0">
                <a:solidFill>
                  <a:srgbClr val="00B050"/>
                </a:solidFill>
              </a:rPr>
              <a:t> </a:t>
            </a:r>
            <a:r>
              <a:rPr lang="en-GB" sz="1100" b="1" u="sng" dirty="0" smtClean="0">
                <a:solidFill>
                  <a:srgbClr val="00B050"/>
                </a:solidFill>
              </a:rPr>
              <a:t>Failure </a:t>
            </a:r>
          </a:p>
          <a:p>
            <a:pPr marL="92075" indent="-92075"/>
            <a:r>
              <a:rPr lang="en-GB" sz="1100" dirty="0" smtClean="0"/>
              <a:t>Ended 1933, but failed from start</a:t>
            </a:r>
          </a:p>
          <a:p>
            <a:pPr marL="0" lvl="1" indent="88900">
              <a:buFont typeface="Arial"/>
              <a:buChar char="•"/>
            </a:pPr>
            <a:r>
              <a:rPr lang="en-GB" sz="1100" b="1" dirty="0" smtClean="0"/>
              <a:t>Crime</a:t>
            </a:r>
            <a:r>
              <a:rPr lang="en-GB" sz="1100" dirty="0" smtClean="0"/>
              <a:t> – gangsters like Al Capone took over, illegal trade worth $2 billion</a:t>
            </a:r>
          </a:p>
          <a:p>
            <a:pPr marL="0" lvl="1" indent="88900">
              <a:buFont typeface="Arial"/>
              <a:buChar char="•"/>
            </a:pPr>
            <a:r>
              <a:rPr lang="en-GB" sz="1100" b="1" dirty="0" smtClean="0"/>
              <a:t>Speakeasies</a:t>
            </a:r>
            <a:r>
              <a:rPr lang="en-GB" sz="1100" dirty="0" smtClean="0"/>
              <a:t> – Drinking hidden, 20,000 illegal bars in New York</a:t>
            </a:r>
          </a:p>
          <a:p>
            <a:pPr marL="0" lvl="1" indent="88900">
              <a:buFont typeface="Arial"/>
              <a:buChar char="•"/>
            </a:pPr>
            <a:r>
              <a:rPr lang="en-GB" sz="1100" dirty="0" smtClean="0"/>
              <a:t> </a:t>
            </a:r>
            <a:r>
              <a:rPr lang="en-GB" sz="1100" b="1" dirty="0" smtClean="0"/>
              <a:t>Bootleggers &amp; Moonshine</a:t>
            </a:r>
          </a:p>
          <a:p>
            <a:pPr marL="0" lvl="1" indent="88900">
              <a:buFont typeface="Arial"/>
              <a:buChar char="•"/>
            </a:pPr>
            <a:r>
              <a:rPr lang="en-GB" sz="1100" dirty="0" smtClean="0"/>
              <a:t> Moonshine made at home</a:t>
            </a:r>
          </a:p>
          <a:p>
            <a:pPr marL="0" lvl="1" indent="88900">
              <a:buFont typeface="Arial"/>
              <a:buChar char="•"/>
            </a:pPr>
            <a:r>
              <a:rPr lang="en-GB" sz="1100" dirty="0" smtClean="0"/>
              <a:t>Police – not enough agents to stop it (5000), many took bribes. 10% sacked</a:t>
            </a:r>
          </a:p>
          <a:p>
            <a:pPr marL="0" lvl="1" indent="88900">
              <a:buFont typeface="Arial"/>
              <a:buChar char="•"/>
            </a:pPr>
            <a:r>
              <a:rPr lang="en-GB" sz="1100" dirty="0" smtClean="0"/>
              <a:t>Corruption – Judges/Officials bribed</a:t>
            </a:r>
            <a:endParaRPr lang="en-GB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4965700" y="0"/>
            <a:ext cx="2336800" cy="1954381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Blacks</a:t>
            </a:r>
          </a:p>
          <a:p>
            <a:pPr>
              <a:buFont typeface="Arial"/>
              <a:buChar char="•"/>
            </a:pPr>
            <a:r>
              <a:rPr lang="en-GB" sz="1100" dirty="0" smtClean="0"/>
              <a:t> </a:t>
            </a:r>
            <a:r>
              <a:rPr lang="en-GB" sz="1100" b="1" dirty="0" smtClean="0"/>
              <a:t>Jim Crow Laws </a:t>
            </a:r>
            <a:r>
              <a:rPr lang="en-GB" sz="1100" dirty="0" smtClean="0"/>
              <a:t>– Segregation in 1920s</a:t>
            </a:r>
          </a:p>
          <a:p>
            <a:pPr>
              <a:buFont typeface="Arial"/>
              <a:buChar char="•"/>
            </a:pPr>
            <a:r>
              <a:rPr lang="en-GB" sz="1100" dirty="0" smtClean="0"/>
              <a:t> Daily discrimination and KKK attacks</a:t>
            </a:r>
          </a:p>
          <a:p>
            <a:pPr>
              <a:buFont typeface="Arial"/>
              <a:buChar char="•"/>
            </a:pPr>
            <a:r>
              <a:rPr lang="en-GB" sz="1100" dirty="0" smtClean="0"/>
              <a:t> Worst in South, 1.5 million migrated North for a better life -&gt; Ghettos</a:t>
            </a:r>
          </a:p>
          <a:p>
            <a:pPr>
              <a:buFont typeface="Arial"/>
              <a:buChar char="•"/>
            </a:pPr>
            <a:r>
              <a:rPr lang="en-GB" sz="1100" dirty="0" smtClean="0"/>
              <a:t> Famous Blacks – Louis Armstrong and cultural growth in Harlem (writers/arts)</a:t>
            </a:r>
          </a:p>
          <a:p>
            <a:pPr>
              <a:buFont typeface="Arial"/>
              <a:buChar char="•"/>
            </a:pPr>
            <a:r>
              <a:rPr lang="en-GB" sz="1100" dirty="0" smtClean="0"/>
              <a:t> Political Party NAACP for civil rights </a:t>
            </a:r>
          </a:p>
          <a:p>
            <a:pPr>
              <a:buFont typeface="Arial"/>
              <a:buChar char="•"/>
            </a:pPr>
            <a:r>
              <a:rPr lang="en-GB" sz="1100" dirty="0" smtClean="0"/>
              <a:t> Still had worst jobs/pay/housing</a:t>
            </a:r>
            <a:endParaRPr lang="en-GB" sz="1100" b="1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391128" y="3215332"/>
            <a:ext cx="2471184" cy="263149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FF0000"/>
                </a:solidFill>
              </a:rPr>
              <a:t>Why did Stock Market Crash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US" sz="1100" dirty="0" smtClean="0">
                <a:cs typeface="Calibri"/>
              </a:rPr>
              <a:t>29</a:t>
            </a:r>
            <a:r>
              <a:rPr lang="en-US" sz="1100" baseline="30000" dirty="0" smtClean="0">
                <a:cs typeface="Calibri"/>
              </a:rPr>
              <a:t>th</a:t>
            </a:r>
            <a:r>
              <a:rPr lang="en-US" sz="1100" dirty="0" smtClean="0">
                <a:cs typeface="Calibri"/>
              </a:rPr>
              <a:t> October 1929 Wall Street crash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US" sz="1100" b="1" dirty="0" smtClean="0">
                <a:cs typeface="Calibri"/>
              </a:rPr>
              <a:t>Overproduction</a:t>
            </a:r>
            <a:r>
              <a:rPr lang="en-US" sz="1100" dirty="0" smtClean="0">
                <a:cs typeface="Calibri"/>
              </a:rPr>
              <a:t> – demand fell so too many goods, profits fell &amp; bankruptcy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US" sz="1100" b="1" dirty="0" smtClean="0">
                <a:cs typeface="Calibri"/>
              </a:rPr>
              <a:t>Tariffs</a:t>
            </a:r>
            <a:r>
              <a:rPr lang="en-US" sz="1100" dirty="0" smtClean="0">
                <a:cs typeface="Calibri"/>
              </a:rPr>
              <a:t> – Anti-US tariffs meant companies could not sell abroad.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US" sz="1100" dirty="0" smtClean="0">
                <a:cs typeface="Calibri"/>
              </a:rPr>
              <a:t> </a:t>
            </a:r>
            <a:r>
              <a:rPr lang="en-US" sz="1100" b="1" dirty="0" smtClean="0">
                <a:cs typeface="Calibri"/>
              </a:rPr>
              <a:t>Speculation</a:t>
            </a:r>
            <a:r>
              <a:rPr lang="en-US" sz="1100" dirty="0" smtClean="0">
                <a:cs typeface="Calibri"/>
              </a:rPr>
              <a:t> – gambling on stock mark, 600,000 had shares worth £9b. when market </a:t>
            </a:r>
            <a:r>
              <a:rPr lang="en-US" sz="1100" dirty="0" smtClean="0">
                <a:cs typeface="Calibri"/>
              </a:rPr>
              <a:t>crashed on ‘Black Tuesday’ </a:t>
            </a:r>
            <a:r>
              <a:rPr lang="en-US" sz="1100" dirty="0" smtClean="0">
                <a:cs typeface="Calibri"/>
              </a:rPr>
              <a:t>they brought down banks who they borrowed from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US" sz="1100" b="1" dirty="0" smtClean="0">
                <a:cs typeface="Calibri"/>
              </a:rPr>
              <a:t>Panic </a:t>
            </a:r>
            <a:r>
              <a:rPr lang="en-US" sz="1100" dirty="0" smtClean="0">
                <a:cs typeface="Calibri"/>
              </a:rPr>
              <a:t>– loss of confidence led to panic selling, Black Tuesday 16m shares sold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US" sz="1100" b="1" dirty="0" smtClean="0">
                <a:cs typeface="Calibri"/>
              </a:rPr>
              <a:t>Inequality of Wealth </a:t>
            </a:r>
            <a:r>
              <a:rPr lang="en-US" sz="1100" dirty="0" smtClean="0">
                <a:cs typeface="Calibri"/>
              </a:rPr>
              <a:t>– boom stopped as poor could not afford new goods.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48909" y="5900993"/>
            <a:ext cx="2365936" cy="938719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Al Capone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Famous criminal, celebrity figure.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St Valentines Massacre 1929, helped poor but led organised crime gangs with gambling, alcohol businesses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02021" y="5548708"/>
            <a:ext cx="2315964" cy="1277273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Women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10% more women working but paid less and no management jobs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 Women could vote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Flappers – stylish/parties/more freedom but only for middle class and not the poor. </a:t>
            </a:r>
          </a:p>
        </p:txBody>
      </p:sp>
    </p:spTree>
    <p:extLst>
      <p:ext uri="{BB962C8B-B14F-4D97-AF65-F5344CB8AC3E}">
        <p14:creationId xmlns:p14="http://schemas.microsoft.com/office/powerpoint/2010/main" val="393954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180" y="25400"/>
            <a:ext cx="2340864" cy="1277273"/>
          </a:xfrm>
          <a:prstGeom prst="rect">
            <a:avLst/>
          </a:prstGeom>
          <a:noFill/>
          <a:ln w="25400"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7030A0"/>
                </a:solidFill>
              </a:rPr>
              <a:t>Vietnam Background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err="1" smtClean="0">
                <a:solidFill>
                  <a:srgbClr val="7030A0"/>
                </a:solidFill>
              </a:rPr>
              <a:t>Ho</a:t>
            </a:r>
            <a:r>
              <a:rPr lang="en-GB" sz="1100" dirty="0" smtClean="0">
                <a:solidFill>
                  <a:srgbClr val="7030A0"/>
                </a:solidFill>
              </a:rPr>
              <a:t> Chi Minh – leader of Vietminh in North wants communist country. 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7030A0"/>
                </a:solidFill>
              </a:rPr>
              <a:t> </a:t>
            </a:r>
            <a:r>
              <a:rPr lang="en-GB" sz="1100" dirty="0" smtClean="0">
                <a:solidFill>
                  <a:srgbClr val="7030A0"/>
                </a:solidFill>
              </a:rPr>
              <a:t>America promises support to France who had Vietnam in empire.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7030A0"/>
                </a:solidFill>
              </a:rPr>
              <a:t> </a:t>
            </a:r>
            <a:r>
              <a:rPr lang="en-GB" sz="1100" dirty="0" smtClean="0">
                <a:solidFill>
                  <a:srgbClr val="7030A0"/>
                </a:solidFill>
              </a:rPr>
              <a:t>VC set up in South Vietnam from 1954 to work for </a:t>
            </a:r>
            <a:r>
              <a:rPr lang="en-GB" sz="1100" dirty="0" err="1" smtClean="0">
                <a:solidFill>
                  <a:srgbClr val="7030A0"/>
                </a:solidFill>
              </a:rPr>
              <a:t>Ho</a:t>
            </a:r>
            <a:r>
              <a:rPr lang="en-GB" sz="1100" dirty="0" smtClean="0">
                <a:solidFill>
                  <a:srgbClr val="7030A0"/>
                </a:solidFill>
              </a:rPr>
              <a:t> Chi Minh</a:t>
            </a:r>
            <a:endParaRPr lang="en-GB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41656" y="1365891"/>
            <a:ext cx="2340864" cy="3985706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rgbClr val="0070C0"/>
                </a:solidFill>
              </a:rPr>
              <a:t>Why did the US get involved?</a:t>
            </a:r>
            <a:endParaRPr lang="en-GB" sz="1100" b="1" dirty="0" smtClean="0">
              <a:solidFill>
                <a:srgbClr val="0070C0"/>
              </a:solidFill>
            </a:endParaRPr>
          </a:p>
          <a:p>
            <a:pPr algn="ctr"/>
            <a:r>
              <a:rPr lang="en-GB" sz="1100" b="1" dirty="0" smtClean="0"/>
              <a:t>Containment/Domino Theory</a:t>
            </a:r>
          </a:p>
          <a:p>
            <a:pPr marL="0" lvl="1" indent="90488">
              <a:buFont typeface="Arial" panose="020B0604020202020204" pitchFamily="34" charset="0"/>
              <a:buChar char="•"/>
            </a:pPr>
            <a:r>
              <a:rPr lang="en-GB" sz="1100" dirty="0" smtClean="0"/>
              <a:t>Truman Doctrine: stop communism</a:t>
            </a:r>
          </a:p>
          <a:p>
            <a:pPr marL="0" lvl="1" indent="90488">
              <a:buFont typeface="Arial" panose="020B0604020202020204" pitchFamily="34" charset="0"/>
              <a:buChar char="•"/>
            </a:pPr>
            <a:r>
              <a:rPr lang="en-GB" sz="1100" dirty="0" smtClean="0"/>
              <a:t>Cold War aim to fight communism</a:t>
            </a:r>
          </a:p>
          <a:p>
            <a:pPr marL="0" lvl="1" indent="90488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Domino Theory – spread from Russia/China to Vietnam, Laos, Thailand and India and then West</a:t>
            </a:r>
            <a:endParaRPr lang="en-GB" sz="1100" dirty="0" smtClean="0"/>
          </a:p>
          <a:p>
            <a:pPr algn="ctr"/>
            <a:r>
              <a:rPr lang="en-GB" sz="1100" b="1" dirty="0" smtClean="0"/>
              <a:t>Fall of France/</a:t>
            </a:r>
            <a:r>
              <a:rPr lang="en-GB" sz="1100" b="1" dirty="0" err="1" smtClean="0"/>
              <a:t>Dien</a:t>
            </a:r>
            <a:r>
              <a:rPr lang="en-GB" sz="1100" b="1" dirty="0" smtClean="0"/>
              <a:t> Bien </a:t>
            </a:r>
            <a:r>
              <a:rPr lang="en-GB" sz="1100" b="1" dirty="0" err="1" smtClean="0"/>
              <a:t>Phu</a:t>
            </a:r>
            <a:endParaRPr lang="en-GB" sz="1100" b="1" dirty="0" smtClean="0"/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France quit Vietnam after </a:t>
            </a:r>
            <a:r>
              <a:rPr lang="en-GB" sz="1100" dirty="0" err="1" smtClean="0"/>
              <a:t>Dien</a:t>
            </a:r>
            <a:r>
              <a:rPr lang="en-GB" sz="1100" dirty="0" smtClean="0"/>
              <a:t> Bien </a:t>
            </a:r>
            <a:r>
              <a:rPr lang="en-GB" sz="1100" dirty="0" err="1" smtClean="0"/>
              <a:t>Phu</a:t>
            </a:r>
            <a:r>
              <a:rPr lang="en-GB" sz="1100" dirty="0" smtClean="0"/>
              <a:t> in 1954 – Vietnam Split at Geneva Conference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US supports democracy in South to stop North spreading communism</a:t>
            </a:r>
          </a:p>
          <a:p>
            <a:pPr algn="ctr"/>
            <a:r>
              <a:rPr lang="en-GB" sz="1100" b="1" dirty="0" smtClean="0"/>
              <a:t>Diems Rule 1954-63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Diem corrupt, anti-Buddhist and unpopular despite US support of 16,000 advisors, $4 billion spend and bombing – no US troops though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1/3 of South in VC hands </a:t>
            </a:r>
          </a:p>
          <a:p>
            <a:pPr algn="ctr"/>
            <a:r>
              <a:rPr lang="en-GB" sz="1100" b="1" dirty="0" smtClean="0"/>
              <a:t>Gulf of Tonkin Incident 1964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USS Maddox attacked, President Johnson given legal power to attack North – US troops enter 1965</a:t>
            </a:r>
            <a:endParaRPr lang="en-GB" sz="11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0800" y="5429738"/>
            <a:ext cx="2340864" cy="1446550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70C0"/>
                </a:solidFill>
              </a:rPr>
              <a:t>Methods of Control: Fear/Terror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Himmler</a:t>
            </a:r>
            <a:r>
              <a:rPr lang="en-GB" sz="1100" dirty="0" smtClean="0"/>
              <a:t> – Head of SS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The SS </a:t>
            </a:r>
            <a:r>
              <a:rPr lang="en-GB" sz="1100" dirty="0" smtClean="0"/>
              <a:t>– loyal Aryan/ infinite power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Gestapo </a:t>
            </a:r>
            <a:r>
              <a:rPr lang="en-GB" sz="1100" dirty="0" smtClean="0"/>
              <a:t>- Secret Police, spied on Germans, most feared of terror 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Concentration Camps </a:t>
            </a:r>
            <a:r>
              <a:rPr lang="en-GB" sz="1100" dirty="0" smtClean="0"/>
              <a:t>– From 1933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Judges</a:t>
            </a:r>
            <a:r>
              <a:rPr lang="en-GB" sz="1100" dirty="0" smtClean="0"/>
              <a:t> – Oath of loyalty to Hitler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Informers</a:t>
            </a:r>
            <a:r>
              <a:rPr lang="en-GB" sz="1100" dirty="0"/>
              <a:t> </a:t>
            </a:r>
            <a:r>
              <a:rPr lang="en-GB" sz="1100" dirty="0" smtClean="0"/>
              <a:t>– Anti Nazi Jokes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9472" y="-27432"/>
            <a:ext cx="5068824" cy="369332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Vietnam– </a:t>
            </a:r>
            <a:r>
              <a:rPr lang="en-GB" dirty="0" smtClean="0"/>
              <a:t>The very basics!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489200" y="357140"/>
            <a:ext cx="2340864" cy="2123658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US Tactics</a:t>
            </a:r>
            <a:endParaRPr lang="en-GB" sz="1100" b="1" dirty="0" smtClean="0">
              <a:solidFill>
                <a:srgbClr val="00B05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 smtClean="0"/>
              <a:t>Body Count </a:t>
            </a:r>
            <a:r>
              <a:rPr lang="en-GB" sz="1100" dirty="0" smtClean="0"/>
              <a:t>– kill loads to end war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 smtClean="0"/>
              <a:t>Operation Rolling Thunder 65-68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Carpet Bombing, Napalm &amp; Agent Orange of North and VC bases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 smtClean="0"/>
              <a:t>Search and Destroy 1966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Hunt down/destroy VC in South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Civilians/US Soldiers killed – bad impact on troops/not effective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 smtClean="0"/>
              <a:t>Hearts and Minds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Gain support of South by building hospitals and providing support</a:t>
            </a:r>
            <a:endParaRPr lang="en-GB" sz="11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4913884" y="294787"/>
            <a:ext cx="2420112" cy="938719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Media War</a:t>
            </a:r>
            <a:endParaRPr lang="en-GB" sz="1100" b="1" dirty="0" smtClean="0">
              <a:solidFill>
                <a:srgbClr val="00B050"/>
              </a:solidFill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24/7 coverage of the war and no censorship – govt. open to criticism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People saw My Lai, Tet Offensive, Napalm attacks and Kent State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1072" y="4075414"/>
            <a:ext cx="2340864" cy="2800767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VC Tactics</a:t>
            </a:r>
            <a:endParaRPr lang="en-GB" sz="1100" b="1" dirty="0" smtClean="0">
              <a:solidFill>
                <a:srgbClr val="00B05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 smtClean="0"/>
              <a:t>Guerrilla Warfare</a:t>
            </a:r>
            <a:r>
              <a:rPr lang="en-GB" sz="1100" dirty="0"/>
              <a:t> </a:t>
            </a:r>
            <a:r>
              <a:rPr lang="en-GB" sz="1100" dirty="0" smtClean="0"/>
              <a:t>– Used due to small size of VC. Blended in with villagers, no uniform. Ambush attacks. Hanging onto the belts. Infiltrated US army/cities</a:t>
            </a:r>
            <a:endParaRPr lang="en-GB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 err="1" smtClean="0"/>
              <a:t>Ho</a:t>
            </a:r>
            <a:r>
              <a:rPr lang="en-GB" sz="1100" b="1" dirty="0" smtClean="0"/>
              <a:t> Chi Minh Trail</a:t>
            </a:r>
            <a:endParaRPr lang="en-GB" sz="11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Through Laos/Cambodia – used to provide supplies and men from North/China. Never stopped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 smtClean="0"/>
              <a:t>Tunnels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Used as bases/shelter/ambushes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400km all in South - unstoppable</a:t>
            </a:r>
            <a:endParaRPr lang="en-GB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 smtClean="0"/>
              <a:t>Traps</a:t>
            </a:r>
            <a:endParaRPr lang="en-GB" sz="11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Punji Sticks, Bouncing Betty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19% of US </a:t>
            </a:r>
            <a:r>
              <a:rPr lang="en-GB" sz="1100" dirty="0" err="1" smtClean="0"/>
              <a:t>casualities</a:t>
            </a:r>
            <a:endParaRPr lang="en-GB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4913376" y="5055916"/>
            <a:ext cx="2416556" cy="1785104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Tet Offensive January 1968</a:t>
            </a:r>
            <a:endParaRPr lang="en-GB" sz="1100" b="1" dirty="0" smtClean="0">
              <a:solidFill>
                <a:srgbClr val="00B050"/>
              </a:solidFill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North/VC surprise attack 100 cities 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Hue captured, US Embassy taken for 6 hours – shown across the news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Huge impact </a:t>
            </a:r>
            <a:r>
              <a:rPr lang="en-GB" sz="1100" dirty="0" smtClean="0"/>
              <a:t>on public/govt. opinion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North: lost 45,000 men, could not win by direct attack.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US: knew they would never win war and led to more anti-war feeling. 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Led to start of peace talks</a:t>
            </a:r>
            <a:endParaRPr lang="en-GB" sz="11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2489200" y="2577691"/>
            <a:ext cx="2340864" cy="1446550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My Lai Massacre</a:t>
            </a:r>
            <a:endParaRPr lang="en-GB" sz="1100" b="1" dirty="0" smtClean="0">
              <a:solidFill>
                <a:srgbClr val="00B050"/>
              </a:solidFill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March 1968, US troops attack My Lai – 400 </a:t>
            </a:r>
            <a:r>
              <a:rPr lang="en-GB" sz="1100" dirty="0" smtClean="0"/>
              <a:t>civilians killed/raped and no VC found – footage leaked out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Huge anti-war protests, troops seen as </a:t>
            </a:r>
            <a:r>
              <a:rPr lang="en-GB" sz="1100" dirty="0" err="1" smtClean="0"/>
              <a:t>babykillers</a:t>
            </a:r>
            <a:r>
              <a:rPr lang="en-GB" sz="1100" dirty="0" smtClean="0"/>
              <a:t>, Lt. </a:t>
            </a:r>
            <a:r>
              <a:rPr lang="en-GB" sz="1100" dirty="0" err="1" smtClean="0"/>
              <a:t>Calley</a:t>
            </a:r>
            <a:r>
              <a:rPr lang="en-GB" sz="1100" dirty="0" smtClean="0"/>
              <a:t> imprisoned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Turning point on views of war and how it was conducted. </a:t>
            </a:r>
            <a:endParaRPr lang="en-GB" sz="11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4913376" y="1307419"/>
            <a:ext cx="2416556" cy="3647152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rgbClr val="00B050"/>
                </a:solidFill>
              </a:rPr>
              <a:t>Peace Protests</a:t>
            </a:r>
            <a:endParaRPr lang="en-GB" sz="1100" b="1" dirty="0" smtClean="0">
              <a:solidFill>
                <a:srgbClr val="00B050"/>
              </a:solidFill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In 1965, 75% supported war then only 39% by 1973. 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Why protests?</a:t>
            </a:r>
            <a:endParaRPr lang="en-GB" sz="1100" b="1" dirty="0" smtClean="0"/>
          </a:p>
          <a:p>
            <a:pPr marL="88900" lvl="1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Great Societ</a:t>
            </a:r>
            <a:r>
              <a:rPr lang="en-GB" sz="1100" dirty="0" smtClean="0"/>
              <a:t>y</a:t>
            </a:r>
          </a:p>
          <a:p>
            <a:pPr marL="88900" lvl="1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Cost of War – Dead/Cost/Impact</a:t>
            </a:r>
          </a:p>
          <a:p>
            <a:pPr marL="88900" lvl="1" indent="88900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US Tactics – My Lai/Bombing</a:t>
            </a:r>
          </a:p>
          <a:p>
            <a:pPr marL="88900" lvl="1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Tet Offensive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100" b="1" dirty="0" smtClean="0"/>
              <a:t> Types of Protest</a:t>
            </a:r>
            <a:endParaRPr lang="en-GB" sz="1100" b="1" dirty="0" smtClean="0"/>
          </a:p>
          <a:p>
            <a:pPr marL="92075" lvl="2" indent="90488">
              <a:buFont typeface="Arial" panose="020B0604020202020204" pitchFamily="34" charset="0"/>
              <a:buChar char="•"/>
            </a:pPr>
            <a:r>
              <a:rPr lang="en-GB" sz="1100" dirty="0" smtClean="0"/>
              <a:t>Burning Draft Cards</a:t>
            </a:r>
          </a:p>
          <a:p>
            <a:pPr marL="92075" lvl="2" indent="90488">
              <a:buFont typeface="Arial" panose="020B0604020202020204" pitchFamily="34" charset="0"/>
              <a:buChar char="•"/>
            </a:pPr>
            <a:r>
              <a:rPr lang="en-GB" sz="1100" dirty="0" smtClean="0"/>
              <a:t>Student Protests – Sit ins/</a:t>
            </a:r>
          </a:p>
          <a:p>
            <a:pPr marL="92075" lvl="2" indent="90488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Veterans Protests – 300,000 March</a:t>
            </a:r>
          </a:p>
          <a:p>
            <a:pPr marL="92075" lvl="2" indent="90488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Civil Rights – MLK, Muhammed Ali</a:t>
            </a:r>
          </a:p>
          <a:p>
            <a:pPr marL="263525" lvl="2" indent="-171450">
              <a:buFont typeface="Arial" panose="020B0604020202020204" pitchFamily="34" charset="0"/>
              <a:buChar char="•"/>
            </a:pPr>
            <a:r>
              <a:rPr lang="en-GB" sz="1100" dirty="0" smtClean="0"/>
              <a:t>Celebrity protests  </a:t>
            </a:r>
            <a:r>
              <a:rPr lang="en-GB" sz="1100" dirty="0" smtClean="0"/>
              <a:t>(</a:t>
            </a:r>
            <a:r>
              <a:rPr lang="en-GB" sz="1100" dirty="0" smtClean="0"/>
              <a:t>reduced</a:t>
            </a:r>
          </a:p>
          <a:p>
            <a:pPr marL="0" lvl="1">
              <a:buFont typeface="Arial" panose="020B0604020202020204" pitchFamily="34" charset="0"/>
              <a:buChar char="•"/>
            </a:pPr>
            <a:r>
              <a:rPr lang="en-GB" sz="1100" b="1" dirty="0" smtClean="0"/>
              <a:t> Fulbright Hearings - 1971</a:t>
            </a:r>
            <a:endParaRPr lang="en-GB" sz="1100" b="1" dirty="0" smtClean="0"/>
          </a:p>
          <a:p>
            <a:pPr marL="177800" lvl="4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Official enquiry into war</a:t>
            </a:r>
            <a:endParaRPr lang="en-GB" sz="1100" dirty="0" smtClean="0"/>
          </a:p>
          <a:p>
            <a:pPr marL="177800" lvl="4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Kerry highlighted war a disaster</a:t>
            </a:r>
            <a:endParaRPr lang="en-GB" sz="1100" dirty="0" smtClean="0"/>
          </a:p>
          <a:p>
            <a:pPr marL="0" lvl="4" indent="88900">
              <a:buFont typeface="Arial" panose="020B0604020202020204" pitchFamily="34" charset="0"/>
              <a:buChar char="•"/>
            </a:pPr>
            <a:r>
              <a:rPr lang="en-GB" sz="1100" b="1" dirty="0" smtClean="0"/>
              <a:t>Kent State Massacre 1971</a:t>
            </a:r>
            <a:endParaRPr lang="en-GB" sz="1100" b="1" dirty="0" smtClean="0"/>
          </a:p>
          <a:p>
            <a:pPr marL="88900" lvl="5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4 students killed protesting invasion of Cambodia led to huge protests</a:t>
            </a:r>
          </a:p>
          <a:p>
            <a:pPr marL="88900" lvl="5" indent="88900">
              <a:buFont typeface="Arial" panose="020B0604020202020204" pitchFamily="34" charset="0"/>
              <a:buChar char="•"/>
            </a:pPr>
            <a:r>
              <a:rPr lang="en-GB" sz="1100" dirty="0" smtClean="0"/>
              <a:t>Why are we killed our own?</a:t>
            </a:r>
            <a:endParaRPr lang="en-GB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7452510" y="5411450"/>
            <a:ext cx="2420112" cy="1446550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Fall of Saigon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The North invades south March 1975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err="1" smtClean="0"/>
              <a:t>Govt</a:t>
            </a:r>
            <a:r>
              <a:rPr lang="en-GB" sz="1100" dirty="0" smtClean="0"/>
              <a:t> rejects the Presidents wish to help the South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ARVN collapses and fails to stop the attack, Saigon is captured and US civilians flee ES embassy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b="1" dirty="0" smtClean="0"/>
              <a:t>North unites whole Vietnam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39631" y="-13237"/>
            <a:ext cx="2432304" cy="3985706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Escalation in the 1970s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President Nixon promised to end war and </a:t>
            </a:r>
            <a:r>
              <a:rPr lang="en-GB" sz="1100" b="1" dirty="0" smtClean="0"/>
              <a:t>get ‘Peace with Honour’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err="1" smtClean="0"/>
              <a:t>Vietnamisation</a:t>
            </a:r>
            <a:r>
              <a:rPr lang="en-GB" sz="1100" b="1" dirty="0" smtClean="0"/>
              <a:t> 1970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US hoped to leave Vietnam and train up the ARVN to replace the US army. US have $1 billion equipment/training 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66% US troops gone by 1971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err="1" smtClean="0"/>
              <a:t>Vietnamisation</a:t>
            </a:r>
            <a:r>
              <a:rPr lang="en-GB" sz="1100" dirty="0" smtClean="0"/>
              <a:t> a failure – ARVN reliant on US help, led to failure in ‘75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Cambodia 1970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US/ARVN invade to kick out VC and attack </a:t>
            </a:r>
            <a:r>
              <a:rPr lang="en-GB" sz="1100" dirty="0" err="1" smtClean="0"/>
              <a:t>Ho</a:t>
            </a:r>
            <a:r>
              <a:rPr lang="en-GB" sz="1100" dirty="0" smtClean="0"/>
              <a:t> Chi Min Trail – success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Causes Kent State protests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Laos 1971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ARVN attacks VC in Laos, fails as too reliant on US support. Highlights failure of </a:t>
            </a:r>
            <a:r>
              <a:rPr lang="en-GB" sz="1100" dirty="0" err="1" smtClean="0"/>
              <a:t>Vietnamisation</a:t>
            </a:r>
            <a:endParaRPr lang="en-GB" sz="1100" dirty="0" smtClean="0"/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err="1" smtClean="0"/>
              <a:t>Linebacker</a:t>
            </a:r>
            <a:r>
              <a:rPr lang="en-GB" sz="1100" b="1" dirty="0" smtClean="0"/>
              <a:t> I and II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Bombing campaign restarted 1971-72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Huge destruction of North and Hanoi the capital it hit – 200,000 bombs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As a result, North agrees to peace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8484" y="4053323"/>
            <a:ext cx="2432304" cy="1277273"/>
          </a:xfrm>
          <a:prstGeom prst="rect">
            <a:avLst/>
          </a:prstGeom>
          <a:noFill/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B050"/>
                </a:solidFill>
              </a:rPr>
              <a:t>Peace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b="1" dirty="0" smtClean="0"/>
              <a:t>January 1973 Peace agreed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b="1" dirty="0" smtClean="0"/>
              <a:t>US leaves Vietnam</a:t>
            </a:r>
            <a:r>
              <a:rPr lang="en-GB" sz="1100" dirty="0" smtClean="0"/>
              <a:t>, North keeps conquered areas of South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 smtClean="0"/>
              <a:t>Election to unite Vietnam organised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South unhappy – felt vulnerable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GB" sz="1100" dirty="0"/>
              <a:t> </a:t>
            </a:r>
            <a:r>
              <a:rPr lang="en-GB" sz="1100" dirty="0" smtClean="0"/>
              <a:t>US leaves Vietnam by March 1975</a:t>
            </a:r>
          </a:p>
        </p:txBody>
      </p:sp>
    </p:spTree>
    <p:extLst>
      <p:ext uri="{BB962C8B-B14F-4D97-AF65-F5344CB8AC3E}">
        <p14:creationId xmlns:p14="http://schemas.microsoft.com/office/powerpoint/2010/main" val="185314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889240"/>
              </p:ext>
            </p:extLst>
          </p:nvPr>
        </p:nvGraphicFramePr>
        <p:xfrm>
          <a:off x="0" y="1"/>
          <a:ext cx="9905999" cy="6903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67739"/>
                <a:gridCol w="907034"/>
                <a:gridCol w="4831226"/>
              </a:tblGrid>
              <a:tr h="308007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u="sng" dirty="0" smtClean="0">
                          <a:latin typeface="Calibri"/>
                          <a:cs typeface="Calibri"/>
                        </a:rPr>
                        <a:t>UNIT </a:t>
                      </a:r>
                      <a:r>
                        <a:rPr lang="en-US" sz="1800" b="1" u="sng" dirty="0" smtClean="0">
                          <a:latin typeface="Calibri"/>
                          <a:cs typeface="Calibri"/>
                        </a:rPr>
                        <a:t>2 Exam Questions</a:t>
                      </a:r>
                      <a:endParaRPr lang="en-US" sz="1800" b="1" u="sng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778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b="1" u="sng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Section A</a:t>
                      </a:r>
                    </a:p>
                    <a:p>
                      <a:pPr algn="ctr"/>
                      <a:r>
                        <a:rPr lang="en-US" sz="1500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America</a:t>
                      </a:r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 in the 1920s</a:t>
                      </a:r>
                      <a:endParaRPr lang="en-US" sz="1500" dirty="0">
                        <a:solidFill>
                          <a:srgbClr val="00B050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u="sng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Section B</a:t>
                      </a:r>
                    </a:p>
                    <a:p>
                      <a:pPr algn="ctr"/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Vietnam</a:t>
                      </a:r>
                      <a:r>
                        <a:rPr lang="en-US" sz="1500" baseline="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&amp; </a:t>
                      </a:r>
                      <a:r>
                        <a:rPr lang="en-US" sz="150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Nazi Germany</a:t>
                      </a:r>
                      <a:endParaRPr lang="en-US" sz="150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145210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4 MARK - </a:t>
                      </a:r>
                      <a:r>
                        <a:rPr lang="en-US" sz="1500" b="0" baseline="0" dirty="0" smtClean="0">
                          <a:solidFill>
                            <a:srgbClr val="00B050"/>
                          </a:solidFill>
                          <a:latin typeface="+mn-lt"/>
                          <a:cs typeface="Calibri"/>
                        </a:rPr>
                        <a:t>5</a:t>
                      </a:r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  <a:latin typeface="+mn-lt"/>
                          <a:cs typeface="Calibri"/>
                        </a:rPr>
                        <a:t> minutes</a:t>
                      </a:r>
                      <a:endParaRPr lang="en-US" sz="1500" b="1" dirty="0" smtClean="0">
                        <a:solidFill>
                          <a:srgbClr val="00B050"/>
                        </a:solidFill>
                        <a:latin typeface="Calibri"/>
                        <a:cs typeface="Calibri"/>
                      </a:endParaRP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500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Source Inference</a:t>
                      </a:r>
                      <a:endParaRPr lang="en-US" sz="1500" dirty="0" smtClean="0">
                        <a:solidFill>
                          <a:srgbClr val="00B050"/>
                        </a:solidFill>
                        <a:latin typeface="Calibri"/>
                      </a:endParaRP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500" dirty="0" smtClean="0">
                          <a:solidFill>
                            <a:srgbClr val="00B050"/>
                          </a:solidFill>
                          <a:latin typeface="Calibri"/>
                        </a:rPr>
                        <a:t>Make 2 inferences (what you can</a:t>
                      </a:r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  <a:latin typeface="Calibri"/>
                        </a:rPr>
                        <a:t> work out) from the source and used evidence from the source to back up </a:t>
                      </a: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  <a:latin typeface="Calibri"/>
                        </a:rPr>
                        <a:t>No own knowledge needed</a:t>
                      </a:r>
                      <a:endParaRPr lang="en-US" sz="1500" dirty="0" smtClean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8 MARK - </a:t>
                      </a:r>
                      <a:r>
                        <a:rPr lang="en-US" sz="1500" dirty="0" smtClean="0">
                          <a:solidFill>
                            <a:srgbClr val="FF0000"/>
                          </a:solidFill>
                        </a:rPr>
                        <a:t>15 Minutes</a:t>
                      </a:r>
                      <a:endParaRPr lang="en-US" sz="1500" b="1" dirty="0" smtClean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500" dirty="0" smtClean="0">
                          <a:solidFill>
                            <a:srgbClr val="FF0000"/>
                          </a:solidFill>
                        </a:rPr>
                        <a:t>Explain</a:t>
                      </a:r>
                      <a:r>
                        <a:rPr lang="en-US" sz="1500" baseline="0" dirty="0" smtClean="0">
                          <a:solidFill>
                            <a:srgbClr val="FF0000"/>
                          </a:solidFill>
                        </a:rPr>
                        <a:t> Question</a:t>
                      </a:r>
                      <a:endParaRPr lang="en-US" sz="15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500" b="0" baseline="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3 paragraphs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500" b="0" baseline="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Include at least 3 facts/examples in each paragraph – the more specific detail the better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500" b="0" baseline="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Always link back to the question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500" b="0" baseline="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This should be 1 page long at least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500" b="0" baseline="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Higher marks for chronological </a:t>
                      </a:r>
                      <a:r>
                        <a:rPr lang="en-US" sz="1500" b="0" baseline="0" dirty="0" smtClean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order if needed</a:t>
                      </a:r>
                      <a:endParaRPr lang="en-US" sz="1500" b="0" baseline="0" dirty="0" smtClean="0">
                        <a:solidFill>
                          <a:srgbClr val="FF000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136859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6 MARK - </a:t>
                      </a:r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  <a:latin typeface="+mn-lt"/>
                          <a:cs typeface="Calibri"/>
                        </a:rPr>
                        <a:t>12 minutes</a:t>
                      </a:r>
                      <a:endParaRPr lang="en-US" sz="1500" b="1" dirty="0" smtClean="0">
                        <a:solidFill>
                          <a:srgbClr val="00B050"/>
                        </a:solidFill>
                        <a:latin typeface="Calibri"/>
                        <a:cs typeface="Calibri"/>
                      </a:endParaRP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500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Explain </a:t>
                      </a:r>
                      <a:r>
                        <a:rPr lang="en-US" sz="1500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Cause/Consequence/Attitudes/Aspects</a:t>
                      </a:r>
                      <a:endParaRPr lang="en-US" sz="1500" dirty="0" smtClean="0">
                        <a:solidFill>
                          <a:srgbClr val="00B050"/>
                        </a:solidFill>
                        <a:latin typeface="Calibri"/>
                        <a:cs typeface="Calibri"/>
                      </a:endParaRP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500" b="0" baseline="0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3 PEEL paragraphs</a:t>
                      </a: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500" b="0" baseline="0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Include 2 facts/details in each</a:t>
                      </a: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500" b="0" baseline="0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Always link back to the question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/>
                </a:tc>
              </a:tr>
              <a:tr h="268375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10 Mark </a:t>
                      </a:r>
                      <a:r>
                        <a:rPr lang="en-US" sz="1500" b="0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lang="en-US" sz="1500" b="0" baseline="0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 17 minutes</a:t>
                      </a:r>
                      <a:endParaRPr lang="en-US" sz="1500" b="0" dirty="0" smtClean="0">
                        <a:solidFill>
                          <a:srgbClr val="00B050"/>
                        </a:solidFill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  <a:latin typeface="Calibri"/>
                          <a:cs typeface="Calibri"/>
                        </a:rPr>
                        <a:t>Utility - ‘Why is source X useful in…?’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500" b="1" dirty="0" smtClean="0">
                          <a:solidFill>
                            <a:srgbClr val="00B050"/>
                          </a:solidFill>
                        </a:rPr>
                        <a:t>Paragraph</a:t>
                      </a:r>
                      <a:r>
                        <a:rPr lang="en-US" sz="1500" b="1" baseline="0" dirty="0" smtClean="0">
                          <a:solidFill>
                            <a:srgbClr val="00B050"/>
                          </a:solidFill>
                        </a:rPr>
                        <a:t> 1 </a:t>
                      </a:r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</a:rPr>
                        <a:t>– Describe the source and why it’s content is useful </a:t>
                      </a:r>
                      <a:r>
                        <a:rPr lang="en-US" sz="1500" b="1" u="sng" baseline="0" dirty="0" smtClean="0">
                          <a:solidFill>
                            <a:srgbClr val="00B050"/>
                          </a:solidFill>
                        </a:rPr>
                        <a:t>and</a:t>
                      </a:r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</a:rPr>
                        <a:t> limited. Compare/support with own knowledge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500" b="1" dirty="0" smtClean="0">
                          <a:solidFill>
                            <a:srgbClr val="00B050"/>
                          </a:solidFill>
                        </a:rPr>
                        <a:t>Paragraph</a:t>
                      </a:r>
                      <a:r>
                        <a:rPr lang="en-US" sz="1500" b="1" baseline="0" dirty="0" smtClean="0">
                          <a:solidFill>
                            <a:srgbClr val="00B050"/>
                          </a:solidFill>
                        </a:rPr>
                        <a:t> 2 </a:t>
                      </a:r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</a:rPr>
                        <a:t>– Discuss provenance (Author, Motive, Date) </a:t>
                      </a:r>
                      <a:r>
                        <a:rPr lang="en-US" sz="1500" b="1" u="sng" baseline="0" dirty="0" smtClean="0">
                          <a:solidFill>
                            <a:srgbClr val="00B050"/>
                          </a:solidFill>
                        </a:rPr>
                        <a:t>and</a:t>
                      </a:r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</a:rPr>
                        <a:t> why this makes the source useful </a:t>
                      </a:r>
                      <a:r>
                        <a:rPr lang="en-US" sz="1500" b="1" u="sng" baseline="0" dirty="0" smtClean="0">
                          <a:solidFill>
                            <a:srgbClr val="00B050"/>
                          </a:solidFill>
                        </a:rPr>
                        <a:t>and</a:t>
                      </a:r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</a:rPr>
                        <a:t> limited. Compare/support with own knowledge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baseline="0" dirty="0" smtClean="0">
                          <a:solidFill>
                            <a:srgbClr val="00B050"/>
                          </a:solidFill>
                        </a:rPr>
                        <a:t>Conclusion </a:t>
                      </a:r>
                      <a:r>
                        <a:rPr lang="en-US" sz="1500" baseline="0" dirty="0" smtClean="0">
                          <a:solidFill>
                            <a:srgbClr val="00B050"/>
                          </a:solidFill>
                        </a:rPr>
                        <a:t>– Overall opinion on how useful, aim for both useful/limited</a:t>
                      </a:r>
                      <a:endParaRPr lang="en-US" sz="1500" dirty="0" smtClean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12</a:t>
                      </a:r>
                      <a:r>
                        <a:rPr lang="en-US" sz="1500" b="1" baseline="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MARK – </a:t>
                      </a:r>
                      <a:r>
                        <a:rPr lang="en-US" sz="1500" b="0" baseline="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20 minutes – 2 sides of A4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500" b="0" baseline="0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Interpretation  ‘Do you agree?’</a:t>
                      </a:r>
                      <a:r>
                        <a:rPr lang="en-US" sz="15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500" b="1" dirty="0" smtClean="0">
                          <a:solidFill>
                            <a:srgbClr val="FF0000"/>
                          </a:solidFill>
                        </a:rPr>
                        <a:t>Paragraph</a:t>
                      </a:r>
                      <a:r>
                        <a:rPr lang="en-US" sz="1500" b="1" baseline="0" dirty="0" smtClean="0">
                          <a:solidFill>
                            <a:srgbClr val="FF0000"/>
                          </a:solidFill>
                        </a:rPr>
                        <a:t> 1 </a:t>
                      </a:r>
                      <a:r>
                        <a:rPr lang="en-US" sz="1500" baseline="0" dirty="0" smtClean="0">
                          <a:solidFill>
                            <a:srgbClr val="FF0000"/>
                          </a:solidFill>
                        </a:rPr>
                        <a:t>– Agree with interpretation &amp; who would agree with it. </a:t>
                      </a:r>
                      <a:r>
                        <a:rPr lang="en-US" sz="1500" b="1" u="sng" baseline="0" dirty="0" smtClean="0">
                          <a:solidFill>
                            <a:srgbClr val="FF0000"/>
                          </a:solidFill>
                        </a:rPr>
                        <a:t>Must</a:t>
                      </a:r>
                      <a:r>
                        <a:rPr lang="en-US" sz="1500" baseline="0" dirty="0" smtClean="0">
                          <a:solidFill>
                            <a:srgbClr val="FF0000"/>
                          </a:solidFill>
                        </a:rPr>
                        <a:t> assess why so important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500" b="1" dirty="0" smtClean="0">
                          <a:solidFill>
                            <a:srgbClr val="FF0000"/>
                          </a:solidFill>
                        </a:rPr>
                        <a:t>Paragraph</a:t>
                      </a:r>
                      <a:r>
                        <a:rPr lang="en-US" sz="1500" b="1" baseline="0" dirty="0" smtClean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en-US" sz="1500" baseline="0" dirty="0" smtClean="0">
                          <a:solidFill>
                            <a:srgbClr val="FF0000"/>
                          </a:solidFill>
                        </a:rPr>
                        <a:t>– Disagree and provide another example/explanation that links to question. </a:t>
                      </a:r>
                      <a:r>
                        <a:rPr lang="en-US" sz="1500" b="1" u="sng" baseline="0" dirty="0" smtClean="0">
                          <a:solidFill>
                            <a:srgbClr val="FF0000"/>
                          </a:solidFill>
                        </a:rPr>
                        <a:t>Must</a:t>
                      </a:r>
                      <a:r>
                        <a:rPr lang="en-US" sz="1500" baseline="0" dirty="0" smtClean="0">
                          <a:solidFill>
                            <a:srgbClr val="FF0000"/>
                          </a:solidFill>
                        </a:rPr>
                        <a:t> say why so important and not just describe.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500" b="1" baseline="0" dirty="0" smtClean="0">
                          <a:solidFill>
                            <a:srgbClr val="FF0000"/>
                          </a:solidFill>
                        </a:rPr>
                        <a:t>Paragraph 3 &amp; 4 </a:t>
                      </a:r>
                      <a:r>
                        <a:rPr lang="en-US" sz="1500" baseline="0" dirty="0" smtClean="0">
                          <a:solidFill>
                            <a:srgbClr val="FF0000"/>
                          </a:solidFill>
                        </a:rPr>
                        <a:t>– Further disagree points as </a:t>
                      </a:r>
                      <a:r>
                        <a:rPr lang="en-US" sz="1500" baseline="0" dirty="0" smtClean="0">
                          <a:solidFill>
                            <a:srgbClr val="FF0000"/>
                          </a:solidFill>
                        </a:rPr>
                        <a:t>above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500" b="1" baseline="0" dirty="0" smtClean="0">
                          <a:solidFill>
                            <a:srgbClr val="FF0000"/>
                          </a:solidFill>
                        </a:rPr>
                        <a:t>Conclusion </a:t>
                      </a:r>
                      <a:r>
                        <a:rPr lang="en-US" sz="1500" baseline="0" dirty="0" smtClean="0">
                          <a:solidFill>
                            <a:srgbClr val="FF0000"/>
                          </a:solidFill>
                        </a:rPr>
                        <a:t>– Overall opinion, balance with saying you agree/disagree with interpretation.</a:t>
                      </a:r>
                      <a:endParaRPr lang="en-US" sz="1500" b="0" baseline="0" dirty="0" smtClean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7478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723</TotalTime>
  <Words>2566</Words>
  <Application>Microsoft Office PowerPoint</Application>
  <PresentationFormat>A4 Paper (210x297 mm)</PresentationFormat>
  <Paragraphs>329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Meols Cop High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 Thornton</dc:creator>
  <cp:lastModifiedBy>Greg Thornton</cp:lastModifiedBy>
  <cp:revision>28</cp:revision>
  <cp:lastPrinted>2016-06-08T10:14:59Z</cp:lastPrinted>
  <dcterms:created xsi:type="dcterms:W3CDTF">2016-06-07T18:52:33Z</dcterms:created>
  <dcterms:modified xsi:type="dcterms:W3CDTF">2016-06-08T15:53:05Z</dcterms:modified>
</cp:coreProperties>
</file>