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9906000" cy="6858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42" autoAdjust="0"/>
    <p:restoredTop sz="92593"/>
  </p:normalViewPr>
  <p:slideViewPr>
    <p:cSldViewPr snapToGrid="0" snapToObjects="1">
      <p:cViewPr>
        <p:scale>
          <a:sx n="100" d="100"/>
          <a:sy n="100" d="100"/>
        </p:scale>
        <p:origin x="1144" y="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81E44-4BF9-314C-85DB-9C3344535BC2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4028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110D2-FCA0-3442-9D2D-BF19FECEC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397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110D2-FCA0-3442-9D2D-BF19FECEC96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326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6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33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49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66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82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99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15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32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2769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1385">
                <a:solidFill>
                  <a:schemeClr val="tx1">
                    <a:tint val="75000"/>
                  </a:schemeClr>
                </a:solidFill>
              </a:defRPr>
            </a:lvl1pPr>
            <a:lvl2pPr marL="316506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2pPr>
            <a:lvl3pPr marL="633012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3pPr>
            <a:lvl4pPr marL="949519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4pPr>
            <a:lvl5pPr marL="1266026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5pPr>
            <a:lvl6pPr marL="1582531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6pPr>
            <a:lvl7pPr marL="1899038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7pPr>
            <a:lvl8pPr marL="2215544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8pPr>
            <a:lvl9pPr marL="2532051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7" y="2311402"/>
            <a:ext cx="3260725" cy="6537325"/>
          </a:xfrm>
        </p:spPr>
        <p:txBody>
          <a:bodyPr/>
          <a:lstStyle>
            <a:lvl1pPr>
              <a:defRPr sz="1938"/>
            </a:lvl1pPr>
            <a:lvl2pPr>
              <a:defRPr sz="1662"/>
            </a:lvl2pPr>
            <a:lvl3pPr>
              <a:defRPr sz="1385"/>
            </a:lvl3pPr>
            <a:lvl4pPr>
              <a:defRPr sz="1246"/>
            </a:lvl4pPr>
            <a:lvl5pPr>
              <a:defRPr sz="1246"/>
            </a:lvl5pPr>
            <a:lvl6pPr>
              <a:defRPr sz="1246"/>
            </a:lvl6pPr>
            <a:lvl7pPr>
              <a:defRPr sz="1246"/>
            </a:lvl7pPr>
            <a:lvl8pPr>
              <a:defRPr sz="1246"/>
            </a:lvl8pPr>
            <a:lvl9pPr>
              <a:defRPr sz="1246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97302" y="2311402"/>
            <a:ext cx="3260725" cy="6537325"/>
          </a:xfrm>
        </p:spPr>
        <p:txBody>
          <a:bodyPr/>
          <a:lstStyle>
            <a:lvl1pPr>
              <a:defRPr sz="1938"/>
            </a:lvl1pPr>
            <a:lvl2pPr>
              <a:defRPr sz="1662"/>
            </a:lvl2pPr>
            <a:lvl3pPr>
              <a:defRPr sz="1385"/>
            </a:lvl3pPr>
            <a:lvl4pPr>
              <a:defRPr sz="1246"/>
            </a:lvl4pPr>
            <a:lvl5pPr>
              <a:defRPr sz="1246"/>
            </a:lvl5pPr>
            <a:lvl6pPr>
              <a:defRPr sz="1246"/>
            </a:lvl6pPr>
            <a:lvl7pPr>
              <a:defRPr sz="1246"/>
            </a:lvl7pPr>
            <a:lvl8pPr>
              <a:defRPr sz="1246"/>
            </a:lvl8pPr>
            <a:lvl9pPr>
              <a:defRPr sz="1246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06" indent="0">
              <a:buNone/>
              <a:defRPr sz="1385" b="1"/>
            </a:lvl2pPr>
            <a:lvl3pPr marL="633012" indent="0">
              <a:buNone/>
              <a:defRPr sz="1246" b="1"/>
            </a:lvl3pPr>
            <a:lvl4pPr marL="949519" indent="0">
              <a:buNone/>
              <a:defRPr sz="1108" b="1"/>
            </a:lvl4pPr>
            <a:lvl5pPr marL="1266026" indent="0">
              <a:buNone/>
              <a:defRPr sz="1108" b="1"/>
            </a:lvl5pPr>
            <a:lvl6pPr marL="1582531" indent="0">
              <a:buNone/>
              <a:defRPr sz="1108" b="1"/>
            </a:lvl6pPr>
            <a:lvl7pPr marL="1899038" indent="0">
              <a:buNone/>
              <a:defRPr sz="1108" b="1"/>
            </a:lvl7pPr>
            <a:lvl8pPr marL="2215544" indent="0">
              <a:buNone/>
              <a:defRPr sz="1108" b="1"/>
            </a:lvl8pPr>
            <a:lvl9pPr marL="2532051" indent="0">
              <a:buNone/>
              <a:defRPr sz="1108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1662"/>
            </a:lvl1pPr>
            <a:lvl2pPr>
              <a:defRPr sz="1385"/>
            </a:lvl2pPr>
            <a:lvl3pPr>
              <a:defRPr sz="1246"/>
            </a:lvl3pPr>
            <a:lvl4pPr>
              <a:defRPr sz="1108"/>
            </a:lvl4pPr>
            <a:lvl5pPr>
              <a:defRPr sz="1108"/>
            </a:lvl5pPr>
            <a:lvl6pPr>
              <a:defRPr sz="1108"/>
            </a:lvl6pPr>
            <a:lvl7pPr>
              <a:defRPr sz="1108"/>
            </a:lvl7pPr>
            <a:lvl8pPr>
              <a:defRPr sz="1108"/>
            </a:lvl8pPr>
            <a:lvl9pPr>
              <a:defRPr sz="1108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89" cy="639762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06" indent="0">
              <a:buNone/>
              <a:defRPr sz="1385" b="1"/>
            </a:lvl2pPr>
            <a:lvl3pPr marL="633012" indent="0">
              <a:buNone/>
              <a:defRPr sz="1246" b="1"/>
            </a:lvl3pPr>
            <a:lvl4pPr marL="949519" indent="0">
              <a:buNone/>
              <a:defRPr sz="1108" b="1"/>
            </a:lvl4pPr>
            <a:lvl5pPr marL="1266026" indent="0">
              <a:buNone/>
              <a:defRPr sz="1108" b="1"/>
            </a:lvl5pPr>
            <a:lvl6pPr marL="1582531" indent="0">
              <a:buNone/>
              <a:defRPr sz="1108" b="1"/>
            </a:lvl6pPr>
            <a:lvl7pPr marL="1899038" indent="0">
              <a:buNone/>
              <a:defRPr sz="1108" b="1"/>
            </a:lvl7pPr>
            <a:lvl8pPr marL="2215544" indent="0">
              <a:buNone/>
              <a:defRPr sz="1108" b="1"/>
            </a:lvl8pPr>
            <a:lvl9pPr marL="2532051" indent="0">
              <a:buNone/>
              <a:defRPr sz="1108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89" cy="3951288"/>
          </a:xfrm>
        </p:spPr>
        <p:txBody>
          <a:bodyPr/>
          <a:lstStyle>
            <a:lvl1pPr>
              <a:defRPr sz="1662"/>
            </a:lvl1pPr>
            <a:lvl2pPr>
              <a:defRPr sz="1385"/>
            </a:lvl2pPr>
            <a:lvl3pPr>
              <a:defRPr sz="1246"/>
            </a:lvl3pPr>
            <a:lvl4pPr>
              <a:defRPr sz="1108"/>
            </a:lvl4pPr>
            <a:lvl5pPr>
              <a:defRPr sz="1108"/>
            </a:lvl5pPr>
            <a:lvl6pPr>
              <a:defRPr sz="1108"/>
            </a:lvl6pPr>
            <a:lvl7pPr>
              <a:defRPr sz="1108"/>
            </a:lvl7pPr>
            <a:lvl8pPr>
              <a:defRPr sz="1108"/>
            </a:lvl8pPr>
            <a:lvl9pPr>
              <a:defRPr sz="1108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385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30" cy="5853113"/>
          </a:xfrm>
        </p:spPr>
        <p:txBody>
          <a:bodyPr/>
          <a:lstStyle>
            <a:lvl1pPr>
              <a:defRPr sz="2215"/>
            </a:lvl1pPr>
            <a:lvl2pPr>
              <a:defRPr sz="1938"/>
            </a:lvl2pPr>
            <a:lvl3pPr>
              <a:defRPr sz="1662"/>
            </a:lvl3pPr>
            <a:lvl4pPr>
              <a:defRPr sz="1385"/>
            </a:lvl4pPr>
            <a:lvl5pPr>
              <a:defRPr sz="1385"/>
            </a:lvl5pPr>
            <a:lvl6pPr>
              <a:defRPr sz="1385"/>
            </a:lvl6pPr>
            <a:lvl7pPr>
              <a:defRPr sz="1385"/>
            </a:lvl7pPr>
            <a:lvl8pPr>
              <a:defRPr sz="1385"/>
            </a:lvl8pPr>
            <a:lvl9pPr>
              <a:defRPr sz="1385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969"/>
            </a:lvl1pPr>
            <a:lvl2pPr marL="316506" indent="0">
              <a:buNone/>
              <a:defRPr sz="831"/>
            </a:lvl2pPr>
            <a:lvl3pPr marL="633012" indent="0">
              <a:buNone/>
              <a:defRPr sz="692"/>
            </a:lvl3pPr>
            <a:lvl4pPr marL="949519" indent="0">
              <a:buNone/>
              <a:defRPr sz="623"/>
            </a:lvl4pPr>
            <a:lvl5pPr marL="1266026" indent="0">
              <a:buNone/>
              <a:defRPr sz="623"/>
            </a:lvl5pPr>
            <a:lvl6pPr marL="1582531" indent="0">
              <a:buNone/>
              <a:defRPr sz="623"/>
            </a:lvl6pPr>
            <a:lvl7pPr marL="1899038" indent="0">
              <a:buNone/>
              <a:defRPr sz="623"/>
            </a:lvl7pPr>
            <a:lvl8pPr marL="2215544" indent="0">
              <a:buNone/>
              <a:defRPr sz="623"/>
            </a:lvl8pPr>
            <a:lvl9pPr marL="2532051" indent="0">
              <a:buNone/>
              <a:defRPr sz="623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385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2215"/>
            </a:lvl1pPr>
            <a:lvl2pPr marL="316506" indent="0">
              <a:buNone/>
              <a:defRPr sz="1938"/>
            </a:lvl2pPr>
            <a:lvl3pPr marL="633012" indent="0">
              <a:buNone/>
              <a:defRPr sz="1662"/>
            </a:lvl3pPr>
            <a:lvl4pPr marL="949519" indent="0">
              <a:buNone/>
              <a:defRPr sz="1385"/>
            </a:lvl4pPr>
            <a:lvl5pPr marL="1266026" indent="0">
              <a:buNone/>
              <a:defRPr sz="1385"/>
            </a:lvl5pPr>
            <a:lvl6pPr marL="1582531" indent="0">
              <a:buNone/>
              <a:defRPr sz="1385"/>
            </a:lvl6pPr>
            <a:lvl7pPr marL="1899038" indent="0">
              <a:buNone/>
              <a:defRPr sz="1385"/>
            </a:lvl7pPr>
            <a:lvl8pPr marL="2215544" indent="0">
              <a:buNone/>
              <a:defRPr sz="1385"/>
            </a:lvl8pPr>
            <a:lvl9pPr marL="2532051" indent="0">
              <a:buNone/>
              <a:defRPr sz="138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969"/>
            </a:lvl1pPr>
            <a:lvl2pPr marL="316506" indent="0">
              <a:buNone/>
              <a:defRPr sz="831"/>
            </a:lvl2pPr>
            <a:lvl3pPr marL="633012" indent="0">
              <a:buNone/>
              <a:defRPr sz="692"/>
            </a:lvl3pPr>
            <a:lvl4pPr marL="949519" indent="0">
              <a:buNone/>
              <a:defRPr sz="623"/>
            </a:lvl4pPr>
            <a:lvl5pPr marL="1266026" indent="0">
              <a:buNone/>
              <a:defRPr sz="623"/>
            </a:lvl5pPr>
            <a:lvl6pPr marL="1582531" indent="0">
              <a:buNone/>
              <a:defRPr sz="623"/>
            </a:lvl6pPr>
            <a:lvl7pPr marL="1899038" indent="0">
              <a:buNone/>
              <a:defRPr sz="623"/>
            </a:lvl7pPr>
            <a:lvl8pPr marL="2215544" indent="0">
              <a:buNone/>
              <a:defRPr sz="623"/>
            </a:lvl8pPr>
            <a:lvl9pPr marL="2532051" indent="0">
              <a:buNone/>
              <a:defRPr sz="623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86387" y="396875"/>
            <a:ext cx="1671638" cy="845185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477" y="396875"/>
            <a:ext cx="4849813" cy="845185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1B2D2-6878-434D-9869-504087472C6E}" type="datetimeFigureOut">
              <a:rPr lang="en-US" smtClean="0"/>
              <a:pPr/>
              <a:t>8/26/16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4908-9D94-FE40-B068-2EBB73D20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6506" rtl="0" eaLnBrk="1" latinLnBrk="0" hangingPunct="1">
        <a:spcBef>
          <a:spcPct val="0"/>
        </a:spcBef>
        <a:buNone/>
        <a:defRPr sz="304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7380" indent="-237380" algn="l" defTabSz="316506" rtl="0" eaLnBrk="1" latinLnBrk="0" hangingPunct="1">
        <a:spcBef>
          <a:spcPct val="20000"/>
        </a:spcBef>
        <a:buFont typeface="Arial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14323" indent="-197816" algn="l" defTabSz="316506" rtl="0" eaLnBrk="1" latinLnBrk="0" hangingPunct="1">
        <a:spcBef>
          <a:spcPct val="20000"/>
        </a:spcBef>
        <a:buFont typeface="Arial"/>
        <a:buChar char="–"/>
        <a:defRPr sz="1938" kern="1200">
          <a:solidFill>
            <a:schemeClr val="tx1"/>
          </a:solidFill>
          <a:latin typeface="+mn-lt"/>
          <a:ea typeface="+mn-ea"/>
          <a:cs typeface="+mn-cs"/>
        </a:defRPr>
      </a:lvl2pPr>
      <a:lvl3pPr marL="791266" indent="-158254" algn="l" defTabSz="316506" rtl="0" eaLnBrk="1" latinLnBrk="0" hangingPunct="1">
        <a:spcBef>
          <a:spcPct val="20000"/>
        </a:spcBef>
        <a:buFont typeface="Arial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107772" indent="-158254" algn="l" defTabSz="316506" rtl="0" eaLnBrk="1" latinLnBrk="0" hangingPunct="1">
        <a:spcBef>
          <a:spcPct val="20000"/>
        </a:spcBef>
        <a:buFont typeface="Arial"/>
        <a:buChar char="–"/>
        <a:defRPr sz="1385" kern="1200">
          <a:solidFill>
            <a:schemeClr val="tx1"/>
          </a:solidFill>
          <a:latin typeface="+mn-lt"/>
          <a:ea typeface="+mn-ea"/>
          <a:cs typeface="+mn-cs"/>
        </a:defRPr>
      </a:lvl4pPr>
      <a:lvl5pPr marL="1424278" indent="-158254" algn="l" defTabSz="316506" rtl="0" eaLnBrk="1" latinLnBrk="0" hangingPunct="1">
        <a:spcBef>
          <a:spcPct val="20000"/>
        </a:spcBef>
        <a:buFont typeface="Arial"/>
        <a:buChar char="»"/>
        <a:defRPr sz="1385" kern="1200">
          <a:solidFill>
            <a:schemeClr val="tx1"/>
          </a:solidFill>
          <a:latin typeface="+mn-lt"/>
          <a:ea typeface="+mn-ea"/>
          <a:cs typeface="+mn-cs"/>
        </a:defRPr>
      </a:lvl5pPr>
      <a:lvl6pPr marL="1740785" indent="-158254" algn="l" defTabSz="316506" rtl="0" eaLnBrk="1" latinLnBrk="0" hangingPunct="1">
        <a:spcBef>
          <a:spcPct val="20000"/>
        </a:spcBef>
        <a:buFont typeface="Arial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1" indent="-158254" algn="l" defTabSz="316506" rtl="0" eaLnBrk="1" latinLnBrk="0" hangingPunct="1">
        <a:spcBef>
          <a:spcPct val="20000"/>
        </a:spcBef>
        <a:buFont typeface="Arial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7pPr>
      <a:lvl8pPr marL="2373798" indent="-158254" algn="l" defTabSz="316506" rtl="0" eaLnBrk="1" latinLnBrk="0" hangingPunct="1">
        <a:spcBef>
          <a:spcPct val="20000"/>
        </a:spcBef>
        <a:buFont typeface="Arial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8pPr>
      <a:lvl9pPr marL="2690303" indent="-158254" algn="l" defTabSz="316506" rtl="0" eaLnBrk="1" latinLnBrk="0" hangingPunct="1">
        <a:spcBef>
          <a:spcPct val="20000"/>
        </a:spcBef>
        <a:buFont typeface="Arial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650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506" algn="l" defTabSz="31650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3012" algn="l" defTabSz="31650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519" algn="l" defTabSz="31650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6026" algn="l" defTabSz="31650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531" algn="l" defTabSz="31650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9038" algn="l" defTabSz="31650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544" algn="l" defTabSz="31650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2051" algn="l" defTabSz="31650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tiff"/><Relationship Id="rId7" Type="http://schemas.openxmlformats.org/officeDocument/2006/relationships/image" Target="../media/image5.tiff"/><Relationship Id="rId8" Type="http://schemas.openxmlformats.org/officeDocument/2006/relationships/image" Target="../media/image6.png"/><Relationship Id="rId9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33" t="13826" r="1007" b="13559"/>
          <a:stretch/>
        </p:blipFill>
        <p:spPr>
          <a:xfrm rot="450866">
            <a:off x="42923" y="4607678"/>
            <a:ext cx="855711" cy="3796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04610" y="52379"/>
            <a:ext cx="3706803" cy="237900"/>
          </a:xfrm>
        </p:spPr>
        <p:txBody>
          <a:bodyPr>
            <a:noAutofit/>
          </a:bodyPr>
          <a:lstStyle/>
          <a:p>
            <a:r>
              <a:rPr lang="en-US" sz="2000" b="1" u="sng" dirty="0" smtClean="0"/>
              <a:t>Assessment Feedback Sheet</a:t>
            </a:r>
            <a:endParaRPr lang="en-US" sz="2000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404709" y="13843"/>
            <a:ext cx="2054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Grade:________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45589" y="63064"/>
            <a:ext cx="30135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Name</a:t>
            </a:r>
            <a:r>
              <a:rPr lang="en-GB" sz="1600" b="1" dirty="0" smtClean="0"/>
              <a:t>______________________</a:t>
            </a:r>
            <a:endParaRPr lang="en-GB" sz="16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3" y="32217"/>
            <a:ext cx="298722" cy="358465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6527334" y="1164220"/>
            <a:ext cx="3331777" cy="1872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/>
          </a:p>
        </p:txBody>
      </p:sp>
      <p:sp>
        <p:nvSpPr>
          <p:cNvPr id="26" name="Rectangle 25"/>
          <p:cNvSpPr/>
          <p:nvPr/>
        </p:nvSpPr>
        <p:spPr>
          <a:xfrm>
            <a:off x="6527332" y="3129661"/>
            <a:ext cx="3331777" cy="20705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 dirty="0"/>
          </a:p>
        </p:txBody>
      </p:sp>
      <p:sp>
        <p:nvSpPr>
          <p:cNvPr id="27" name="TextBox 26"/>
          <p:cNvSpPr txBox="1"/>
          <p:nvPr/>
        </p:nvSpPr>
        <p:spPr>
          <a:xfrm>
            <a:off x="6527332" y="3144651"/>
            <a:ext cx="2903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	Student Reflection: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6965832" y="1164221"/>
            <a:ext cx="3049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Teacher </a:t>
            </a:r>
            <a:r>
              <a:rPr lang="en-US" sz="1400" dirty="0" smtClean="0"/>
              <a:t>Feedback</a:t>
            </a:r>
            <a:endParaRPr lang="en-US" sz="1400" dirty="0"/>
          </a:p>
        </p:txBody>
      </p:sp>
      <p:sp>
        <p:nvSpPr>
          <p:cNvPr id="35" name="Rectangle 34"/>
          <p:cNvSpPr/>
          <p:nvPr/>
        </p:nvSpPr>
        <p:spPr>
          <a:xfrm>
            <a:off x="6527332" y="5273771"/>
            <a:ext cx="3331777" cy="1584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/>
          </a:p>
        </p:txBody>
      </p:sp>
      <p:sp>
        <p:nvSpPr>
          <p:cNvPr id="36" name="TextBox 35"/>
          <p:cNvSpPr txBox="1"/>
          <p:nvPr/>
        </p:nvSpPr>
        <p:spPr>
          <a:xfrm>
            <a:off x="6855432" y="5273772"/>
            <a:ext cx="2903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Purple Pen</a:t>
            </a:r>
            <a:br>
              <a:rPr lang="en-US" sz="1400" dirty="0" smtClean="0"/>
            </a:br>
            <a:r>
              <a:rPr lang="en-US" sz="1400" dirty="0" smtClean="0"/>
              <a:t> </a:t>
            </a:r>
            <a:r>
              <a:rPr lang="en-US" sz="1400" dirty="0" smtClean="0"/>
              <a:t>Task</a:t>
            </a:r>
            <a:endParaRPr lang="en-US" sz="14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7394" y="5338163"/>
            <a:ext cx="288038" cy="532433"/>
          </a:xfrm>
          <a:prstGeom prst="rect">
            <a:avLst/>
          </a:prstGeom>
        </p:spPr>
      </p:pic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11597"/>
              </p:ext>
            </p:extLst>
          </p:nvPr>
        </p:nvGraphicFramePr>
        <p:xfrm>
          <a:off x="42923" y="628088"/>
          <a:ext cx="6373644" cy="39551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3411"/>
                <a:gridCol w="1593411"/>
                <a:gridCol w="1593411"/>
                <a:gridCol w="1593411"/>
              </a:tblGrid>
              <a:tr h="28703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/>
                        <a:t>WWW</a:t>
                      </a:r>
                      <a:endParaRPr lang="en-US" sz="1400" b="1" u="sng" dirty="0"/>
                    </a:p>
                  </a:txBody>
                  <a:tcPr marL="47478" marR="47478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2600" dirty="0"/>
                    </a:p>
                  </a:txBody>
                  <a:tcPr marL="68580" marR="68580" marT="66040" marB="6604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/>
                        <a:t>EBI</a:t>
                      </a:r>
                      <a:endParaRPr lang="en-US" sz="1400" b="1" u="sng" dirty="0"/>
                    </a:p>
                  </a:txBody>
                  <a:tcPr marL="47478" marR="47478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2600" dirty="0"/>
                    </a:p>
                  </a:txBody>
                  <a:tcPr marL="68580" marR="68580" marT="66040" marB="66040"/>
                </a:tc>
              </a:tr>
              <a:tr h="70544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SK – Subject</a:t>
                      </a:r>
                      <a:r>
                        <a:rPr lang="en-US" sz="1000" b="1" baseline="0" dirty="0" smtClean="0"/>
                        <a:t> Knowledge</a:t>
                      </a:r>
                    </a:p>
                    <a:p>
                      <a:pPr algn="l"/>
                      <a:r>
                        <a:rPr lang="en-US" sz="1000" baseline="0" dirty="0" smtClean="0"/>
                        <a:t>Shows a great depth of relevant subject knowledge </a:t>
                      </a:r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CO</a:t>
                      </a:r>
                      <a:r>
                        <a:rPr lang="en-US" sz="1000" b="1" baseline="0" dirty="0" smtClean="0"/>
                        <a:t> – Combination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You have used knowledge to support your views on source utility.</a:t>
                      </a:r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SK – Subject</a:t>
                      </a:r>
                      <a:r>
                        <a:rPr lang="en-US" sz="1000" b="1" baseline="0" dirty="0" smtClean="0"/>
                        <a:t> Knowledge</a:t>
                      </a:r>
                    </a:p>
                    <a:p>
                      <a:pPr algn="l"/>
                      <a:r>
                        <a:rPr lang="en-US" sz="1000" baseline="0" dirty="0" smtClean="0"/>
                        <a:t>Requires more specific detail in your answer.</a:t>
                      </a:r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CO</a:t>
                      </a:r>
                      <a:r>
                        <a:rPr lang="en-US" sz="1000" b="1" baseline="0" dirty="0" smtClean="0"/>
                        <a:t> – Combination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Use your own knowledge to back up how useful the source’s content is</a:t>
                      </a:r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6281">
                <a:tc>
                  <a:txBody>
                    <a:bodyPr/>
                    <a:lstStyle/>
                    <a:p>
                      <a:pPr algn="ctr"/>
                      <a:r>
                        <a:rPr lang="en-US" sz="1000" b="1" baseline="0" dirty="0" smtClean="0"/>
                        <a:t>P- Provenance</a:t>
                      </a:r>
                    </a:p>
                    <a:p>
                      <a:pPr algn="l"/>
                      <a:r>
                        <a:rPr lang="en-US" sz="1000" b="0" dirty="0" smtClean="0"/>
                        <a:t>Clear use </a:t>
                      </a:r>
                      <a:r>
                        <a:rPr lang="en-US" sz="1000" b="0" baseline="0" dirty="0" smtClean="0"/>
                        <a:t>of the 5 W’s to explain why source is useful</a:t>
                      </a:r>
                      <a:endParaRPr lang="en-US" sz="1000" b="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SC</a:t>
                      </a:r>
                      <a:r>
                        <a:rPr lang="en-US" sz="1000" b="1" baseline="0" dirty="0" smtClean="0"/>
                        <a:t> – Source Content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Source content used to justify points</a:t>
                      </a:r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baseline="0" dirty="0" smtClean="0"/>
                        <a:t>P- Provenance</a:t>
                      </a:r>
                    </a:p>
                    <a:p>
                      <a:pPr algn="l"/>
                      <a:r>
                        <a:rPr lang="en-US" sz="1000" b="0" dirty="0" smtClean="0"/>
                        <a:t>Use</a:t>
                      </a:r>
                      <a:r>
                        <a:rPr lang="en-US" sz="1000" b="0" baseline="0" dirty="0" smtClean="0"/>
                        <a:t> the 5 W’s to identify why the source is useful</a:t>
                      </a:r>
                      <a:endParaRPr lang="en-US" sz="1000" b="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SC</a:t>
                      </a:r>
                      <a:r>
                        <a:rPr lang="en-US" sz="1000" b="1" baseline="0" dirty="0" smtClean="0"/>
                        <a:t> – Source Content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Use evidence from the source to back up your points</a:t>
                      </a:r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34614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BP – Bullet Points</a:t>
                      </a:r>
                    </a:p>
                    <a:p>
                      <a:pPr algn="ctr"/>
                      <a:r>
                        <a:rPr lang="en-US" sz="1000" dirty="0" smtClean="0"/>
                        <a:t>In 12 Mark Question - Covers</a:t>
                      </a:r>
                      <a:r>
                        <a:rPr lang="en-US" sz="1000" baseline="0" dirty="0" smtClean="0"/>
                        <a:t> both bullet points and provides 1-2 other points.</a:t>
                      </a:r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I - Inference</a:t>
                      </a:r>
                    </a:p>
                    <a:p>
                      <a:pPr algn="ctr"/>
                      <a:r>
                        <a:rPr lang="en-US" sz="1000" b="0" dirty="0" smtClean="0"/>
                        <a:t>Contains</a:t>
                      </a:r>
                      <a:r>
                        <a:rPr lang="en-US" sz="1000" b="0" baseline="0" dirty="0" smtClean="0"/>
                        <a:t> two clear inferences from the source</a:t>
                      </a:r>
                      <a:r>
                        <a:rPr lang="en-US" sz="1000" b="0" baseline="0" dirty="0"/>
                        <a:t> </a:t>
                      </a:r>
                      <a:r>
                        <a:rPr lang="en-US" sz="1000" b="0" baseline="0" dirty="0" smtClean="0"/>
                        <a:t>supported by evidence.</a:t>
                      </a:r>
                      <a:endParaRPr lang="en-US" sz="1000" b="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BP – Bullet Points</a:t>
                      </a:r>
                    </a:p>
                    <a:p>
                      <a:pPr algn="ctr"/>
                      <a:r>
                        <a:rPr lang="en-US" sz="1000" dirty="0" smtClean="0"/>
                        <a:t>Provide another</a:t>
                      </a:r>
                      <a:r>
                        <a:rPr lang="en-US" sz="1000" baseline="0" dirty="0" smtClean="0"/>
                        <a:t> 1-2 different points aside from the 2 provided in the 12 MQ.</a:t>
                      </a:r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I - Inference</a:t>
                      </a:r>
                    </a:p>
                    <a:p>
                      <a:pPr algn="ctr"/>
                      <a:r>
                        <a:rPr lang="en-US" sz="1000" b="0" dirty="0" smtClean="0"/>
                        <a:t>Requires</a:t>
                      </a:r>
                      <a:r>
                        <a:rPr lang="en-US" sz="1000" b="0" baseline="0" dirty="0" smtClean="0"/>
                        <a:t> a further or improved inference from the source using evidence. </a:t>
                      </a:r>
                      <a:endParaRPr lang="en-US" sz="1000" b="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0544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D - Difference</a:t>
                      </a:r>
                    </a:p>
                    <a:p>
                      <a:pPr algn="ctr"/>
                      <a:r>
                        <a:rPr lang="en-US" sz="1000" dirty="0" smtClean="0"/>
                        <a:t>Clearly</a:t>
                      </a:r>
                      <a:r>
                        <a:rPr lang="en-US" sz="1000" baseline="0" dirty="0" smtClean="0"/>
                        <a:t> highlights the difference between the interpretations</a:t>
                      </a:r>
                      <a:endParaRPr lang="en-US" sz="1000" dirty="0" smtClean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A – Analysis 12</a:t>
                      </a:r>
                      <a:r>
                        <a:rPr lang="en-US" sz="1000" b="1" baseline="0" dirty="0" smtClean="0"/>
                        <a:t> MQ.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Clear use of PEEL to  explain how important each factor was. </a:t>
                      </a:r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D - Difference</a:t>
                      </a:r>
                    </a:p>
                    <a:p>
                      <a:pPr algn="ctr"/>
                      <a:r>
                        <a:rPr lang="en-US" sz="1000" dirty="0" smtClean="0"/>
                        <a:t>Requires a</a:t>
                      </a:r>
                      <a:r>
                        <a:rPr lang="en-US" sz="1000" baseline="0" dirty="0" smtClean="0"/>
                        <a:t> clearer difference between the two interpretations</a:t>
                      </a:r>
                      <a:endParaRPr lang="en-US" sz="1000" dirty="0" smtClean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A – Analysis 12</a:t>
                      </a:r>
                      <a:r>
                        <a:rPr lang="en-US" sz="1000" b="1" baseline="0" dirty="0" smtClean="0"/>
                        <a:t> MQ.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Remember to use PEEL paragraphs to explain each point.</a:t>
                      </a:r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1944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V</a:t>
                      </a:r>
                      <a:r>
                        <a:rPr lang="en-US" sz="1000" b="1" baseline="0" dirty="0" smtClean="0"/>
                        <a:t> - Viewpoints</a:t>
                      </a:r>
                    </a:p>
                    <a:p>
                      <a:pPr algn="ctr"/>
                      <a:r>
                        <a:rPr lang="en-US" sz="1000" b="0" baseline="0" dirty="0" smtClean="0"/>
                        <a:t>Provides a clear explanation on why the authors viewpoints differ</a:t>
                      </a:r>
                      <a:endParaRPr lang="en-US" sz="1000" dirty="0" smtClean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Q – Question</a:t>
                      </a:r>
                    </a:p>
                    <a:p>
                      <a:pPr algn="ctr"/>
                      <a:r>
                        <a:rPr lang="en-US" sz="1000" dirty="0" smtClean="0"/>
                        <a:t>Remains</a:t>
                      </a:r>
                      <a:r>
                        <a:rPr lang="en-US" sz="1000" baseline="0" dirty="0" smtClean="0"/>
                        <a:t> focused on the answer at all times.</a:t>
                      </a:r>
                      <a:endParaRPr lang="en-US" sz="1000" dirty="0" smtClean="0"/>
                    </a:p>
                    <a:p>
                      <a:pPr algn="ctr"/>
                      <a:endParaRPr lang="en-US" sz="1000" dirty="0"/>
                    </a:p>
                  </a:txBody>
                  <a:tcPr marL="63305" marR="63305" marT="31652" marB="31652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V</a:t>
                      </a:r>
                      <a:r>
                        <a:rPr lang="en-US" sz="1000" b="1" baseline="0" dirty="0" smtClean="0"/>
                        <a:t> - Viewpoints</a:t>
                      </a:r>
                    </a:p>
                    <a:p>
                      <a:pPr algn="ctr"/>
                      <a:r>
                        <a:rPr lang="en-US" sz="1000" b="0" baseline="0" dirty="0" smtClean="0"/>
                        <a:t>Needs a clearer discussion on why the two authors views differ</a:t>
                      </a:r>
                      <a:endParaRPr lang="en-US" sz="1000" dirty="0"/>
                    </a:p>
                  </a:txBody>
                  <a:tcPr marL="47478" marR="47478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Q – Question</a:t>
                      </a:r>
                    </a:p>
                    <a:p>
                      <a:pPr algn="ctr"/>
                      <a:r>
                        <a:rPr lang="en-US" sz="1000" dirty="0" smtClean="0"/>
                        <a:t>Read</a:t>
                      </a:r>
                      <a:r>
                        <a:rPr lang="en-US" sz="1000" baseline="0" dirty="0" smtClean="0"/>
                        <a:t> the question and stick to it throughout your answer.</a:t>
                      </a:r>
                      <a:endParaRPr lang="en-US" sz="1000" dirty="0"/>
                    </a:p>
                  </a:txBody>
                  <a:tcPr marL="47478" marR="47478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019320"/>
              </p:ext>
            </p:extLst>
          </p:nvPr>
        </p:nvGraphicFramePr>
        <p:xfrm>
          <a:off x="21769" y="5057304"/>
          <a:ext cx="6394794" cy="18006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8959"/>
                <a:gridCol w="1278959"/>
                <a:gridCol w="1278959"/>
                <a:gridCol w="1146117"/>
                <a:gridCol w="1411800"/>
              </a:tblGrid>
              <a:tr h="883751">
                <a:tc>
                  <a:txBody>
                    <a:bodyPr/>
                    <a:lstStyle/>
                    <a:p>
                      <a:pPr algn="ctr"/>
                      <a:r>
                        <a:rPr lang="en-US" sz="1000" b="1" baseline="0" dirty="0" smtClean="0"/>
                        <a:t>Provenance</a:t>
                      </a:r>
                    </a:p>
                    <a:p>
                      <a:pPr algn="l"/>
                      <a:endParaRPr lang="en-US" sz="1000" b="0" dirty="0"/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baseline="0" dirty="0" smtClean="0"/>
                        <a:t>Source Content</a:t>
                      </a: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Difference</a:t>
                      </a:r>
                    </a:p>
                    <a:p>
                      <a:pPr algn="ctr"/>
                      <a:endParaRPr lang="en-US" sz="1000" dirty="0" smtClean="0"/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Analysis</a:t>
                      </a:r>
                      <a:endParaRPr lang="en-US" sz="1000" b="1" baseline="0" dirty="0" smtClean="0"/>
                    </a:p>
                    <a:p>
                      <a:pPr algn="ctr"/>
                      <a:r>
                        <a:rPr lang="en-US" sz="1000" baseline="0" dirty="0" smtClean="0"/>
                        <a:t>.</a:t>
                      </a:r>
                      <a:endParaRPr lang="en-US" sz="1000" dirty="0"/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baseline="0" dirty="0" smtClean="0"/>
                        <a:t>Combination</a:t>
                      </a:r>
                    </a:p>
                  </a:txBody>
                  <a:tcPr marL="63305" marR="63305" marT="31652" marB="31652"/>
                </a:tc>
              </a:tr>
              <a:tr h="916945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 Bullet Points</a:t>
                      </a: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 Inference</a:t>
                      </a:r>
                    </a:p>
                    <a:p>
                      <a:pPr algn="ctr"/>
                      <a:endParaRPr lang="en-US" sz="1000" b="0" dirty="0"/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baseline="0" dirty="0" smtClean="0"/>
                        <a:t>Viewpoints</a:t>
                      </a:r>
                    </a:p>
                  </a:txBody>
                  <a:tcPr marL="47478" marR="474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Question</a:t>
                      </a:r>
                    </a:p>
                  </a:txBody>
                  <a:tcPr marL="47478" marR="474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 Subject</a:t>
                      </a:r>
                      <a:r>
                        <a:rPr lang="en-US" sz="1000" b="1" baseline="0" dirty="0" smtClean="0"/>
                        <a:t> Knowledge</a:t>
                      </a:r>
                    </a:p>
                    <a:p>
                      <a:pPr algn="l"/>
                      <a:endParaRPr lang="en-US" sz="1000" dirty="0" smtClean="0"/>
                    </a:p>
                    <a:p>
                      <a:pPr algn="ctr"/>
                      <a:endParaRPr lang="en-US" sz="1000" dirty="0"/>
                    </a:p>
                  </a:txBody>
                  <a:tcPr marL="47478" marR="47478"/>
                </a:tc>
              </a:tr>
            </a:tbl>
          </a:graphicData>
        </a:graphic>
      </p:graphicFrame>
      <p:sp>
        <p:nvSpPr>
          <p:cNvPr id="34" name="Title 1"/>
          <p:cNvSpPr txBox="1">
            <a:spLocks/>
          </p:cNvSpPr>
          <p:nvPr/>
        </p:nvSpPr>
        <p:spPr>
          <a:xfrm>
            <a:off x="1135524" y="4690081"/>
            <a:ext cx="3706803" cy="237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316506" rtl="0" eaLnBrk="1" latinLnBrk="0" hangingPunct="1">
              <a:spcBef>
                <a:spcPct val="0"/>
              </a:spcBef>
              <a:buNone/>
              <a:defRPr sz="304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u="sng" dirty="0">
                <a:solidFill>
                  <a:srgbClr val="FF0000"/>
                </a:solidFill>
              </a:rPr>
              <a:t>How could I improve?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42923" y="334224"/>
            <a:ext cx="6373640" cy="237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316506" rtl="0" eaLnBrk="1" latinLnBrk="0" hangingPunct="1">
              <a:spcBef>
                <a:spcPct val="0"/>
              </a:spcBef>
              <a:buNone/>
              <a:defRPr sz="304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u="sng" dirty="0" smtClean="0">
                <a:solidFill>
                  <a:srgbClr val="FF0000"/>
                </a:solidFill>
              </a:rPr>
              <a:t>What did I do well and what could </a:t>
            </a:r>
            <a:r>
              <a:rPr lang="en-US" sz="1600" b="1" u="sng" smtClean="0">
                <a:solidFill>
                  <a:srgbClr val="FF0000"/>
                </a:solidFill>
              </a:rPr>
              <a:t>I improve?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60" y="1211099"/>
            <a:ext cx="398438" cy="3956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9463" y="3180907"/>
            <a:ext cx="468803" cy="468803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6526922" y="575366"/>
            <a:ext cx="3269123" cy="531751"/>
            <a:chOff x="6526922" y="669962"/>
            <a:chExt cx="3269123" cy="531751"/>
          </a:xfrm>
        </p:grpSpPr>
        <p:sp>
          <p:nvSpPr>
            <p:cNvPr id="30" name="TextBox 29"/>
            <p:cNvSpPr txBox="1"/>
            <p:nvPr/>
          </p:nvSpPr>
          <p:spPr>
            <a:xfrm>
              <a:off x="6526922" y="678493"/>
              <a:ext cx="7333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/>
                <a:t>SPaG</a:t>
              </a:r>
              <a:r>
                <a:rPr lang="en-US" sz="1400" b="1" dirty="0" smtClean="0"/>
                <a:t> Grade</a:t>
              </a:r>
              <a:endParaRPr lang="en-US" sz="14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325665" y="669962"/>
              <a:ext cx="8156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GMS Grade</a:t>
              </a:r>
              <a:endParaRPr lang="en-US" sz="1400" b="1" dirty="0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87119" y="754044"/>
              <a:ext cx="491787" cy="386819"/>
            </a:xfrm>
            <a:prstGeom prst="rect">
              <a:avLst/>
            </a:prstGeom>
          </p:spPr>
        </p:pic>
        <p:sp>
          <p:nvSpPr>
            <p:cNvPr id="33" name="Rectangle 32"/>
            <p:cNvSpPr/>
            <p:nvPr/>
          </p:nvSpPr>
          <p:spPr>
            <a:xfrm>
              <a:off x="7752031" y="740284"/>
              <a:ext cx="467181" cy="3491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46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9328864" y="759469"/>
              <a:ext cx="467181" cy="3491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46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86344" y="746503"/>
              <a:ext cx="310988" cy="3953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2851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332</Words>
  <Application>Microsoft Macintosh PowerPoint</Application>
  <PresentationFormat>A4 Paper (210x297 mm)</PresentationFormat>
  <Paragraphs>64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Assessment Feedback Sheet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Feedback Template</dc:title>
  <dc:creator>Greg Thornton</dc:creator>
  <cp:lastModifiedBy>Greg Thornton</cp:lastModifiedBy>
  <cp:revision>28</cp:revision>
  <cp:lastPrinted>2016-03-16T15:49:40Z</cp:lastPrinted>
  <dcterms:created xsi:type="dcterms:W3CDTF">2016-05-12T19:43:10Z</dcterms:created>
  <dcterms:modified xsi:type="dcterms:W3CDTF">2016-08-26T09:13:41Z</dcterms:modified>
</cp:coreProperties>
</file>