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7608" autoAdjust="0"/>
  </p:normalViewPr>
  <p:slideViewPr>
    <p:cSldViewPr snapToGrid="0" snapToObjects="1">
      <p:cViewPr varScale="1">
        <p:scale>
          <a:sx n="98" d="100"/>
          <a:sy n="98" d="100"/>
        </p:scale>
        <p:origin x="-848" y="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AF825-1D75-234D-A537-8E86804B77BD}" type="datetimeFigureOut">
              <a:rPr lang="en-US" smtClean="0"/>
              <a:pPr/>
              <a:t>8/17/16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911E1-6D8C-7446-8D57-27D63372FB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3" y="24422"/>
            <a:ext cx="419022" cy="500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3445" y="-27410"/>
            <a:ext cx="9462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Knowledge Organiser - Topic One: Medieval Medicine 1250-1500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6174193"/>
              </p:ext>
            </p:extLst>
          </p:nvPr>
        </p:nvGraphicFramePr>
        <p:xfrm>
          <a:off x="26669" y="631721"/>
          <a:ext cx="4818766" cy="4700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736"/>
                <a:gridCol w="4554030"/>
              </a:tblGrid>
              <a:tr h="47008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Medieval</a:t>
                      </a:r>
                      <a:r>
                        <a:rPr lang="en-US" sz="1100" baseline="0" dirty="0" smtClean="0"/>
                        <a:t> Britain is the period between </a:t>
                      </a:r>
                      <a:r>
                        <a:rPr lang="en-US" sz="1100" b="1" baseline="0" dirty="0" smtClean="0"/>
                        <a:t>1250-1500 </a:t>
                      </a:r>
                      <a:r>
                        <a:rPr lang="en-US" sz="1100" b="0" baseline="0" dirty="0" smtClean="0"/>
                        <a:t>also known as the </a:t>
                      </a:r>
                      <a:r>
                        <a:rPr lang="en-US" sz="1100" b="1" baseline="0" dirty="0" smtClean="0"/>
                        <a:t>13</a:t>
                      </a:r>
                      <a:r>
                        <a:rPr lang="en-US" sz="1100" b="1" baseline="30000" dirty="0" smtClean="0"/>
                        <a:t>th</a:t>
                      </a:r>
                      <a:r>
                        <a:rPr lang="en-US" sz="1100" b="1" baseline="0" dirty="0" smtClean="0"/>
                        <a:t>-16</a:t>
                      </a:r>
                      <a:r>
                        <a:rPr lang="en-US" sz="1100" b="1" baseline="30000" dirty="0" smtClean="0"/>
                        <a:t>th</a:t>
                      </a:r>
                      <a:r>
                        <a:rPr lang="en-US" sz="1100" b="1" baseline="0" dirty="0" smtClean="0"/>
                        <a:t> century. It is also known as the Middle Ages.</a:t>
                      </a:r>
                      <a:endParaRPr lang="en-US" sz="11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422" y="230495"/>
            <a:ext cx="4847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Medieval Britain</a:t>
            </a:r>
            <a:endParaRPr lang="en-US" sz="1400" b="1" u="sng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3282204"/>
              </p:ext>
            </p:extLst>
          </p:nvPr>
        </p:nvGraphicFramePr>
        <p:xfrm>
          <a:off x="17683" y="3231683"/>
          <a:ext cx="4823259" cy="36271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795"/>
                <a:gridCol w="3873464"/>
              </a:tblGrid>
              <a:tr h="654158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6. The</a:t>
                      </a:r>
                      <a:r>
                        <a:rPr lang="en-US" sz="1100" b="1" baseline="0" dirty="0" smtClean="0"/>
                        <a:t> Medieval Church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The official religion of </a:t>
                      </a:r>
                      <a:r>
                        <a:rPr lang="en-US" sz="1100" baseline="0" dirty="0" smtClean="0"/>
                        <a:t>Britain was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b="1" dirty="0" smtClean="0"/>
                        <a:t>Roman</a:t>
                      </a:r>
                      <a:r>
                        <a:rPr lang="en-US" sz="1100" b="1" baseline="0" dirty="0" smtClean="0"/>
                        <a:t> Catholic  </a:t>
                      </a:r>
                      <a:r>
                        <a:rPr lang="en-US" sz="1100" baseline="0" dirty="0" smtClean="0"/>
                        <a:t>and the c</a:t>
                      </a:r>
                      <a:r>
                        <a:rPr lang="en-US" sz="1100" b="0" dirty="0" smtClean="0"/>
                        <a:t>hurch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baseline="0" dirty="0" smtClean="0"/>
                        <a:t>was led by the Archbishop of Canterbury, who was answerable to the Pope in Rome. Ideas and power was dominated by the Church, they controlled education and the church played a central part in daily life.</a:t>
                      </a:r>
                    </a:p>
                  </a:txBody>
                  <a:tcPr/>
                </a:tc>
              </a:tr>
              <a:tr h="654158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7. The Four </a:t>
                      </a:r>
                      <a:r>
                        <a:rPr lang="en-US" sz="1100" b="1" dirty="0" err="1" smtClean="0"/>
                        <a:t>Humours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First suggested by Greek doctor </a:t>
                      </a:r>
                      <a:r>
                        <a:rPr lang="en-US" sz="1100" b="1" dirty="0" smtClean="0"/>
                        <a:t>Hippocrate</a:t>
                      </a:r>
                      <a:r>
                        <a:rPr lang="en-US" sz="1100" dirty="0" smtClean="0"/>
                        <a:t>s.</a:t>
                      </a:r>
                      <a:r>
                        <a:rPr lang="en-US" sz="1100" baseline="0" dirty="0" smtClean="0"/>
                        <a:t> He believed the body was made up of Four </a:t>
                      </a:r>
                      <a:r>
                        <a:rPr lang="en-US" sz="1100" baseline="0" dirty="0" err="1" smtClean="0"/>
                        <a:t>Humours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="1" baseline="0" dirty="0" smtClean="0"/>
                        <a:t>Black Bile, Yellow Bile, Blood and Phlegm</a:t>
                      </a:r>
                      <a:r>
                        <a:rPr lang="en-US" sz="1100" baseline="0" dirty="0" smtClean="0"/>
                        <a:t>. These </a:t>
                      </a:r>
                      <a:r>
                        <a:rPr lang="en-US" sz="1100" baseline="0" dirty="0" err="1" smtClean="0"/>
                        <a:t>humours</a:t>
                      </a:r>
                      <a:r>
                        <a:rPr lang="en-US" sz="1100" baseline="0" dirty="0" smtClean="0"/>
                        <a:t> linked to the four elements and seasons. Hippocrates believed if these </a:t>
                      </a:r>
                      <a:r>
                        <a:rPr lang="en-US" sz="1100" baseline="0" dirty="0" err="1" smtClean="0"/>
                        <a:t>humours</a:t>
                      </a:r>
                      <a:r>
                        <a:rPr lang="en-US" sz="1100" baseline="0" dirty="0" smtClean="0"/>
                        <a:t> became unbalanced you would get ill, so you would need to rebalance the four.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aseline="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Galen</a:t>
                      </a:r>
                      <a:r>
                        <a:rPr lang="en-US" sz="1100" dirty="0" smtClean="0"/>
                        <a:t>, a Greek doctor</a:t>
                      </a:r>
                      <a:r>
                        <a:rPr lang="en-US" sz="1100" baseline="0" dirty="0" smtClean="0"/>
                        <a:t> working in Rome, </a:t>
                      </a:r>
                      <a:r>
                        <a:rPr lang="en-US" sz="1100" dirty="0" smtClean="0"/>
                        <a:t>continued the Four </a:t>
                      </a:r>
                      <a:r>
                        <a:rPr lang="en-US" sz="1100" dirty="0" err="1" smtClean="0"/>
                        <a:t>Humours</a:t>
                      </a:r>
                      <a:r>
                        <a:rPr lang="en-US" sz="1100" dirty="0" smtClean="0"/>
                        <a:t> Theory and added his own ideas.</a:t>
                      </a:r>
                      <a:r>
                        <a:rPr lang="en-US" sz="1100" baseline="0" dirty="0" smtClean="0"/>
                        <a:t> His ‘</a:t>
                      </a:r>
                      <a:r>
                        <a:rPr lang="en-US" sz="1100" b="1" baseline="0" dirty="0" smtClean="0"/>
                        <a:t>Theory of Opposites</a:t>
                      </a:r>
                      <a:r>
                        <a:rPr lang="en-US" sz="1100" baseline="0" dirty="0" smtClean="0"/>
                        <a:t>’ to heal illness suggested using opposites to cure the </a:t>
                      </a:r>
                      <a:r>
                        <a:rPr lang="en-US" sz="1100" baseline="0" dirty="0" err="1" smtClean="0"/>
                        <a:t>humours</a:t>
                      </a:r>
                      <a:r>
                        <a:rPr lang="en-US" sz="1100" baseline="0" dirty="0" smtClean="0"/>
                        <a:t>, e.g. using hot to cure cold.</a:t>
                      </a:r>
                      <a:endParaRPr lang="en-US" sz="1100" dirty="0" smtClean="0"/>
                    </a:p>
                  </a:txBody>
                  <a:tcPr/>
                </a:tc>
              </a:tr>
              <a:tr h="617391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8. Medieval </a:t>
                      </a:r>
                    </a:p>
                    <a:p>
                      <a:r>
                        <a:rPr lang="en-US" sz="1100" b="1" dirty="0" smtClean="0"/>
                        <a:t>Power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The</a:t>
                      </a:r>
                      <a:r>
                        <a:rPr lang="en-US" sz="1100" baseline="0" dirty="0" smtClean="0"/>
                        <a:t> emphasis in Medieval Britain was on </a:t>
                      </a:r>
                      <a:r>
                        <a:rPr lang="en-US" sz="1100" b="1" baseline="0" dirty="0" smtClean="0"/>
                        <a:t>authority</a:t>
                      </a:r>
                      <a:r>
                        <a:rPr lang="en-US" sz="1100" baseline="0" dirty="0" smtClean="0"/>
                        <a:t>, the King had absolute power but the Church has considerable control. People followed authority and would not question the views of King/Church at risk to their own lives.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669" y="2880098"/>
            <a:ext cx="4847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Key Concepts</a:t>
            </a:r>
            <a:endParaRPr lang="en-US" sz="1400" b="1" u="sng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1227074"/>
              </p:ext>
            </p:extLst>
          </p:nvPr>
        </p:nvGraphicFramePr>
        <p:xfrm>
          <a:off x="4958303" y="491335"/>
          <a:ext cx="4913883" cy="637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533"/>
                <a:gridCol w="1189602"/>
                <a:gridCol w="3312748"/>
              </a:tblGrid>
              <a:tr h="355688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9.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Superstition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 belief,</a:t>
                      </a:r>
                      <a:r>
                        <a:rPr lang="en-US" sz="1100" baseline="0" dirty="0" smtClean="0"/>
                        <a:t> not based on knowledge, but </a:t>
                      </a:r>
                      <a:r>
                        <a:rPr lang="en-US" sz="1100" dirty="0" smtClean="0"/>
                        <a:t>in the supernatural</a:t>
                      </a:r>
                      <a:r>
                        <a:rPr lang="en-US" sz="1100" baseline="0" dirty="0" smtClean="0"/>
                        <a:t> like God, witchcraft or astrology.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10.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Monastery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building where monks live, eat and pray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11.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Miasma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‘Bad air’ which was blamed for spreading disease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12.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Astrology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Study of the planets and its affect on humans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13.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Urine Chart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Used human</a:t>
                      </a:r>
                      <a:r>
                        <a:rPr lang="en-US" sz="1100" baseline="0" dirty="0" smtClean="0"/>
                        <a:t> urine</a:t>
                      </a:r>
                      <a:r>
                        <a:rPr lang="en-US" sz="1100" dirty="0" smtClean="0"/>
                        <a:t> to help diagnose</a:t>
                      </a:r>
                      <a:r>
                        <a:rPr lang="en-US" sz="1100" baseline="0" dirty="0" smtClean="0"/>
                        <a:t> an illness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14.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Amulet</a:t>
                      </a:r>
                      <a:r>
                        <a:rPr lang="en-US" sz="1100" b="1" baseline="0" dirty="0" smtClean="0"/>
                        <a:t> 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charm</a:t>
                      </a:r>
                      <a:r>
                        <a:rPr lang="en-US" sz="1100" baseline="0" dirty="0" smtClean="0"/>
                        <a:t> that brought ‘protection’ from disease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15.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Purging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 rid the</a:t>
                      </a:r>
                      <a:r>
                        <a:rPr lang="en-US" sz="1100" baseline="0" dirty="0" smtClean="0"/>
                        <a:t> body of a ‘excess’ like blood or vomit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16.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Leeching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The</a:t>
                      </a:r>
                      <a:r>
                        <a:rPr lang="en-US" sz="1100" baseline="0" dirty="0" smtClean="0"/>
                        <a:t> use of leeches for drawing blood from patients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17.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Cupping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Using</a:t>
                      </a:r>
                      <a:r>
                        <a:rPr lang="en-US" sz="1100" baseline="0" dirty="0" smtClean="0"/>
                        <a:t> glass cups to draw blood to the surface</a:t>
                      </a:r>
                      <a:endParaRPr lang="en-US" sz="1100" dirty="0"/>
                    </a:p>
                  </a:txBody>
                  <a:tcPr/>
                </a:tc>
              </a:tr>
              <a:tr h="40810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18.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Pilgrimage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journey to</a:t>
                      </a:r>
                      <a:r>
                        <a:rPr lang="en-US" sz="1100" baseline="0" dirty="0" smtClean="0"/>
                        <a:t> a religious shrine and relics to show your love of God and to cure an illness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Apothecary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medieval pharmacists or chemist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20.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Physician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male medically trained doctor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21.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Barber Surgeon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Untrained surgeon, who practiced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basic surgery</a:t>
                      </a:r>
                      <a:endParaRPr lang="en-US" sz="1100" dirty="0"/>
                    </a:p>
                  </a:txBody>
                  <a:tcPr/>
                </a:tc>
              </a:tr>
              <a:tr h="319593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22.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Wisewoman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female</a:t>
                      </a:r>
                      <a:r>
                        <a:rPr lang="en-US" sz="1100" baseline="0" dirty="0" smtClean="0"/>
                        <a:t> healer, who used magic or herbal remedies to cure illnesses.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23.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Vademecum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medieval ’medical’ book carried by doctors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24.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Herbal Remedy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Medicine</a:t>
                      </a:r>
                      <a:r>
                        <a:rPr lang="en-US" sz="1100" baseline="0" dirty="0" smtClean="0"/>
                        <a:t> made from plants with natural cures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25.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Trepanning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Cutting</a:t>
                      </a:r>
                      <a:r>
                        <a:rPr lang="en-US" sz="1100" baseline="0" dirty="0" smtClean="0"/>
                        <a:t> hole in the skull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26.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Rakers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Men hired</a:t>
                      </a:r>
                      <a:r>
                        <a:rPr lang="en-US" sz="1100" baseline="0" dirty="0" smtClean="0"/>
                        <a:t> to clean the streets of muck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27.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Epidemic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widespread outbreak of a disease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28.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Black Death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term to describe the bubonic plague</a:t>
                      </a:r>
                      <a:endParaRPr lang="en-US" sz="1100" dirty="0"/>
                    </a:p>
                  </a:txBody>
                  <a:tcPr/>
                </a:tc>
              </a:tr>
              <a:tr h="205694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29.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Flagellant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People</a:t>
                      </a:r>
                      <a:r>
                        <a:rPr lang="en-US" sz="1100" baseline="0" dirty="0" smtClean="0"/>
                        <a:t> who whipped themselves to show god they repented their sins and wanted mercy.</a:t>
                      </a:r>
                      <a:endParaRPr lang="en-US" sz="1100" dirty="0"/>
                    </a:p>
                  </a:txBody>
                  <a:tcPr/>
                </a:tc>
              </a:tr>
              <a:tr h="24777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30.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Pestilence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fatal epidemic</a:t>
                      </a:r>
                      <a:r>
                        <a:rPr lang="en-US" sz="1100" baseline="0" dirty="0" smtClean="0"/>
                        <a:t> disease, e.g. the Black Death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24504" y="229711"/>
            <a:ext cx="4847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Key Words</a:t>
            </a:r>
            <a:endParaRPr lang="en-US" sz="1400" b="1" u="sng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6931468"/>
              </p:ext>
            </p:extLst>
          </p:nvPr>
        </p:nvGraphicFramePr>
        <p:xfrm>
          <a:off x="22176" y="1409582"/>
          <a:ext cx="4818766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736"/>
                <a:gridCol w="4554030"/>
              </a:tblGrid>
              <a:tr h="21536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dirty="0" smtClean="0"/>
                        <a:t>1123</a:t>
                      </a:r>
                      <a:r>
                        <a:rPr lang="en-US" sz="1100" b="0" u="none" baseline="0" dirty="0" smtClean="0"/>
                        <a:t> – Britain's first hospital, St. </a:t>
                      </a:r>
                      <a:r>
                        <a:rPr lang="en-US" sz="1100" b="0" u="none" baseline="0" dirty="0" err="1" smtClean="0"/>
                        <a:t>Bartholomews</a:t>
                      </a:r>
                      <a:r>
                        <a:rPr lang="en-US" sz="1100" b="0" u="none" baseline="0" dirty="0" smtClean="0"/>
                        <a:t> was set up in London</a:t>
                      </a:r>
                      <a:endParaRPr lang="en-US" sz="1100" b="1" u="sng" dirty="0"/>
                    </a:p>
                  </a:txBody>
                  <a:tcPr/>
                </a:tc>
              </a:tr>
              <a:tr h="215365"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 smtClean="0"/>
                        <a:t>3</a:t>
                      </a:r>
                      <a:endParaRPr lang="en-US" sz="11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1348-49 </a:t>
                      </a:r>
                      <a:r>
                        <a:rPr lang="en-US" sz="1100" dirty="0" smtClean="0"/>
                        <a:t>– The </a:t>
                      </a:r>
                      <a:r>
                        <a:rPr lang="en-US" sz="1100" b="1" dirty="0" smtClean="0"/>
                        <a:t>Black Death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baseline="0" dirty="0" smtClean="0"/>
                        <a:t>affects </a:t>
                      </a:r>
                      <a:r>
                        <a:rPr lang="en-US" sz="1100" dirty="0" smtClean="0"/>
                        <a:t>England,</a:t>
                      </a:r>
                      <a:r>
                        <a:rPr lang="en-US" sz="1100" baseline="0" dirty="0" smtClean="0"/>
                        <a:t> kills 40% of population.</a:t>
                      </a:r>
                      <a:endParaRPr lang="en-US" sz="1100" b="0" u="none" dirty="0"/>
                    </a:p>
                  </a:txBody>
                  <a:tcPr/>
                </a:tc>
              </a:tr>
              <a:tr h="21536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u="none" dirty="0" smtClean="0"/>
                        <a:t>1350 – </a:t>
                      </a:r>
                      <a:r>
                        <a:rPr lang="en-US" sz="1100" b="0" u="none" dirty="0" smtClean="0"/>
                        <a:t>Average</a:t>
                      </a:r>
                      <a:r>
                        <a:rPr lang="en-US" sz="1100" b="0" u="none" baseline="0" dirty="0" smtClean="0"/>
                        <a:t> life expectancy is 35 years of age </a:t>
                      </a:r>
                      <a:endParaRPr lang="en-US" sz="1100" b="1" dirty="0"/>
                    </a:p>
                  </a:txBody>
                  <a:tcPr/>
                </a:tc>
              </a:tr>
              <a:tr h="21536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1388</a:t>
                      </a:r>
                      <a:r>
                        <a:rPr lang="en-US" sz="1100" baseline="0" dirty="0" smtClean="0"/>
                        <a:t> – Parliament passes the first law requiring streets and rivers to be kept clean by the people.</a:t>
                      </a:r>
                      <a:endParaRPr lang="en-US" sz="1100" b="1" dirty="0"/>
                    </a:p>
                  </a:txBody>
                  <a:tcPr/>
                </a:tc>
              </a:tr>
              <a:tr h="21536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1400 – </a:t>
                      </a:r>
                      <a:r>
                        <a:rPr lang="en-US" sz="1100" b="0" dirty="0" smtClean="0"/>
                        <a:t>There</a:t>
                      </a:r>
                      <a:r>
                        <a:rPr lang="en-US" sz="1100" b="0" baseline="0" dirty="0" smtClean="0"/>
                        <a:t> were 500 hospitals in Britain</a:t>
                      </a:r>
                      <a:endParaRPr lang="en-US" sz="11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-2247" y="1101805"/>
            <a:ext cx="4847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Key Events</a:t>
            </a:r>
            <a:endParaRPr lang="en-US" sz="1400" b="1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9836342" y="707504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610</Words>
  <Application>Microsoft Macintosh PowerPoint</Application>
  <PresentationFormat>A4 Paper (210x297 mm)</PresentationFormat>
  <Paragraphs>92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41</cp:revision>
  <cp:lastPrinted>2016-07-14T09:08:17Z</cp:lastPrinted>
  <dcterms:created xsi:type="dcterms:W3CDTF">2016-08-17T15:03:23Z</dcterms:created>
  <dcterms:modified xsi:type="dcterms:W3CDTF">2016-08-17T15:03:32Z</dcterms:modified>
</cp:coreProperties>
</file>