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6" r:id="rId2"/>
    <p:sldId id="303" r:id="rId3"/>
    <p:sldId id="290" r:id="rId4"/>
    <p:sldId id="307" r:id="rId5"/>
    <p:sldId id="305" r:id="rId6"/>
    <p:sldId id="313" r:id="rId7"/>
    <p:sldId id="306" r:id="rId8"/>
    <p:sldId id="308" r:id="rId9"/>
    <p:sldId id="316" r:id="rId10"/>
    <p:sldId id="315" r:id="rId11"/>
    <p:sldId id="317" r:id="rId12"/>
    <p:sldId id="309" r:id="rId13"/>
    <p:sldId id="299" r:id="rId14"/>
  </p:sldIdLst>
  <p:sldSz cx="9144000" cy="6858000" type="screen4x3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79" autoAdjust="0"/>
    <p:restoredTop sz="94660"/>
  </p:normalViewPr>
  <p:slideViewPr>
    <p:cSldViewPr snapToGrid="0">
      <p:cViewPr>
        <p:scale>
          <a:sx n="42" d="100"/>
          <a:sy n="42" d="100"/>
        </p:scale>
        <p:origin x="1860" y="13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85A6B-5438-4B11-A00C-8547313B55D6}" type="datetimeFigureOut">
              <a:rPr lang="en-GB" smtClean="0"/>
              <a:t>16/11/2017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944CC-DA06-4C9B-A7E3-F6189BBE12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8839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C1BB49-49E7-4882-A837-B04AF0635872}" type="datetimeFigureOut">
              <a:rPr lang="en-GB" smtClean="0"/>
              <a:t>16/11/2017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88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CC4C4A-473C-4709-80A5-265BAC5346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299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5EDF-CC8C-461C-9E02-8F8D38596BB8}" type="datetimeFigureOut">
              <a:rPr lang="en-GB" smtClean="0"/>
              <a:pPr/>
              <a:t>16/11/2017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46A6-839A-4907-9A62-02EA25800CC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777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5EDF-CC8C-461C-9E02-8F8D38596BB8}" type="datetimeFigureOut">
              <a:rPr lang="en-GB" smtClean="0"/>
              <a:pPr/>
              <a:t>16/11/2017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46A6-839A-4907-9A62-02EA25800CC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323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5EDF-CC8C-461C-9E02-8F8D38596BB8}" type="datetimeFigureOut">
              <a:rPr lang="en-GB" smtClean="0"/>
              <a:pPr/>
              <a:t>16/11/2017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46A6-839A-4907-9A62-02EA25800CC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957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5EDF-CC8C-461C-9E02-8F8D38596BB8}" type="datetimeFigureOut">
              <a:rPr lang="en-GB" smtClean="0"/>
              <a:pPr/>
              <a:t>16/11/2017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46A6-839A-4907-9A62-02EA25800CC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568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5EDF-CC8C-461C-9E02-8F8D38596BB8}" type="datetimeFigureOut">
              <a:rPr lang="en-GB" smtClean="0"/>
              <a:pPr/>
              <a:t>16/11/2017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46A6-839A-4907-9A62-02EA25800CC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09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5EDF-CC8C-461C-9E02-8F8D38596BB8}" type="datetimeFigureOut">
              <a:rPr lang="en-GB" smtClean="0"/>
              <a:pPr/>
              <a:t>16/11/2017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46A6-839A-4907-9A62-02EA25800CC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2033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5EDF-CC8C-461C-9E02-8F8D38596BB8}" type="datetimeFigureOut">
              <a:rPr lang="en-GB" smtClean="0"/>
              <a:pPr/>
              <a:t>16/11/2017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46A6-839A-4907-9A62-02EA25800CC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493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5EDF-CC8C-461C-9E02-8F8D38596BB8}" type="datetimeFigureOut">
              <a:rPr lang="en-GB" smtClean="0"/>
              <a:pPr/>
              <a:t>16/11/2017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46A6-839A-4907-9A62-02EA25800CC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795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5EDF-CC8C-461C-9E02-8F8D38596BB8}" type="datetimeFigureOut">
              <a:rPr lang="en-GB" smtClean="0"/>
              <a:pPr/>
              <a:t>16/11/2017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46A6-839A-4907-9A62-02EA25800CC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758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5EDF-CC8C-461C-9E02-8F8D38596BB8}" type="datetimeFigureOut">
              <a:rPr lang="en-GB" smtClean="0"/>
              <a:pPr/>
              <a:t>16/11/2017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46A6-839A-4907-9A62-02EA25800CC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766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5EDF-CC8C-461C-9E02-8F8D38596BB8}" type="datetimeFigureOut">
              <a:rPr lang="en-GB" smtClean="0"/>
              <a:pPr/>
              <a:t>16/11/2017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46A6-839A-4907-9A62-02EA25800CC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078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E5EDF-CC8C-461C-9E02-8F8D38596BB8}" type="datetimeFigureOut">
              <a:rPr lang="en-GB" smtClean="0"/>
              <a:pPr/>
              <a:t>16/11/2017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146A6-839A-4907-9A62-02EA25800CC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45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f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tiff"/><Relationship Id="rId4" Type="http://schemas.openxmlformats.org/officeDocument/2006/relationships/image" Target="../media/image9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tiff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9450" y="2183896"/>
            <a:ext cx="7772400" cy="1307374"/>
          </a:xfrm>
        </p:spPr>
        <p:txBody>
          <a:bodyPr>
            <a:noAutofit/>
          </a:bodyPr>
          <a:lstStyle/>
          <a:p>
            <a:r>
              <a:rPr lang="en-GB" b="1" dirty="0" err="1" smtClean="0"/>
              <a:t>Visualisers</a:t>
            </a:r>
            <a:r>
              <a:rPr lang="en-GB" b="1" dirty="0" smtClean="0"/>
              <a:t> within the classroom</a:t>
            </a:r>
            <a:endParaRPr lang="en-GB" b="1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4925" y="0"/>
            <a:ext cx="9145588" cy="1557338"/>
            <a:chOff x="35496" y="-71829"/>
            <a:chExt cx="9145016" cy="1666240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35496" y="-18673"/>
              <a:ext cx="9145016" cy="1503457"/>
              <a:chOff x="35496" y="-18673"/>
              <a:chExt cx="9145016" cy="1503457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481" r="462"/>
              <a:stretch>
                <a:fillRect/>
              </a:stretch>
            </p:blipFill>
            <p:spPr bwMode="auto">
              <a:xfrm>
                <a:off x="5029200" y="-18673"/>
                <a:ext cx="4151312" cy="150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10"/>
              <p:cNvSpPr txBox="1">
                <a:spLocks noChangeArrowheads="1"/>
              </p:cNvSpPr>
              <p:nvPr/>
            </p:nvSpPr>
            <p:spPr bwMode="auto">
              <a:xfrm>
                <a:off x="35496" y="421413"/>
                <a:ext cx="4320480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800" b="1" dirty="0" err="1">
                    <a:solidFill>
                      <a:srgbClr val="FF0000"/>
                    </a:solidFill>
                    <a:latin typeface="Candara" panose="020E0502030303020204" pitchFamily="34" charset="0"/>
                  </a:rPr>
                  <a:t>M</a:t>
                </a:r>
                <a:r>
                  <a:rPr lang="en-GB" altLang="en-US" sz="2000" b="1" dirty="0" err="1">
                    <a:latin typeface="Candara" panose="020E0502030303020204" pitchFamily="34" charset="0"/>
                  </a:rPr>
                  <a:t>eols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C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op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H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igh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chool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400" i="1" dirty="0">
                    <a:latin typeface="Candara" panose="020E0502030303020204" pitchFamily="34" charset="0"/>
                  </a:rPr>
                  <a:t>www.meolscophighschool.co.uk</a:t>
                </a:r>
                <a:endParaRPr lang="en-GB" altLang="en-US" sz="1600" i="1" dirty="0">
                  <a:latin typeface="Candara" panose="020E0502030303020204" pitchFamily="34" charset="0"/>
                </a:endParaRPr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2915041" y="728170"/>
                <a:ext cx="165089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68" b="22079"/>
            <a:stretch>
              <a:fillRect/>
            </a:stretch>
          </p:blipFill>
          <p:spPr bwMode="auto">
            <a:xfrm>
              <a:off x="4198778" y="-71829"/>
              <a:ext cx="1860218" cy="1666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1365250" y="3794755"/>
            <a:ext cx="6400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Use for modelling, assessment &amp; feedback</a:t>
            </a:r>
            <a:endParaRPr lang="en-GB" sz="4000" dirty="0" smtClean="0">
              <a:solidFill>
                <a:srgbClr val="FF0000"/>
              </a:solidFill>
            </a:endParaRPr>
          </a:p>
          <a:p>
            <a:pPr algn="ctr"/>
            <a:endParaRPr lang="en-GB" sz="3200" dirty="0"/>
          </a:p>
          <a:p>
            <a:pPr algn="ctr"/>
            <a:r>
              <a:rPr lang="en-GB" sz="3200" dirty="0" smtClean="0">
                <a:solidFill>
                  <a:srgbClr val="FF0000"/>
                </a:solidFill>
              </a:rPr>
              <a:t>Greg Thornton</a:t>
            </a:r>
            <a:br>
              <a:rPr lang="en-GB" sz="3200" dirty="0" smtClean="0">
                <a:solidFill>
                  <a:srgbClr val="FF0000"/>
                </a:solidFill>
              </a:rPr>
            </a:br>
            <a:r>
              <a:rPr lang="en-GB" sz="3200" dirty="0" smtClean="0">
                <a:solidFill>
                  <a:srgbClr val="FF0000"/>
                </a:solidFill>
              </a:rPr>
              <a:t> History Subject Leader</a:t>
            </a:r>
          </a:p>
        </p:txBody>
      </p:sp>
    </p:spTree>
    <p:extLst>
      <p:ext uri="{BB962C8B-B14F-4D97-AF65-F5344CB8AC3E}">
        <p14:creationId xmlns:p14="http://schemas.microsoft.com/office/powerpoint/2010/main" val="20324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0509" t="5272" r="21492" b="31814"/>
          <a:stretch/>
        </p:blipFill>
        <p:spPr>
          <a:xfrm>
            <a:off x="6082815" y="1594149"/>
            <a:ext cx="2297784" cy="2492511"/>
          </a:xfrm>
          <a:prstGeom prst="rect">
            <a:avLst/>
          </a:prstGeom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87306" y="3601133"/>
            <a:ext cx="5299091" cy="744449"/>
          </a:xfr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 smtClean="0">
                <a:solidFill>
                  <a:srgbClr val="FF0000"/>
                </a:solidFill>
              </a:rPr>
              <a:t>How can I develop my use of feedback after assessments?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7306" y="2042102"/>
            <a:ext cx="5299091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How can I better help students understand the thought process in extended answers? </a:t>
            </a:r>
            <a:endParaRPr lang="en-GB" sz="2400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34925" y="0"/>
            <a:ext cx="9145588" cy="1557338"/>
            <a:chOff x="35496" y="-71829"/>
            <a:chExt cx="9145016" cy="1666240"/>
          </a:xfrm>
        </p:grpSpPr>
        <p:grpSp>
          <p:nvGrpSpPr>
            <p:cNvPr id="8" name="Group 7"/>
            <p:cNvGrpSpPr>
              <a:grpSpLocks/>
            </p:cNvGrpSpPr>
            <p:nvPr/>
          </p:nvGrpSpPr>
          <p:grpSpPr bwMode="auto">
            <a:xfrm>
              <a:off x="35496" y="-18673"/>
              <a:ext cx="9145016" cy="1503457"/>
              <a:chOff x="35496" y="-18673"/>
              <a:chExt cx="9145016" cy="1503457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481" r="462"/>
              <a:stretch>
                <a:fillRect/>
              </a:stretch>
            </p:blipFill>
            <p:spPr bwMode="auto">
              <a:xfrm>
                <a:off x="5029200" y="-18673"/>
                <a:ext cx="4151312" cy="150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TextBox 10"/>
              <p:cNvSpPr txBox="1">
                <a:spLocks noChangeArrowheads="1"/>
              </p:cNvSpPr>
              <p:nvPr/>
            </p:nvSpPr>
            <p:spPr bwMode="auto">
              <a:xfrm>
                <a:off x="35496" y="421413"/>
                <a:ext cx="4320480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800" b="1" dirty="0" err="1">
                    <a:solidFill>
                      <a:srgbClr val="FF0000"/>
                    </a:solidFill>
                    <a:latin typeface="Candara" panose="020E0502030303020204" pitchFamily="34" charset="0"/>
                  </a:rPr>
                  <a:t>M</a:t>
                </a:r>
                <a:r>
                  <a:rPr lang="en-GB" altLang="en-US" sz="2000" b="1" dirty="0" err="1">
                    <a:latin typeface="Candara" panose="020E0502030303020204" pitchFamily="34" charset="0"/>
                  </a:rPr>
                  <a:t>eols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C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op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H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igh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chool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400" i="1" dirty="0">
                    <a:latin typeface="Candara" panose="020E0502030303020204" pitchFamily="34" charset="0"/>
                  </a:rPr>
                  <a:t>www.meolscophighschool.co.uk</a:t>
                </a:r>
                <a:endParaRPr lang="en-GB" altLang="en-US" sz="1600" i="1" dirty="0">
                  <a:latin typeface="Candara" panose="020E0502030303020204" pitchFamily="34" charset="0"/>
                </a:endParaRPr>
              </a:p>
            </p:txBody>
          </p:sp>
          <p:cxnSp>
            <p:nvCxnSpPr>
              <p:cNvPr id="12" name="Straight Connector 11"/>
              <p:cNvCxnSpPr/>
              <p:nvPr/>
            </p:nvCxnSpPr>
            <p:spPr>
              <a:xfrm>
                <a:off x="2915041" y="728170"/>
                <a:ext cx="165089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68" b="22079"/>
            <a:stretch>
              <a:fillRect/>
            </a:stretch>
          </p:blipFill>
          <p:spPr bwMode="auto">
            <a:xfrm>
              <a:off x="4198778" y="-71829"/>
              <a:ext cx="1860218" cy="1666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351529" y="1352544"/>
            <a:ext cx="87251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Rationale</a:t>
            </a:r>
            <a:endParaRPr lang="en-GB" sz="4000" b="1" dirty="0"/>
          </a:p>
        </p:txBody>
      </p:sp>
      <p:sp>
        <p:nvSpPr>
          <p:cNvPr id="16" name="Rectangle 15"/>
          <p:cNvSpPr/>
          <p:nvPr/>
        </p:nvSpPr>
        <p:spPr>
          <a:xfrm>
            <a:off x="187306" y="4810023"/>
            <a:ext cx="5299091" cy="19389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 smtClean="0"/>
              <a:t>Blog post inspiration by:</a:t>
            </a:r>
          </a:p>
          <a:p>
            <a:r>
              <a:rPr lang="en-GB" sz="2400" dirty="0" smtClean="0"/>
              <a:t>@</a:t>
            </a:r>
            <a:r>
              <a:rPr lang="en-GB" sz="2400" dirty="0" err="1" smtClean="0"/>
              <a:t>susanSenglish</a:t>
            </a:r>
            <a:r>
              <a:rPr lang="en-GB" sz="2400" dirty="0"/>
              <a:t> </a:t>
            </a:r>
            <a:r>
              <a:rPr lang="en-GB" sz="2400" dirty="0" smtClean="0"/>
              <a:t>and Michaela school https</a:t>
            </a:r>
            <a:r>
              <a:rPr lang="en-GB" sz="2400" dirty="0"/>
              <a:t>://</a:t>
            </a:r>
            <a:r>
              <a:rPr lang="en-GB" sz="2400" dirty="0" err="1"/>
              <a:t>susansenglish.wordpress.com</a:t>
            </a:r>
            <a:r>
              <a:rPr lang="en-GB" sz="2400" dirty="0"/>
              <a:t>/2017/10/15/why-</a:t>
            </a:r>
            <a:r>
              <a:rPr lang="en-GB" sz="2400" dirty="0" err="1"/>
              <a:t>i</a:t>
            </a:r>
            <a:r>
              <a:rPr lang="en-GB" sz="2400" dirty="0"/>
              <a:t>-love-live-modelling-for-across-the-curriculum</a:t>
            </a:r>
            <a:r>
              <a:rPr lang="en-GB" sz="2400" dirty="0" smtClean="0"/>
              <a:t>/</a:t>
            </a:r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397" y="4271094"/>
            <a:ext cx="4129868" cy="2477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58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4925" y="0"/>
            <a:ext cx="9145588" cy="1557338"/>
            <a:chOff x="35496" y="-71829"/>
            <a:chExt cx="9145016" cy="1666240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35496" y="-18673"/>
              <a:ext cx="9145016" cy="1503457"/>
              <a:chOff x="35496" y="-18673"/>
              <a:chExt cx="9145016" cy="1503457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481" r="462"/>
              <a:stretch>
                <a:fillRect/>
              </a:stretch>
            </p:blipFill>
            <p:spPr bwMode="auto">
              <a:xfrm>
                <a:off x="5029200" y="-18673"/>
                <a:ext cx="4151312" cy="150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Box 8"/>
              <p:cNvSpPr txBox="1">
                <a:spLocks noChangeArrowheads="1"/>
              </p:cNvSpPr>
              <p:nvPr/>
            </p:nvSpPr>
            <p:spPr bwMode="auto">
              <a:xfrm>
                <a:off x="35496" y="421413"/>
                <a:ext cx="4320480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800" b="1" dirty="0" err="1">
                    <a:solidFill>
                      <a:srgbClr val="FF0000"/>
                    </a:solidFill>
                    <a:latin typeface="Candara" panose="020E0502030303020204" pitchFamily="34" charset="0"/>
                  </a:rPr>
                  <a:t>M</a:t>
                </a:r>
                <a:r>
                  <a:rPr lang="en-GB" altLang="en-US" sz="2000" b="1" dirty="0" err="1">
                    <a:latin typeface="Candara" panose="020E0502030303020204" pitchFamily="34" charset="0"/>
                  </a:rPr>
                  <a:t>eols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C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op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H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igh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chool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400" i="1" dirty="0">
                    <a:latin typeface="Candara" panose="020E0502030303020204" pitchFamily="34" charset="0"/>
                  </a:rPr>
                  <a:t>www.meolscophighschool.co.uk</a:t>
                </a:r>
                <a:endParaRPr lang="en-GB" altLang="en-US" sz="1600" i="1" dirty="0">
                  <a:latin typeface="Candara" panose="020E0502030303020204" pitchFamily="34" charset="0"/>
                </a:endParaRPr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>
                <a:off x="2915041" y="728170"/>
                <a:ext cx="165089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68" b="22079"/>
            <a:stretch>
              <a:fillRect/>
            </a:stretch>
          </p:blipFill>
          <p:spPr bwMode="auto">
            <a:xfrm>
              <a:off x="4198778" y="-71829"/>
              <a:ext cx="1860218" cy="1666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139830" y="1156324"/>
            <a:ext cx="384866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Assessment Feedback</a:t>
            </a:r>
            <a:endParaRPr lang="en-GB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39830" y="1899104"/>
            <a:ext cx="3328927" cy="48628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 smtClean="0">
                <a:solidFill>
                  <a:srgbClr val="FF0000"/>
                </a:solidFill>
              </a:rPr>
              <a:t>Use in feedback sessions</a:t>
            </a:r>
          </a:p>
          <a:p>
            <a:pPr marL="96838" lvl="1" indent="-85725">
              <a:spcAft>
                <a:spcPts val="1200"/>
              </a:spcAft>
              <a:buFont typeface="+mj-lt"/>
              <a:buAutoNum type="arabicPeriod"/>
            </a:pPr>
            <a:r>
              <a:rPr lang="en-US" sz="2000" dirty="0" smtClean="0"/>
              <a:t>Mock remark a model answer using </a:t>
            </a:r>
            <a:r>
              <a:rPr lang="en-US" sz="2000" dirty="0" err="1" smtClean="0"/>
              <a:t>visualiser</a:t>
            </a:r>
            <a:endParaRPr lang="en-US" sz="2000" dirty="0"/>
          </a:p>
          <a:p>
            <a:pPr marL="96838" lvl="1" indent="-85725">
              <a:spcAft>
                <a:spcPts val="1200"/>
              </a:spcAft>
              <a:buFont typeface="+mj-lt"/>
              <a:buAutoNum type="arabicPeriod"/>
            </a:pPr>
            <a:r>
              <a:rPr lang="en-US" sz="2000" dirty="0" smtClean="0"/>
              <a:t>Students compare vs. their own answer</a:t>
            </a:r>
          </a:p>
          <a:p>
            <a:pPr marL="96838" lvl="1" indent="-85725">
              <a:spcAft>
                <a:spcPts val="1200"/>
              </a:spcAft>
              <a:buFont typeface="+mj-lt"/>
              <a:buAutoNum type="arabicPeriod"/>
            </a:pPr>
            <a:r>
              <a:rPr lang="en-US" sz="2000" dirty="0" smtClean="0"/>
              <a:t>Using 2 pens to add improvements or acknowledge meeting model.</a:t>
            </a:r>
          </a:p>
          <a:p>
            <a:pPr marL="96838" lvl="1" indent="-85725">
              <a:spcAft>
                <a:spcPts val="1200"/>
              </a:spcAft>
              <a:buFont typeface="+mj-lt"/>
              <a:buAutoNum type="arabicPeriod"/>
            </a:pPr>
            <a:r>
              <a:rPr lang="en-US" sz="2000" dirty="0" smtClean="0"/>
              <a:t>Set own targets based on visualizer session</a:t>
            </a:r>
          </a:p>
          <a:p>
            <a:pPr marL="96838" lvl="1" indent="-85725">
              <a:spcAft>
                <a:spcPts val="1200"/>
              </a:spcAft>
              <a:buFont typeface="+mj-lt"/>
              <a:buAutoNum type="arabicPeriod"/>
            </a:pPr>
            <a:r>
              <a:rPr lang="en-US" sz="2000" dirty="0" smtClean="0"/>
              <a:t>Redraft question, paragraph or new answer using model as guide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2596" y="1899104"/>
            <a:ext cx="2708024" cy="203101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2596" y="4517614"/>
            <a:ext cx="2708024" cy="203101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4459" y="4517614"/>
            <a:ext cx="2708023" cy="203101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4458" y="1899104"/>
            <a:ext cx="2708024" cy="203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86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4925" y="0"/>
            <a:ext cx="9145588" cy="1557338"/>
            <a:chOff x="35496" y="-71829"/>
            <a:chExt cx="9145016" cy="1666240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35496" y="-18673"/>
              <a:ext cx="9145016" cy="1503457"/>
              <a:chOff x="35496" y="-18673"/>
              <a:chExt cx="9145016" cy="1503457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481" r="462"/>
              <a:stretch>
                <a:fillRect/>
              </a:stretch>
            </p:blipFill>
            <p:spPr bwMode="auto">
              <a:xfrm>
                <a:off x="5029200" y="-18673"/>
                <a:ext cx="4151312" cy="150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Box 8"/>
              <p:cNvSpPr txBox="1">
                <a:spLocks noChangeArrowheads="1"/>
              </p:cNvSpPr>
              <p:nvPr/>
            </p:nvSpPr>
            <p:spPr bwMode="auto">
              <a:xfrm>
                <a:off x="35496" y="421413"/>
                <a:ext cx="4320480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800" b="1" dirty="0" err="1">
                    <a:solidFill>
                      <a:srgbClr val="FF0000"/>
                    </a:solidFill>
                    <a:latin typeface="Candara" panose="020E0502030303020204" pitchFamily="34" charset="0"/>
                  </a:rPr>
                  <a:t>M</a:t>
                </a:r>
                <a:r>
                  <a:rPr lang="en-GB" altLang="en-US" sz="2000" b="1" dirty="0" err="1">
                    <a:latin typeface="Candara" panose="020E0502030303020204" pitchFamily="34" charset="0"/>
                  </a:rPr>
                  <a:t>eols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C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op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H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igh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chool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400" i="1" dirty="0">
                    <a:latin typeface="Candara" panose="020E0502030303020204" pitchFamily="34" charset="0"/>
                  </a:rPr>
                  <a:t>www.meolscophighschool.co.uk</a:t>
                </a:r>
                <a:endParaRPr lang="en-GB" altLang="en-US" sz="1600" i="1" dirty="0">
                  <a:latin typeface="Candara" panose="020E0502030303020204" pitchFamily="34" charset="0"/>
                </a:endParaRPr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>
                <a:off x="2915041" y="728170"/>
                <a:ext cx="165089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68" b="22079"/>
            <a:stretch>
              <a:fillRect/>
            </a:stretch>
          </p:blipFill>
          <p:spPr bwMode="auto">
            <a:xfrm>
              <a:off x="4198778" y="-71829"/>
              <a:ext cx="1860218" cy="1666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139830" y="1156324"/>
            <a:ext cx="384866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Assessment Feedback</a:t>
            </a:r>
            <a:endParaRPr lang="en-GB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6367" b="7080"/>
          <a:stretch/>
        </p:blipFill>
        <p:spPr>
          <a:xfrm>
            <a:off x="139831" y="1844047"/>
            <a:ext cx="3841530" cy="443318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r="2290"/>
          <a:stretch/>
        </p:blipFill>
        <p:spPr>
          <a:xfrm>
            <a:off x="4198467" y="1607020"/>
            <a:ext cx="4579773" cy="355441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6332444" y="3316972"/>
            <a:ext cx="2655771" cy="3541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42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4925" y="0"/>
            <a:ext cx="9145588" cy="1557338"/>
            <a:chOff x="35496" y="-71829"/>
            <a:chExt cx="9145016" cy="1666240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35496" y="-18673"/>
              <a:ext cx="9145016" cy="1503457"/>
              <a:chOff x="35496" y="-18673"/>
              <a:chExt cx="9145016" cy="1503457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481" r="462"/>
              <a:stretch>
                <a:fillRect/>
              </a:stretch>
            </p:blipFill>
            <p:spPr bwMode="auto">
              <a:xfrm>
                <a:off x="5029200" y="-18673"/>
                <a:ext cx="4151312" cy="150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Box 8"/>
              <p:cNvSpPr txBox="1">
                <a:spLocks noChangeArrowheads="1"/>
              </p:cNvSpPr>
              <p:nvPr/>
            </p:nvSpPr>
            <p:spPr bwMode="auto">
              <a:xfrm>
                <a:off x="35496" y="421413"/>
                <a:ext cx="4320480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800" b="1" dirty="0" err="1">
                    <a:solidFill>
                      <a:srgbClr val="FF0000"/>
                    </a:solidFill>
                    <a:latin typeface="Candara" panose="020E0502030303020204" pitchFamily="34" charset="0"/>
                  </a:rPr>
                  <a:t>M</a:t>
                </a:r>
                <a:r>
                  <a:rPr lang="en-GB" altLang="en-US" sz="2000" b="1" dirty="0" err="1">
                    <a:latin typeface="Candara" panose="020E0502030303020204" pitchFamily="34" charset="0"/>
                  </a:rPr>
                  <a:t>eols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C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op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H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igh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chool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400" i="1" dirty="0">
                    <a:latin typeface="Candara" panose="020E0502030303020204" pitchFamily="34" charset="0"/>
                  </a:rPr>
                  <a:t>www.meolscophighschool.co.uk</a:t>
                </a:r>
                <a:endParaRPr lang="en-GB" altLang="en-US" sz="1600" i="1" dirty="0">
                  <a:latin typeface="Candara" panose="020E0502030303020204" pitchFamily="34" charset="0"/>
                </a:endParaRPr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>
                <a:off x="2915041" y="728170"/>
                <a:ext cx="165089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68" b="22079"/>
            <a:stretch>
              <a:fillRect/>
            </a:stretch>
          </p:blipFill>
          <p:spPr bwMode="auto">
            <a:xfrm>
              <a:off x="4198778" y="-71829"/>
              <a:ext cx="1860218" cy="1666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139830" y="1156324"/>
            <a:ext cx="384866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Assessment Feedback</a:t>
            </a:r>
            <a:endParaRPr lang="en-GB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943" y="1915881"/>
            <a:ext cx="5064215" cy="379816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830" y="1800250"/>
            <a:ext cx="3576136" cy="270892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586846" y="3540083"/>
            <a:ext cx="2682103" cy="357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55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4925" y="0"/>
            <a:ext cx="9145588" cy="1557338"/>
            <a:chOff x="35496" y="-71829"/>
            <a:chExt cx="9145016" cy="1666240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35496" y="-18673"/>
              <a:ext cx="9145016" cy="1503457"/>
              <a:chOff x="35496" y="-18673"/>
              <a:chExt cx="9145016" cy="1503457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481" r="462"/>
              <a:stretch>
                <a:fillRect/>
              </a:stretch>
            </p:blipFill>
            <p:spPr bwMode="auto">
              <a:xfrm>
                <a:off x="5029200" y="-18673"/>
                <a:ext cx="4151312" cy="150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Box 8"/>
              <p:cNvSpPr txBox="1">
                <a:spLocks noChangeArrowheads="1"/>
              </p:cNvSpPr>
              <p:nvPr/>
            </p:nvSpPr>
            <p:spPr bwMode="auto">
              <a:xfrm>
                <a:off x="35496" y="421413"/>
                <a:ext cx="4320480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800" b="1" dirty="0" err="1">
                    <a:solidFill>
                      <a:srgbClr val="FF0000"/>
                    </a:solidFill>
                    <a:latin typeface="Candara" panose="020E0502030303020204" pitchFamily="34" charset="0"/>
                  </a:rPr>
                  <a:t>M</a:t>
                </a:r>
                <a:r>
                  <a:rPr lang="en-GB" altLang="en-US" sz="2000" b="1" dirty="0" err="1">
                    <a:latin typeface="Candara" panose="020E0502030303020204" pitchFamily="34" charset="0"/>
                  </a:rPr>
                  <a:t>eols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C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op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H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igh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chool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400" i="1" dirty="0">
                    <a:latin typeface="Candara" panose="020E0502030303020204" pitchFamily="34" charset="0"/>
                  </a:rPr>
                  <a:t>www.meolscophighschool.co.uk</a:t>
                </a:r>
                <a:endParaRPr lang="en-GB" altLang="en-US" sz="1600" i="1" dirty="0">
                  <a:latin typeface="Candara" panose="020E0502030303020204" pitchFamily="34" charset="0"/>
                </a:endParaRPr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>
                <a:off x="2915041" y="728170"/>
                <a:ext cx="165089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68" b="22079"/>
            <a:stretch>
              <a:fillRect/>
            </a:stretch>
          </p:blipFill>
          <p:spPr bwMode="auto">
            <a:xfrm>
              <a:off x="4198778" y="-71829"/>
              <a:ext cx="1860218" cy="1666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139830" y="1156324"/>
            <a:ext cx="2887575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Walking Talking Mock &amp; Microplanning</a:t>
            </a:r>
            <a:endParaRPr lang="en-GB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200709" y="2668268"/>
            <a:ext cx="2887575" cy="41242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00" dirty="0" smtClean="0"/>
              <a:t>Picking apart exam papers on visualizer,  Students copy what is written into books</a:t>
            </a:r>
          </a:p>
          <a:p>
            <a:pPr algn="ctr">
              <a:spcAft>
                <a:spcPts val="1200"/>
              </a:spcAft>
            </a:pPr>
            <a:r>
              <a:rPr lang="en-US" sz="2200" dirty="0" smtClean="0">
                <a:solidFill>
                  <a:srgbClr val="FF0000"/>
                </a:solidFill>
              </a:rPr>
              <a:t>‘How to approach’ sessions. They see approach of teacher to exam questions</a:t>
            </a:r>
          </a:p>
          <a:p>
            <a:pPr algn="ctr">
              <a:spcAft>
                <a:spcPts val="1200"/>
              </a:spcAft>
            </a:pPr>
            <a:r>
              <a:rPr lang="en-US" sz="2200" dirty="0" smtClean="0">
                <a:solidFill>
                  <a:srgbClr val="FF0000"/>
                </a:solidFill>
              </a:rPr>
              <a:t>Walking talking exam questions written by teacher in exam cond.</a:t>
            </a:r>
            <a:endParaRPr lang="en-US" sz="22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839552" y="1176004"/>
            <a:ext cx="1795383" cy="239384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20573" y="3831400"/>
            <a:ext cx="3357973" cy="25184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44013" y="3829337"/>
            <a:ext cx="3341469" cy="250610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6867943" y="1168989"/>
            <a:ext cx="1837480" cy="2449973"/>
          </a:xfrm>
          <a:prstGeom prst="rect">
            <a:avLst/>
          </a:prstGeom>
        </p:spPr>
      </p:pic>
      <p:sp>
        <p:nvSpPr>
          <p:cNvPr id="2" name="Up Arrow 1"/>
          <p:cNvSpPr/>
          <p:nvPr/>
        </p:nvSpPr>
        <p:spPr>
          <a:xfrm>
            <a:off x="7508376" y="3072655"/>
            <a:ext cx="612742" cy="395926"/>
          </a:xfrm>
          <a:prstGeom prst="up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52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4925" y="0"/>
            <a:ext cx="9145588" cy="1557338"/>
            <a:chOff x="35496" y="-71829"/>
            <a:chExt cx="9145016" cy="1666240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35496" y="-18673"/>
              <a:ext cx="9145016" cy="1503457"/>
              <a:chOff x="35496" y="-18673"/>
              <a:chExt cx="9145016" cy="1503457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481" r="462"/>
              <a:stretch>
                <a:fillRect/>
              </a:stretch>
            </p:blipFill>
            <p:spPr bwMode="auto">
              <a:xfrm>
                <a:off x="5029200" y="-18673"/>
                <a:ext cx="4151312" cy="150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Box 8"/>
              <p:cNvSpPr txBox="1">
                <a:spLocks noChangeArrowheads="1"/>
              </p:cNvSpPr>
              <p:nvPr/>
            </p:nvSpPr>
            <p:spPr bwMode="auto">
              <a:xfrm>
                <a:off x="35496" y="421413"/>
                <a:ext cx="4320480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800" b="1" dirty="0" err="1">
                    <a:solidFill>
                      <a:srgbClr val="FF0000"/>
                    </a:solidFill>
                    <a:latin typeface="Candara" panose="020E0502030303020204" pitchFamily="34" charset="0"/>
                  </a:rPr>
                  <a:t>M</a:t>
                </a:r>
                <a:r>
                  <a:rPr lang="en-GB" altLang="en-US" sz="2000" b="1" dirty="0" err="1">
                    <a:latin typeface="Candara" panose="020E0502030303020204" pitchFamily="34" charset="0"/>
                  </a:rPr>
                  <a:t>eols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C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op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H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igh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chool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400" i="1" dirty="0">
                    <a:latin typeface="Candara" panose="020E0502030303020204" pitchFamily="34" charset="0"/>
                  </a:rPr>
                  <a:t>www.meolscophighschool.co.uk</a:t>
                </a:r>
                <a:endParaRPr lang="en-GB" altLang="en-US" sz="1600" i="1" dirty="0">
                  <a:latin typeface="Candara" panose="020E0502030303020204" pitchFamily="34" charset="0"/>
                </a:endParaRPr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>
                <a:off x="2915041" y="728170"/>
                <a:ext cx="165089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68" b="22079"/>
            <a:stretch>
              <a:fillRect/>
            </a:stretch>
          </p:blipFill>
          <p:spPr bwMode="auto">
            <a:xfrm>
              <a:off x="4198778" y="-71829"/>
              <a:ext cx="1860218" cy="1666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139830" y="1156324"/>
            <a:ext cx="384866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Live Marking</a:t>
            </a:r>
            <a:endParaRPr lang="en-GB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224203" y="1844046"/>
            <a:ext cx="8682893" cy="8463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200" dirty="0" smtClean="0">
                <a:solidFill>
                  <a:srgbClr val="FF0000"/>
                </a:solidFill>
              </a:rPr>
              <a:t>Simply used to live mark assessments or written answers within lesson</a:t>
            </a:r>
          </a:p>
          <a:p>
            <a:pPr algn="ctr">
              <a:spcAft>
                <a:spcPts val="600"/>
              </a:spcAft>
            </a:pPr>
            <a:r>
              <a:rPr lang="en-US" sz="2200" dirty="0" smtClean="0"/>
              <a:t>Can also put under </a:t>
            </a:r>
            <a:r>
              <a:rPr lang="en-US" sz="2200" dirty="0" err="1" smtClean="0"/>
              <a:t>visualiser</a:t>
            </a:r>
            <a:r>
              <a:rPr lang="en-US" sz="2200" dirty="0" smtClean="0"/>
              <a:t>, screengrab &amp; work on IWB</a:t>
            </a:r>
            <a:endParaRPr lang="en-US" sz="22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203" y="3383087"/>
            <a:ext cx="3122112" cy="23415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" t="3688" r="1416"/>
          <a:stretch/>
        </p:blipFill>
        <p:spPr>
          <a:xfrm>
            <a:off x="3589506" y="2768317"/>
            <a:ext cx="5316108" cy="397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70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4925" y="0"/>
            <a:ext cx="9145588" cy="1557338"/>
            <a:chOff x="35496" y="-71829"/>
            <a:chExt cx="9145016" cy="1666240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35496" y="-18673"/>
              <a:ext cx="9145016" cy="1503457"/>
              <a:chOff x="35496" y="-18673"/>
              <a:chExt cx="9145016" cy="1503457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481" r="462"/>
              <a:stretch>
                <a:fillRect/>
              </a:stretch>
            </p:blipFill>
            <p:spPr bwMode="auto">
              <a:xfrm>
                <a:off x="5029200" y="-18673"/>
                <a:ext cx="4151312" cy="150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Box 8"/>
              <p:cNvSpPr txBox="1">
                <a:spLocks noChangeArrowheads="1"/>
              </p:cNvSpPr>
              <p:nvPr/>
            </p:nvSpPr>
            <p:spPr bwMode="auto">
              <a:xfrm>
                <a:off x="35496" y="421413"/>
                <a:ext cx="4320480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800" b="1" dirty="0" err="1">
                    <a:solidFill>
                      <a:srgbClr val="FF0000"/>
                    </a:solidFill>
                    <a:latin typeface="Candara" panose="020E0502030303020204" pitchFamily="34" charset="0"/>
                  </a:rPr>
                  <a:t>M</a:t>
                </a:r>
                <a:r>
                  <a:rPr lang="en-GB" altLang="en-US" sz="2000" b="1" dirty="0" err="1">
                    <a:latin typeface="Candara" panose="020E0502030303020204" pitchFamily="34" charset="0"/>
                  </a:rPr>
                  <a:t>eols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C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op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H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igh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chool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400" i="1" dirty="0">
                    <a:latin typeface="Candara" panose="020E0502030303020204" pitchFamily="34" charset="0"/>
                  </a:rPr>
                  <a:t>www.meolscophighschool.co.uk</a:t>
                </a:r>
                <a:endParaRPr lang="en-GB" altLang="en-US" sz="1600" i="1" dirty="0">
                  <a:latin typeface="Candara" panose="020E0502030303020204" pitchFamily="34" charset="0"/>
                </a:endParaRPr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>
                <a:off x="2915041" y="728170"/>
                <a:ext cx="165089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68" b="22079"/>
            <a:stretch>
              <a:fillRect/>
            </a:stretch>
          </p:blipFill>
          <p:spPr bwMode="auto">
            <a:xfrm>
              <a:off x="4198778" y="-71829"/>
              <a:ext cx="1860218" cy="1666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139830" y="1156324"/>
            <a:ext cx="384866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Use in revision</a:t>
            </a:r>
            <a:endParaRPr lang="en-GB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224204" y="1844046"/>
            <a:ext cx="2584983" cy="44627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400" dirty="0" smtClean="0">
                <a:solidFill>
                  <a:srgbClr val="FF0000"/>
                </a:solidFill>
              </a:rPr>
              <a:t>Using </a:t>
            </a:r>
            <a:r>
              <a:rPr lang="en-US" sz="2400" dirty="0" err="1" smtClean="0">
                <a:solidFill>
                  <a:srgbClr val="FF0000"/>
                </a:solidFill>
              </a:rPr>
              <a:t>visualiser</a:t>
            </a:r>
            <a:r>
              <a:rPr lang="en-US" sz="2400" dirty="0" smtClean="0">
                <a:solidFill>
                  <a:srgbClr val="FF0000"/>
                </a:solidFill>
              </a:rPr>
              <a:t> to live model a written assessment answer using student led writing. </a:t>
            </a:r>
          </a:p>
          <a:p>
            <a:pPr algn="ctr">
              <a:spcAft>
                <a:spcPts val="1200"/>
              </a:spcAft>
            </a:pPr>
            <a:r>
              <a:rPr lang="en-US" sz="2400" dirty="0" smtClean="0">
                <a:solidFill>
                  <a:srgbClr val="FF0000"/>
                </a:solidFill>
              </a:rPr>
              <a:t>Mind mapping with alongside students </a:t>
            </a:r>
            <a:endParaRPr lang="en-US" sz="2400" dirty="0" smtClean="0">
              <a:solidFill>
                <a:srgbClr val="FF0000"/>
              </a:solidFill>
            </a:endParaRPr>
          </a:p>
          <a:p>
            <a:pPr algn="ctr">
              <a:spcAft>
                <a:spcPts val="1200"/>
              </a:spcAft>
            </a:pPr>
            <a:r>
              <a:rPr lang="en-US" sz="2400" dirty="0" smtClean="0"/>
              <a:t>Example </a:t>
            </a:r>
            <a:r>
              <a:rPr lang="en-US" sz="2400" dirty="0" smtClean="0"/>
              <a:t>from revision session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0" t="9905"/>
          <a:stretch/>
        </p:blipFill>
        <p:spPr>
          <a:xfrm rot="5400000">
            <a:off x="2564893" y="2193803"/>
            <a:ext cx="3739246" cy="303973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5573398" y="3221109"/>
            <a:ext cx="2955365" cy="394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04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4925" y="0"/>
            <a:ext cx="9145588" cy="1557338"/>
            <a:chOff x="35496" y="-71829"/>
            <a:chExt cx="9145016" cy="1666240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35496" y="-18673"/>
              <a:ext cx="9145016" cy="1503457"/>
              <a:chOff x="35496" y="-18673"/>
              <a:chExt cx="9145016" cy="1503457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481" r="462"/>
              <a:stretch>
                <a:fillRect/>
              </a:stretch>
            </p:blipFill>
            <p:spPr bwMode="auto">
              <a:xfrm>
                <a:off x="5029200" y="-18673"/>
                <a:ext cx="4151312" cy="150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Box 8"/>
              <p:cNvSpPr txBox="1">
                <a:spLocks noChangeArrowheads="1"/>
              </p:cNvSpPr>
              <p:nvPr/>
            </p:nvSpPr>
            <p:spPr bwMode="auto">
              <a:xfrm>
                <a:off x="35496" y="421413"/>
                <a:ext cx="4320480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800" b="1" dirty="0" err="1">
                    <a:solidFill>
                      <a:srgbClr val="FF0000"/>
                    </a:solidFill>
                    <a:latin typeface="Candara" panose="020E0502030303020204" pitchFamily="34" charset="0"/>
                  </a:rPr>
                  <a:t>M</a:t>
                </a:r>
                <a:r>
                  <a:rPr lang="en-GB" altLang="en-US" sz="2000" b="1" dirty="0" err="1">
                    <a:latin typeface="Candara" panose="020E0502030303020204" pitchFamily="34" charset="0"/>
                  </a:rPr>
                  <a:t>eols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C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op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H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igh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chool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400" i="1" dirty="0">
                    <a:latin typeface="Candara" panose="020E0502030303020204" pitchFamily="34" charset="0"/>
                  </a:rPr>
                  <a:t>www.meolscophighschool.co.uk</a:t>
                </a:r>
                <a:endParaRPr lang="en-GB" altLang="en-US" sz="1600" i="1" dirty="0">
                  <a:latin typeface="Candara" panose="020E0502030303020204" pitchFamily="34" charset="0"/>
                </a:endParaRPr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>
                <a:off x="2915041" y="728170"/>
                <a:ext cx="165089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68" b="22079"/>
            <a:stretch>
              <a:fillRect/>
            </a:stretch>
          </p:blipFill>
          <p:spPr bwMode="auto">
            <a:xfrm>
              <a:off x="4198778" y="-71829"/>
              <a:ext cx="1860218" cy="1666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139830" y="1156324"/>
            <a:ext cx="384866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Crowd Sourcing</a:t>
            </a:r>
            <a:endParaRPr lang="en-GB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41598" y="2070289"/>
            <a:ext cx="2773052" cy="46782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400" dirty="0" smtClean="0">
                <a:solidFill>
                  <a:srgbClr val="FF0000"/>
                </a:solidFill>
              </a:rPr>
              <a:t>Using </a:t>
            </a:r>
            <a:r>
              <a:rPr lang="en-US" sz="2400" dirty="0" err="1" smtClean="0">
                <a:solidFill>
                  <a:srgbClr val="FF0000"/>
                </a:solidFill>
              </a:rPr>
              <a:t>visualiser</a:t>
            </a:r>
            <a:r>
              <a:rPr lang="en-US" sz="2400" dirty="0" smtClean="0">
                <a:solidFill>
                  <a:srgbClr val="FF0000"/>
                </a:solidFill>
              </a:rPr>
              <a:t> to write out answer piece whilst students plan on </a:t>
            </a:r>
            <a:r>
              <a:rPr lang="en-US" sz="2400" dirty="0" err="1" smtClean="0">
                <a:solidFill>
                  <a:srgbClr val="FF0000"/>
                </a:solidFill>
              </a:rPr>
              <a:t>wipeboards</a:t>
            </a:r>
            <a:r>
              <a:rPr lang="en-US" sz="2400" dirty="0" smtClean="0">
                <a:solidFill>
                  <a:srgbClr val="FF0000"/>
                </a:solidFill>
              </a:rPr>
              <a:t> then  provide input, corrections and then copy into own books </a:t>
            </a:r>
            <a:endParaRPr lang="en-US" sz="2400" dirty="0">
              <a:solidFill>
                <a:srgbClr val="FF0000"/>
              </a:solidFill>
            </a:endParaRPr>
          </a:p>
          <a:p>
            <a:pPr algn="ctr">
              <a:spcAft>
                <a:spcPts val="1200"/>
              </a:spcAft>
            </a:pPr>
            <a:r>
              <a:rPr lang="en-US" sz="2400" dirty="0" smtClean="0"/>
              <a:t>Example from Y7 lesson on writing a narrative on the Battle of Hastings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10933" y="3007527"/>
            <a:ext cx="3682111" cy="276158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039" y="1815990"/>
            <a:ext cx="3429772" cy="257232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3558681" y="4088123"/>
            <a:ext cx="2110214" cy="298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67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4925" y="0"/>
            <a:ext cx="9145588" cy="1557338"/>
            <a:chOff x="35496" y="-71829"/>
            <a:chExt cx="9145016" cy="1666240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35496" y="-18673"/>
              <a:ext cx="9145016" cy="1503457"/>
              <a:chOff x="35496" y="-18673"/>
              <a:chExt cx="9145016" cy="1503457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481" r="462"/>
              <a:stretch>
                <a:fillRect/>
              </a:stretch>
            </p:blipFill>
            <p:spPr bwMode="auto">
              <a:xfrm>
                <a:off x="5029200" y="-18673"/>
                <a:ext cx="4151312" cy="150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Box 8"/>
              <p:cNvSpPr txBox="1">
                <a:spLocks noChangeArrowheads="1"/>
              </p:cNvSpPr>
              <p:nvPr/>
            </p:nvSpPr>
            <p:spPr bwMode="auto">
              <a:xfrm>
                <a:off x="35496" y="421413"/>
                <a:ext cx="4320480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800" b="1" dirty="0" err="1">
                    <a:solidFill>
                      <a:srgbClr val="FF0000"/>
                    </a:solidFill>
                    <a:latin typeface="Candara" panose="020E0502030303020204" pitchFamily="34" charset="0"/>
                  </a:rPr>
                  <a:t>M</a:t>
                </a:r>
                <a:r>
                  <a:rPr lang="en-GB" altLang="en-US" sz="2000" b="1" dirty="0" err="1">
                    <a:latin typeface="Candara" panose="020E0502030303020204" pitchFamily="34" charset="0"/>
                  </a:rPr>
                  <a:t>eols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C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op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H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igh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chool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400" i="1" dirty="0">
                    <a:latin typeface="Candara" panose="020E0502030303020204" pitchFamily="34" charset="0"/>
                  </a:rPr>
                  <a:t>www.meolscophighschool.co.uk</a:t>
                </a:r>
                <a:endParaRPr lang="en-GB" altLang="en-US" sz="1600" i="1" dirty="0">
                  <a:latin typeface="Candara" panose="020E0502030303020204" pitchFamily="34" charset="0"/>
                </a:endParaRPr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>
                <a:off x="2915041" y="728170"/>
                <a:ext cx="165089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68" b="22079"/>
            <a:stretch>
              <a:fillRect/>
            </a:stretch>
          </p:blipFill>
          <p:spPr bwMode="auto">
            <a:xfrm>
              <a:off x="4198778" y="-71829"/>
              <a:ext cx="1860218" cy="1666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139830" y="1156324"/>
            <a:ext cx="384866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Revision</a:t>
            </a:r>
            <a:endParaRPr lang="en-GB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224205" y="1844045"/>
            <a:ext cx="3405116" cy="38472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200" b="1" u="sng" dirty="0" smtClean="0">
                <a:solidFill>
                  <a:srgbClr val="FF0000"/>
                </a:solidFill>
              </a:rPr>
              <a:t>’Post it planning’ </a:t>
            </a:r>
          </a:p>
          <a:p>
            <a:pPr algn="ctr">
              <a:spcAft>
                <a:spcPts val="1200"/>
              </a:spcAft>
            </a:pPr>
            <a:r>
              <a:rPr lang="en-US" sz="2400" dirty="0" smtClean="0">
                <a:solidFill>
                  <a:srgbClr val="FF0000"/>
                </a:solidFill>
              </a:rPr>
              <a:t>Students create an exam question and we plan out answer using </a:t>
            </a:r>
            <a:r>
              <a:rPr lang="en-US" sz="2400" dirty="0" err="1" smtClean="0">
                <a:solidFill>
                  <a:srgbClr val="FF0000"/>
                </a:solidFill>
              </a:rPr>
              <a:t>visualiser</a:t>
            </a:r>
            <a:r>
              <a:rPr lang="en-US" sz="2400" dirty="0" smtClean="0">
                <a:solidFill>
                  <a:srgbClr val="FF0000"/>
                </a:solidFill>
              </a:rPr>
              <a:t> around the answer. </a:t>
            </a:r>
          </a:p>
          <a:p>
            <a:pPr algn="ctr">
              <a:spcAft>
                <a:spcPts val="1200"/>
              </a:spcAft>
            </a:pPr>
            <a:r>
              <a:rPr lang="en-US" sz="2400" dirty="0" smtClean="0"/>
              <a:t>Y9 student wrote out a question and I picked from boards to plan out using their guidance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8941" y="1844046"/>
            <a:ext cx="3641833" cy="485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26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4925" y="0"/>
            <a:ext cx="9145588" cy="1557338"/>
            <a:chOff x="35496" y="-71829"/>
            <a:chExt cx="9145016" cy="1666240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35496" y="-18673"/>
              <a:ext cx="9145016" cy="1503457"/>
              <a:chOff x="35496" y="-18673"/>
              <a:chExt cx="9145016" cy="1503457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481" r="462"/>
              <a:stretch>
                <a:fillRect/>
              </a:stretch>
            </p:blipFill>
            <p:spPr bwMode="auto">
              <a:xfrm>
                <a:off x="5029200" y="-18673"/>
                <a:ext cx="4151312" cy="150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Box 8"/>
              <p:cNvSpPr txBox="1">
                <a:spLocks noChangeArrowheads="1"/>
              </p:cNvSpPr>
              <p:nvPr/>
            </p:nvSpPr>
            <p:spPr bwMode="auto">
              <a:xfrm>
                <a:off x="35496" y="421413"/>
                <a:ext cx="4320480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800" b="1" dirty="0" err="1">
                    <a:solidFill>
                      <a:srgbClr val="FF0000"/>
                    </a:solidFill>
                    <a:latin typeface="Candara" panose="020E0502030303020204" pitchFamily="34" charset="0"/>
                  </a:rPr>
                  <a:t>M</a:t>
                </a:r>
                <a:r>
                  <a:rPr lang="en-GB" altLang="en-US" sz="2000" b="1" dirty="0" err="1">
                    <a:latin typeface="Candara" panose="020E0502030303020204" pitchFamily="34" charset="0"/>
                  </a:rPr>
                  <a:t>eols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C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op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H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igh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chool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400" i="1" dirty="0">
                    <a:latin typeface="Candara" panose="020E0502030303020204" pitchFamily="34" charset="0"/>
                  </a:rPr>
                  <a:t>www.meolscophighschool.co.uk</a:t>
                </a:r>
                <a:endParaRPr lang="en-GB" altLang="en-US" sz="1600" i="1" dirty="0">
                  <a:latin typeface="Candara" panose="020E0502030303020204" pitchFamily="34" charset="0"/>
                </a:endParaRPr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>
                <a:off x="2915041" y="728170"/>
                <a:ext cx="165089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68" b="22079"/>
            <a:stretch>
              <a:fillRect/>
            </a:stretch>
          </p:blipFill>
          <p:spPr bwMode="auto">
            <a:xfrm>
              <a:off x="4198778" y="-71829"/>
              <a:ext cx="1860218" cy="1666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139830" y="1156324"/>
            <a:ext cx="384866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Revision</a:t>
            </a:r>
            <a:endParaRPr lang="en-GB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224205" y="1844045"/>
            <a:ext cx="2801799" cy="49244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200" b="1" u="sng" dirty="0" smtClean="0">
                <a:solidFill>
                  <a:srgbClr val="FF0000"/>
                </a:solidFill>
              </a:rPr>
              <a:t>‘Beat the Teacher’ </a:t>
            </a:r>
            <a:endParaRPr lang="en-US" sz="3200" b="1" u="sng" dirty="0" smtClean="0">
              <a:solidFill>
                <a:srgbClr val="FF0000"/>
              </a:solidFill>
            </a:endParaRPr>
          </a:p>
          <a:p>
            <a:pPr algn="ctr">
              <a:spcAft>
                <a:spcPts val="1200"/>
              </a:spcAft>
            </a:pPr>
            <a:r>
              <a:rPr lang="en-US" sz="2400" dirty="0" smtClean="0">
                <a:solidFill>
                  <a:srgbClr val="FF0000"/>
                </a:solidFill>
              </a:rPr>
              <a:t>Teacher answers exam question alongside students, then students compare their example to their own &amp; make improvements and re-write section befor</a:t>
            </a:r>
            <a:r>
              <a:rPr lang="en-US" sz="2400" dirty="0" smtClean="0">
                <a:solidFill>
                  <a:srgbClr val="FF0000"/>
                </a:solidFill>
              </a:rPr>
              <a:t>e it is marked. </a:t>
            </a:r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520" y="1844046"/>
            <a:ext cx="2674090" cy="200556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3520" y="4136322"/>
            <a:ext cx="2659351" cy="1994514"/>
          </a:xfrm>
          <a:prstGeom prst="rect">
            <a:avLst/>
          </a:prstGeom>
        </p:spPr>
      </p:pic>
      <p:pic>
        <p:nvPicPr>
          <p:cNvPr id="1026" name="Picture 2" descr="9dfc86bb-a78c-44b9-a62a-d322a01426bc@EURPRD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25799" y="1907471"/>
            <a:ext cx="3223300" cy="24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0282fc21-1d2c-4313-a412-f2794837d6d3@EURPRD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07335" y="3773938"/>
            <a:ext cx="3422323" cy="2566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81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4925" y="0"/>
            <a:ext cx="9145588" cy="1557338"/>
            <a:chOff x="35496" y="-71829"/>
            <a:chExt cx="9145016" cy="1666240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35496" y="-18673"/>
              <a:ext cx="9145016" cy="1503457"/>
              <a:chOff x="35496" y="-18673"/>
              <a:chExt cx="9145016" cy="1503457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481" r="462"/>
              <a:stretch>
                <a:fillRect/>
              </a:stretch>
            </p:blipFill>
            <p:spPr bwMode="auto">
              <a:xfrm>
                <a:off x="5029200" y="-18673"/>
                <a:ext cx="4151312" cy="150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Box 8"/>
              <p:cNvSpPr txBox="1">
                <a:spLocks noChangeArrowheads="1"/>
              </p:cNvSpPr>
              <p:nvPr/>
            </p:nvSpPr>
            <p:spPr bwMode="auto">
              <a:xfrm>
                <a:off x="35496" y="421413"/>
                <a:ext cx="4320480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800" b="1" dirty="0" err="1">
                    <a:solidFill>
                      <a:srgbClr val="FF0000"/>
                    </a:solidFill>
                    <a:latin typeface="Candara" panose="020E0502030303020204" pitchFamily="34" charset="0"/>
                  </a:rPr>
                  <a:t>M</a:t>
                </a:r>
                <a:r>
                  <a:rPr lang="en-GB" altLang="en-US" sz="2000" b="1" dirty="0" err="1">
                    <a:latin typeface="Candara" panose="020E0502030303020204" pitchFamily="34" charset="0"/>
                  </a:rPr>
                  <a:t>eols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C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op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H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igh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chool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400" i="1" dirty="0">
                    <a:latin typeface="Candara" panose="020E0502030303020204" pitchFamily="34" charset="0"/>
                  </a:rPr>
                  <a:t>www.meolscophighschool.co.uk</a:t>
                </a:r>
                <a:endParaRPr lang="en-GB" altLang="en-US" sz="1600" i="1" dirty="0">
                  <a:latin typeface="Candara" panose="020E0502030303020204" pitchFamily="34" charset="0"/>
                </a:endParaRPr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>
                <a:off x="2915041" y="728170"/>
                <a:ext cx="165089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68" b="22079"/>
            <a:stretch>
              <a:fillRect/>
            </a:stretch>
          </p:blipFill>
          <p:spPr bwMode="auto">
            <a:xfrm>
              <a:off x="4198778" y="-71829"/>
              <a:ext cx="1860218" cy="1666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139830" y="1156324"/>
            <a:ext cx="384866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‘Demonstrating’ </a:t>
            </a:r>
            <a:endParaRPr lang="en-GB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39829" y="1853774"/>
            <a:ext cx="2499675" cy="46474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00" dirty="0" smtClean="0">
                <a:solidFill>
                  <a:srgbClr val="FF0000"/>
                </a:solidFill>
              </a:rPr>
              <a:t>Use of </a:t>
            </a:r>
            <a:r>
              <a:rPr lang="en-US" sz="2200" dirty="0" err="1" smtClean="0">
                <a:solidFill>
                  <a:srgbClr val="FF0000"/>
                </a:solidFill>
              </a:rPr>
              <a:t>visualiser</a:t>
            </a:r>
            <a:r>
              <a:rPr lang="en-US" sz="2200" dirty="0" smtClean="0">
                <a:solidFill>
                  <a:srgbClr val="FF0000"/>
                </a:solidFill>
              </a:rPr>
              <a:t> to demonstrate application of a skill </a:t>
            </a:r>
            <a:r>
              <a:rPr lang="en-US" sz="2200" dirty="0" err="1" smtClean="0">
                <a:solidFill>
                  <a:srgbClr val="FF0000"/>
                </a:solidFill>
              </a:rPr>
              <a:t>e.g</a:t>
            </a:r>
            <a:r>
              <a:rPr lang="en-US" sz="2200" dirty="0" smtClean="0">
                <a:solidFill>
                  <a:srgbClr val="FF0000"/>
                </a:solidFill>
              </a:rPr>
              <a:t> source analysis, writing a conclusion, an argument paragraph</a:t>
            </a:r>
          </a:p>
          <a:p>
            <a:pPr algn="ctr">
              <a:spcAft>
                <a:spcPts val="1200"/>
              </a:spcAft>
            </a:pPr>
            <a:r>
              <a:rPr lang="en-US" sz="2200" dirty="0" smtClean="0">
                <a:solidFill>
                  <a:srgbClr val="FF0000"/>
                </a:solidFill>
              </a:rPr>
              <a:t>Modelling the stages of construction &amp; explaining each stage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660" b="17534"/>
          <a:stretch/>
        </p:blipFill>
        <p:spPr>
          <a:xfrm rot="5400000">
            <a:off x="2910839" y="2092496"/>
            <a:ext cx="4839679" cy="413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85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0" y="-76200"/>
            <a:ext cx="9145588" cy="1557338"/>
            <a:chOff x="35496" y="-71829"/>
            <a:chExt cx="9145016" cy="1666240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35496" y="-18673"/>
              <a:ext cx="9145016" cy="1503457"/>
              <a:chOff x="35496" y="-18673"/>
              <a:chExt cx="9145016" cy="1503457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481" r="462"/>
              <a:stretch>
                <a:fillRect/>
              </a:stretch>
            </p:blipFill>
            <p:spPr bwMode="auto">
              <a:xfrm>
                <a:off x="5029200" y="-18673"/>
                <a:ext cx="4151312" cy="150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35496" y="421413"/>
                <a:ext cx="4320480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800" b="1" dirty="0" err="1">
                    <a:solidFill>
                      <a:srgbClr val="FF0000"/>
                    </a:solidFill>
                    <a:latin typeface="Candara" panose="020E0502030303020204" pitchFamily="34" charset="0"/>
                  </a:rPr>
                  <a:t>M</a:t>
                </a:r>
                <a:r>
                  <a:rPr lang="en-GB" altLang="en-US" sz="2000" b="1" dirty="0" err="1">
                    <a:latin typeface="Candara" panose="020E0502030303020204" pitchFamily="34" charset="0"/>
                  </a:rPr>
                  <a:t>eols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C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op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H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igh </a:t>
                </a:r>
                <a:r>
                  <a:rPr lang="en-GB" altLang="en-US" sz="2800" b="1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S</a:t>
                </a:r>
                <a:r>
                  <a:rPr lang="en-GB" altLang="en-US" sz="2000" b="1" dirty="0">
                    <a:latin typeface="Candara" panose="020E0502030303020204" pitchFamily="34" charset="0"/>
                  </a:rPr>
                  <a:t>chool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400" i="1" dirty="0">
                    <a:latin typeface="Candara" panose="020E0502030303020204" pitchFamily="34" charset="0"/>
                  </a:rPr>
                  <a:t>www.meolscophighschool.co.uk</a:t>
                </a:r>
                <a:endParaRPr lang="en-GB" altLang="en-US" sz="1600" i="1" dirty="0">
                  <a:latin typeface="Candara" panose="020E0502030303020204" pitchFamily="34" charset="0"/>
                </a:endParaRPr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2915041" y="728170"/>
                <a:ext cx="165089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68" b="22079"/>
            <a:stretch>
              <a:fillRect/>
            </a:stretch>
          </p:blipFill>
          <p:spPr bwMode="auto">
            <a:xfrm>
              <a:off x="4198778" y="-71829"/>
              <a:ext cx="1860218" cy="1666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598782" y="1218393"/>
            <a:ext cx="356476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Where next?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0440" y="1942143"/>
            <a:ext cx="9133559" cy="4264026"/>
          </a:xfrm>
        </p:spPr>
        <p:txBody>
          <a:bodyPr>
            <a:noAutofit/>
          </a:bodyPr>
          <a:lstStyle/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GB" sz="2400" dirty="0" smtClean="0"/>
              <a:t>Developing other ways to use the </a:t>
            </a:r>
            <a:r>
              <a:rPr lang="en-GB" sz="2400" dirty="0" err="1" smtClean="0"/>
              <a:t>visualiser</a:t>
            </a:r>
            <a:endParaRPr lang="en-GB" sz="2400" dirty="0" smtClean="0"/>
          </a:p>
          <a:p>
            <a:pPr marL="971550" lvl="1" indent="-514350">
              <a:spcAft>
                <a:spcPts val="600"/>
              </a:spcAft>
              <a:buFont typeface="+mj-lt"/>
              <a:buAutoNum type="arabicPeriod"/>
            </a:pPr>
            <a:r>
              <a:rPr lang="en-GB" sz="2000" dirty="0" smtClean="0"/>
              <a:t>Creating a modelling exercise book? All examples in one book for re use</a:t>
            </a:r>
          </a:p>
          <a:p>
            <a:pPr marL="971550" lvl="1" indent="-514350">
              <a:spcAft>
                <a:spcPts val="600"/>
              </a:spcAft>
              <a:buFont typeface="+mj-lt"/>
              <a:buAutoNum type="arabicPeriod"/>
            </a:pPr>
            <a:r>
              <a:rPr lang="en-GB" sz="2000" dirty="0" smtClean="0"/>
              <a:t>Comparative judgment: students to compare two examples &amp; discuss</a:t>
            </a:r>
          </a:p>
          <a:p>
            <a:pPr marL="971550" lvl="1" indent="-514350">
              <a:spcAft>
                <a:spcPts val="600"/>
              </a:spcAft>
              <a:buFont typeface="+mj-lt"/>
              <a:buAutoNum type="arabicPeriod"/>
            </a:pPr>
            <a:r>
              <a:rPr lang="en-GB" sz="2000" dirty="0" err="1" smtClean="0"/>
              <a:t>Visualiser</a:t>
            </a:r>
            <a:r>
              <a:rPr lang="en-GB" sz="2000" dirty="0" smtClean="0"/>
              <a:t> challenge: selecting random work weekly to praise/critique</a:t>
            </a:r>
          </a:p>
          <a:p>
            <a:pPr marL="971550" lvl="1" indent="-514350">
              <a:spcAft>
                <a:spcPts val="600"/>
              </a:spcAft>
              <a:buFont typeface="+mj-lt"/>
              <a:buAutoNum type="arabicPeriod"/>
            </a:pPr>
            <a:r>
              <a:rPr lang="en-GB" sz="2000" dirty="0" smtClean="0"/>
              <a:t>Improving my handwriting!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endParaRPr lang="en-GB" sz="24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90" y="4077730"/>
            <a:ext cx="2869743" cy="26651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4160" y="3719384"/>
            <a:ext cx="3775570" cy="302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1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3420</TotalTime>
  <Words>453</Words>
  <Application>Microsoft Office PowerPoint</Application>
  <PresentationFormat>On-screen Show (4:3)</PresentationFormat>
  <Paragraphs>74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Candara</vt:lpstr>
      <vt:lpstr>Office Theme</vt:lpstr>
      <vt:lpstr>Visualisers within the classroom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Meols Cop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Modelling in English</dc:title>
  <dc:creator>Katie Fleetwood</dc:creator>
  <cp:lastModifiedBy>Greg Thornton</cp:lastModifiedBy>
  <cp:revision>118</cp:revision>
  <cp:lastPrinted>2016-10-06T06:34:11Z</cp:lastPrinted>
  <dcterms:created xsi:type="dcterms:W3CDTF">2016-01-10T18:11:12Z</dcterms:created>
  <dcterms:modified xsi:type="dcterms:W3CDTF">2017-11-16T11:31:38Z</dcterms:modified>
</cp:coreProperties>
</file>