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16"/>
    <p:restoredTop sz="94689"/>
  </p:normalViewPr>
  <p:slideViewPr>
    <p:cSldViewPr snapToGrid="0" snapToObjects="1" showGuides="1">
      <p:cViewPr varScale="1">
        <p:scale>
          <a:sx n="71" d="100"/>
          <a:sy n="71" d="100"/>
        </p:scale>
        <p:origin x="1112" y="19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D7D4278-F9B2-2B4F-981F-992EB81FB74F}" type="datetimeFigureOut">
              <a:rPr lang="en-GB" smtClean="0"/>
              <a:t>20/10/2020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9EEE8D-DBB8-0746-A419-86D10BF3B8B5}"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7D4278-F9B2-2B4F-981F-992EB81FB74F}" type="datetimeFigureOut">
              <a:rPr lang="en-GB" smtClean="0"/>
              <a:t>20/10/2020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9EEE8D-DBB8-0746-A419-86D10BF3B8B5}"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7D4278-F9B2-2B4F-981F-992EB81FB74F}" type="datetimeFigureOut">
              <a:rPr lang="en-GB" smtClean="0"/>
              <a:t>20/10/2020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9EEE8D-DBB8-0746-A419-86D10BF3B8B5}"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D7D4278-F9B2-2B4F-981F-992EB81FB74F}" type="datetimeFigureOut">
              <a:rPr lang="en-GB" smtClean="0"/>
              <a:t>20/10/2020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9EEE8D-DBB8-0746-A419-86D10BF3B8B5}"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D7D4278-F9B2-2B4F-981F-992EB81FB74F}" type="datetimeFigureOut">
              <a:rPr lang="en-GB" smtClean="0"/>
              <a:t>20/10/2020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89EEE8D-DBB8-0746-A419-86D10BF3B8B5}"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D7D4278-F9B2-2B4F-981F-992EB81FB74F}" type="datetimeFigureOut">
              <a:rPr lang="en-GB" smtClean="0"/>
              <a:t>20/10/2020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89EEE8D-DBB8-0746-A419-86D10BF3B8B5}"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7D4278-F9B2-2B4F-981F-992EB81FB74F}" type="datetimeFigureOut">
              <a:rPr lang="en-GB" smtClean="0"/>
              <a:t>20/10/2020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89EEE8D-DBB8-0746-A419-86D10BF3B8B5}"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7D4278-F9B2-2B4F-981F-992EB81FB74F}" type="datetimeFigureOut">
              <a:rPr lang="en-GB" smtClean="0"/>
              <a:t>20/10/2020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9EEE8D-DBB8-0746-A419-86D10BF3B8B5}"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7D4278-F9B2-2B4F-981F-992EB81FB74F}" type="datetimeFigureOut">
              <a:rPr lang="en-GB" smtClean="0"/>
              <a:t>20/10/2020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9EEE8D-DBB8-0746-A419-86D10BF3B8B5}"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7D4278-F9B2-2B4F-981F-992EB81FB74F}" type="datetimeFigureOut">
              <a:rPr lang="en-GB" smtClean="0"/>
              <a:t>20/10/2020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9EEE8D-DBB8-0746-A419-86D10BF3B8B5}"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7D4278-F9B2-2B4F-981F-992EB81FB74F}" type="datetimeFigureOut">
              <a:rPr lang="en-GB" smtClean="0"/>
              <a:t>20/10/2020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9EEE8D-DBB8-0746-A419-86D10BF3B8B5}"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0D7D4278-F9B2-2B4F-981F-992EB81FB74F}" type="datetimeFigureOut">
              <a:rPr lang="en-GB" smtClean="0"/>
              <a:t>20/10/2020</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C89EEE8D-DBB8-0746-A419-86D10BF3B8B5}" type="slidenum">
              <a:rPr lang="en-GB" smtClean="0"/>
              <a:t>‹#›</a:t>
            </a:fld>
            <a:endParaRPr lang="en-GB"/>
          </a:p>
        </p:txBody>
      </p:sp>
    </p:spTree>
    <p:extLst>
      <p:ext uri="{BB962C8B-B14F-4D97-AF65-F5344CB8AC3E}">
        <p14:creationId xmlns:p14="http://schemas.microsoft.com/office/powerpoint/2010/main" val="5324159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0"/>
            <a:ext cx="6858001" cy="369332"/>
          </a:xfrm>
          <a:prstGeom prst="rect">
            <a:avLst/>
          </a:prstGeom>
          <a:noFill/>
        </p:spPr>
        <p:txBody>
          <a:bodyPr wrap="square" rtlCol="0">
            <a:spAutoFit/>
          </a:bodyPr>
          <a:lstStyle/>
          <a:p>
            <a:pPr algn="ctr"/>
            <a:r>
              <a:rPr lang="en-US" b="1" dirty="0"/>
              <a:t>Re-introducing the 12 Mark “Explain” Question</a:t>
            </a:r>
          </a:p>
        </p:txBody>
      </p:sp>
      <p:sp>
        <p:nvSpPr>
          <p:cNvPr id="6" name="Rectangle 5"/>
          <p:cNvSpPr/>
          <p:nvPr/>
        </p:nvSpPr>
        <p:spPr>
          <a:xfrm>
            <a:off x="1567" y="3061644"/>
            <a:ext cx="5301208" cy="2226763"/>
          </a:xfrm>
          <a:prstGeom prst="rect">
            <a:avLst/>
          </a:prstGeom>
          <a:ln>
            <a:solidFill>
              <a:schemeClr val="tx1"/>
            </a:solidFill>
          </a:ln>
        </p:spPr>
        <p:txBody>
          <a:bodyPr wrap="square">
            <a:spAutoFit/>
          </a:bodyPr>
          <a:lstStyle/>
          <a:p>
            <a:pPr>
              <a:lnSpc>
                <a:spcPct val="140000"/>
              </a:lnSpc>
            </a:pPr>
            <a:r>
              <a:rPr lang="en-GB" sz="1000" i="1" dirty="0"/>
              <a:t>A factor causing German opposition to the Treaty of Versailles in 1919 was the economic impact it had on the country. As part of the treaty, Germany was required to pay reparations of £6.6 billion to Britain and France for the damage caused in the war. This was also joined by the loss of vital economic territory such as the Saar Coalfields for 15 years and the total loss of 48% of coal production. These terms, along with the 150 million mark debt that Germany had got into as part of the First World War, crippled the country. Not only did Germans oppose the payments for a war they did not feel was just their fault, but the loss of industry meant raising the money to pay the fine was almost impossible. The economic terms effectively bankrupted the already weak German economy, bringing more hardship to the starving Germans. Therefore, opposition to the economic effects of the treaty was high.</a:t>
            </a:r>
          </a:p>
        </p:txBody>
      </p:sp>
      <p:sp>
        <p:nvSpPr>
          <p:cNvPr id="14" name="TextBox 13"/>
          <p:cNvSpPr txBox="1"/>
          <p:nvPr/>
        </p:nvSpPr>
        <p:spPr>
          <a:xfrm>
            <a:off x="-21804" y="2822591"/>
            <a:ext cx="6892266" cy="253916"/>
          </a:xfrm>
          <a:prstGeom prst="rect">
            <a:avLst/>
          </a:prstGeom>
          <a:noFill/>
        </p:spPr>
        <p:txBody>
          <a:bodyPr wrap="square" rtlCol="0">
            <a:spAutoFit/>
          </a:bodyPr>
          <a:lstStyle/>
          <a:p>
            <a:r>
              <a:rPr lang="en-GB" sz="1050" b="1" dirty="0"/>
              <a:t>This is the example that I have just written using the visualiser; highlight the four key parts of the answer</a:t>
            </a:r>
          </a:p>
        </p:txBody>
      </p:sp>
      <p:sp>
        <p:nvSpPr>
          <p:cNvPr id="18" name="Rectangle 17"/>
          <p:cNvSpPr/>
          <p:nvPr/>
        </p:nvSpPr>
        <p:spPr>
          <a:xfrm>
            <a:off x="3509350" y="347151"/>
            <a:ext cx="3327428" cy="1118255"/>
          </a:xfrm>
          <a:prstGeom prst="rect">
            <a:avLst/>
          </a:prstGeom>
          <a:solidFill>
            <a:schemeClr val="bg1"/>
          </a:solidFill>
          <a:ln>
            <a:solidFill>
              <a:schemeClr val="tx1"/>
            </a:solidFill>
          </a:ln>
        </p:spPr>
        <p:txBody>
          <a:bodyPr wrap="square">
            <a:spAutoFit/>
          </a:bodyPr>
          <a:lstStyle/>
          <a:p>
            <a:pPr>
              <a:spcAft>
                <a:spcPts val="200"/>
              </a:spcAft>
            </a:pPr>
            <a:r>
              <a:rPr lang="en-US" sz="1000" b="1" dirty="0">
                <a:latin typeface="Calibri" charset="0"/>
                <a:ea typeface="Calibri" charset="0"/>
                <a:cs typeface="Calibri" charset="0"/>
              </a:rPr>
              <a:t>Explain why there was opposition in Germany to the Treaty of Versailles (1919).</a:t>
            </a:r>
          </a:p>
          <a:p>
            <a:pPr>
              <a:spcAft>
                <a:spcPts val="200"/>
              </a:spcAft>
            </a:pPr>
            <a:r>
              <a:rPr lang="en-US" sz="1000" b="1" dirty="0">
                <a:latin typeface="Calibri" charset="0"/>
                <a:ea typeface="Calibri" charset="0"/>
                <a:cs typeface="Calibri" charset="0"/>
              </a:rPr>
              <a:t>You may use the following in your answer:</a:t>
            </a:r>
          </a:p>
          <a:p>
            <a:pPr marL="171450" indent="-171450">
              <a:spcAft>
                <a:spcPts val="200"/>
              </a:spcAft>
              <a:buFont typeface="Arial" charset="0"/>
              <a:buChar char="•"/>
            </a:pPr>
            <a:r>
              <a:rPr lang="en-US" sz="1000" b="1" dirty="0">
                <a:latin typeface="Calibri" charset="0"/>
                <a:ea typeface="Calibri" charset="0"/>
                <a:cs typeface="Calibri" charset="0"/>
              </a:rPr>
              <a:t> military terms</a:t>
            </a:r>
          </a:p>
          <a:p>
            <a:pPr marL="171450" indent="-171450">
              <a:spcAft>
                <a:spcPts val="200"/>
              </a:spcAft>
              <a:buFont typeface="Arial" charset="0"/>
              <a:buChar char="•"/>
            </a:pPr>
            <a:r>
              <a:rPr lang="en-US" sz="1000" b="1" dirty="0">
                <a:latin typeface="Calibri" charset="0"/>
                <a:ea typeface="Calibri" charset="0"/>
                <a:cs typeface="Calibri" charset="0"/>
              </a:rPr>
              <a:t> territorial terms</a:t>
            </a:r>
          </a:p>
          <a:p>
            <a:pPr>
              <a:spcAft>
                <a:spcPts val="200"/>
              </a:spcAft>
            </a:pPr>
            <a:r>
              <a:rPr lang="en-US" sz="1000" b="1" dirty="0">
                <a:latin typeface="Calibri" charset="0"/>
                <a:ea typeface="Calibri" charset="0"/>
                <a:cs typeface="Calibri" charset="0"/>
              </a:rPr>
              <a:t>You must also use information of your own. (12 Marks)</a:t>
            </a:r>
          </a:p>
        </p:txBody>
      </p:sp>
      <p:sp>
        <p:nvSpPr>
          <p:cNvPr id="19" name="Rectangle 18"/>
          <p:cNvSpPr/>
          <p:nvPr/>
        </p:nvSpPr>
        <p:spPr>
          <a:xfrm>
            <a:off x="0" y="307685"/>
            <a:ext cx="3573016" cy="400110"/>
          </a:xfrm>
          <a:prstGeom prst="rect">
            <a:avLst/>
          </a:prstGeom>
        </p:spPr>
        <p:txBody>
          <a:bodyPr wrap="square">
            <a:spAutoFit/>
          </a:bodyPr>
          <a:lstStyle/>
          <a:p>
            <a:pPr>
              <a:spcAft>
                <a:spcPts val="300"/>
              </a:spcAft>
            </a:pPr>
            <a:r>
              <a:rPr lang="en-GB" sz="1000" dirty="0">
                <a:latin typeface="Calibri" charset="0"/>
                <a:ea typeface="Calibri" charset="0"/>
                <a:cs typeface="Calibri" charset="0"/>
              </a:rPr>
              <a:t>Lets reintroduce the explain question, which we </a:t>
            </a:r>
            <a:br>
              <a:rPr lang="en-GB" sz="1000" dirty="0">
                <a:latin typeface="Calibri" charset="0"/>
                <a:ea typeface="Calibri" charset="0"/>
                <a:cs typeface="Calibri" charset="0"/>
              </a:rPr>
            </a:br>
            <a:r>
              <a:rPr lang="en-GB" sz="1000" dirty="0">
                <a:latin typeface="Calibri" charset="0"/>
                <a:ea typeface="Calibri" charset="0"/>
                <a:cs typeface="Calibri" charset="0"/>
              </a:rPr>
              <a:t>were introduced when we did medicine. They look like this.</a:t>
            </a:r>
          </a:p>
        </p:txBody>
      </p:sp>
      <p:sp>
        <p:nvSpPr>
          <p:cNvPr id="20" name="Right Arrow 19"/>
          <p:cNvSpPr/>
          <p:nvPr/>
        </p:nvSpPr>
        <p:spPr>
          <a:xfrm>
            <a:off x="3201465" y="525154"/>
            <a:ext cx="226449" cy="133849"/>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20"/>
          <p:cNvGrpSpPr/>
          <p:nvPr/>
        </p:nvGrpSpPr>
        <p:grpSpPr>
          <a:xfrm>
            <a:off x="6764" y="666696"/>
            <a:ext cx="6825270" cy="892699"/>
            <a:chOff x="11936" y="3791488"/>
            <a:chExt cx="6825270" cy="892699"/>
          </a:xfrm>
        </p:grpSpPr>
        <p:sp>
          <p:nvSpPr>
            <p:cNvPr id="22" name="Rectangle 21"/>
            <p:cNvSpPr/>
            <p:nvPr/>
          </p:nvSpPr>
          <p:spPr>
            <a:xfrm>
              <a:off x="11936" y="3991690"/>
              <a:ext cx="3566252" cy="692497"/>
            </a:xfrm>
            <a:prstGeom prst="rect">
              <a:avLst/>
            </a:prstGeom>
          </p:spPr>
          <p:txBody>
            <a:bodyPr wrap="square">
              <a:spAutoFit/>
            </a:bodyPr>
            <a:lstStyle/>
            <a:p>
              <a:pPr marL="44450" indent="-44450">
                <a:lnSpc>
                  <a:spcPct val="130000"/>
                </a:lnSpc>
                <a:buFont typeface="Arial" charset="0"/>
                <a:buChar char="•"/>
                <a:defRPr/>
              </a:pPr>
              <a:r>
                <a:rPr lang="is-IS" sz="1000" dirty="0">
                  <a:latin typeface="Calibri" charset="0"/>
                  <a:ea typeface="Calibri" charset="0"/>
                  <a:cs typeface="Calibri" charset="0"/>
                </a:rPr>
                <a:t> .......................................................................................................</a:t>
              </a:r>
            </a:p>
            <a:p>
              <a:pPr marL="44450" indent="-44450">
                <a:lnSpc>
                  <a:spcPct val="130000"/>
                </a:lnSpc>
                <a:buFont typeface="Arial" charset="0"/>
                <a:buChar char="•"/>
                <a:defRPr/>
              </a:pPr>
              <a:r>
                <a:rPr lang="is-IS" sz="1000" dirty="0">
                  <a:latin typeface="Calibri" charset="0"/>
                  <a:ea typeface="Calibri" charset="0"/>
                  <a:cs typeface="Calibri" charset="0"/>
                </a:rPr>
                <a:t> .......................................................................................................</a:t>
              </a:r>
            </a:p>
            <a:p>
              <a:pPr marL="44450" indent="-44450">
                <a:lnSpc>
                  <a:spcPct val="130000"/>
                </a:lnSpc>
                <a:buFont typeface="Arial" charset="0"/>
                <a:buChar char="•"/>
                <a:defRPr/>
              </a:pPr>
              <a:r>
                <a:rPr lang="is-IS" sz="1000" dirty="0">
                  <a:latin typeface="Calibri" charset="0"/>
                  <a:ea typeface="Calibri" charset="0"/>
                  <a:cs typeface="Calibri" charset="0"/>
                </a:rPr>
                <a:t> .......................................................................................................</a:t>
              </a:r>
              <a:endParaRPr lang="en-GB" sz="1000" b="1" i="1" dirty="0">
                <a:latin typeface="Calibri" charset="0"/>
                <a:ea typeface="Calibri" charset="0"/>
                <a:cs typeface="Calibri" charset="0"/>
              </a:endParaRPr>
            </a:p>
          </p:txBody>
        </p:sp>
        <p:grpSp>
          <p:nvGrpSpPr>
            <p:cNvPr id="23" name="Group 22"/>
            <p:cNvGrpSpPr/>
            <p:nvPr/>
          </p:nvGrpSpPr>
          <p:grpSpPr>
            <a:xfrm>
              <a:off x="18167" y="3791488"/>
              <a:ext cx="6819039" cy="261610"/>
              <a:chOff x="5998" y="8049344"/>
              <a:chExt cx="6819039" cy="261610"/>
            </a:xfrm>
          </p:grpSpPr>
          <p:sp>
            <p:nvSpPr>
              <p:cNvPr id="24" name="Rectangle 23"/>
              <p:cNvSpPr/>
              <p:nvPr/>
            </p:nvSpPr>
            <p:spPr>
              <a:xfrm>
                <a:off x="23138" y="8049344"/>
                <a:ext cx="6801899" cy="261610"/>
              </a:xfrm>
              <a:prstGeom prst="rect">
                <a:avLst/>
              </a:prstGeom>
            </p:spPr>
            <p:txBody>
              <a:bodyPr wrap="square">
                <a:spAutoFit/>
              </a:bodyPr>
              <a:lstStyle/>
              <a:p>
                <a:pPr marL="15875" indent="-15875"/>
                <a:r>
                  <a:rPr lang="en-GB" sz="1050" b="1" dirty="0">
                    <a:latin typeface="Calibri" charset="0"/>
                    <a:ea typeface="Calibri" charset="0"/>
                    <a:cs typeface="Calibri" charset="0"/>
                  </a:rPr>
                  <a:t>Task: Can you remember about answering these questions?</a:t>
                </a:r>
                <a:endParaRPr lang="en-GB" sz="700" dirty="0">
                  <a:latin typeface="Calibri" charset="0"/>
                  <a:ea typeface="Calibri" charset="0"/>
                  <a:cs typeface="Calibri" charset="0"/>
                </a:endParaRPr>
              </a:p>
            </p:txBody>
          </p:sp>
          <p:sp>
            <p:nvSpPr>
              <p:cNvPr id="25" name="Rectangle 24"/>
              <p:cNvSpPr/>
              <p:nvPr/>
            </p:nvSpPr>
            <p:spPr>
              <a:xfrm>
                <a:off x="5998" y="8145731"/>
                <a:ext cx="56101" cy="6096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6" name="Rectangle 25"/>
          <p:cNvSpPr/>
          <p:nvPr/>
        </p:nvSpPr>
        <p:spPr>
          <a:xfrm>
            <a:off x="-8568" y="1468156"/>
            <a:ext cx="3355435" cy="276999"/>
          </a:xfrm>
          <a:prstGeom prst="rect">
            <a:avLst/>
          </a:prstGeom>
        </p:spPr>
        <p:txBody>
          <a:bodyPr wrap="square">
            <a:spAutoFit/>
          </a:bodyPr>
          <a:lstStyle/>
          <a:p>
            <a:pPr>
              <a:spcAft>
                <a:spcPts val="300"/>
              </a:spcAft>
            </a:pPr>
            <a:r>
              <a:rPr lang="en-GB" sz="1200" b="1" dirty="0">
                <a:latin typeface="Calibri" charset="0"/>
                <a:ea typeface="Calibri" charset="0"/>
                <a:cs typeface="Calibri" charset="0"/>
              </a:rPr>
              <a:t>What is the Explain question?</a:t>
            </a:r>
          </a:p>
        </p:txBody>
      </p:sp>
      <p:sp>
        <p:nvSpPr>
          <p:cNvPr id="35" name="Rectangle 34"/>
          <p:cNvSpPr/>
          <p:nvPr/>
        </p:nvSpPr>
        <p:spPr>
          <a:xfrm>
            <a:off x="14562" y="2606538"/>
            <a:ext cx="3500438" cy="261610"/>
          </a:xfrm>
          <a:prstGeom prst="rect">
            <a:avLst/>
          </a:prstGeom>
        </p:spPr>
        <p:txBody>
          <a:bodyPr wrap="square">
            <a:spAutoFit/>
          </a:bodyPr>
          <a:lstStyle/>
          <a:p>
            <a:r>
              <a:rPr lang="en-GB" sz="1100" b="1" dirty="0"/>
              <a:t>Step 1: ‘I’ Model Answer</a:t>
            </a:r>
          </a:p>
        </p:txBody>
      </p:sp>
      <p:sp>
        <p:nvSpPr>
          <p:cNvPr id="37" name="Rectangle 36"/>
          <p:cNvSpPr/>
          <p:nvPr/>
        </p:nvSpPr>
        <p:spPr>
          <a:xfrm>
            <a:off x="-8568" y="1738314"/>
            <a:ext cx="6839507" cy="438582"/>
          </a:xfrm>
          <a:prstGeom prst="rect">
            <a:avLst/>
          </a:prstGeom>
          <a:ln>
            <a:solidFill>
              <a:schemeClr val="tx1"/>
            </a:solidFill>
          </a:ln>
        </p:spPr>
        <p:txBody>
          <a:bodyPr wrap="square">
            <a:spAutoFit/>
          </a:bodyPr>
          <a:lstStyle/>
          <a:p>
            <a:pPr marL="90488" indent="-90488">
              <a:spcAft>
                <a:spcPts val="300"/>
              </a:spcAft>
              <a:buFont typeface="Arial" charset="0"/>
              <a:buChar char="•"/>
            </a:pPr>
            <a:r>
              <a:rPr lang="is-IS" sz="1000" dirty="0">
                <a:latin typeface="Calibri" charset="0"/>
                <a:ea typeface="Calibri" charset="0"/>
                <a:cs typeface="Calibri" charset="0"/>
              </a:rPr>
              <a:t>There are </a:t>
            </a:r>
            <a:r>
              <a:rPr lang="is-IS" sz="1000" b="1" dirty="0">
                <a:latin typeface="Calibri" charset="0"/>
                <a:ea typeface="Calibri" charset="0"/>
                <a:cs typeface="Calibri" charset="0"/>
              </a:rPr>
              <a:t>12 marks in total</a:t>
            </a:r>
            <a:endParaRPr lang="en-GB" sz="1000" dirty="0">
              <a:latin typeface="Calibri" charset="0"/>
              <a:ea typeface="Calibri" charset="0"/>
              <a:cs typeface="Calibri" charset="0"/>
            </a:endParaRPr>
          </a:p>
          <a:p>
            <a:pPr marL="90488" indent="-90488">
              <a:spcAft>
                <a:spcPts val="300"/>
              </a:spcAft>
              <a:buFont typeface="Arial" charset="0"/>
              <a:buChar char="•"/>
            </a:pPr>
            <a:r>
              <a:rPr lang="en-GB" sz="1000" dirty="0">
                <a:latin typeface="Calibri" charset="0"/>
                <a:ea typeface="Calibri" charset="0"/>
                <a:cs typeface="Calibri" charset="0"/>
              </a:rPr>
              <a:t>Spend </a:t>
            </a:r>
            <a:r>
              <a:rPr lang="en-GB" sz="1000" b="1" dirty="0">
                <a:latin typeface="Calibri" charset="0"/>
                <a:ea typeface="Calibri" charset="0"/>
                <a:cs typeface="Calibri" charset="0"/>
              </a:rPr>
              <a:t>18 minutes</a:t>
            </a:r>
            <a:r>
              <a:rPr lang="en-GB" sz="1000" dirty="0">
                <a:latin typeface="Calibri" charset="0"/>
                <a:ea typeface="Calibri" charset="0"/>
                <a:cs typeface="Calibri" charset="0"/>
              </a:rPr>
              <a:t> on this question</a:t>
            </a:r>
            <a:endParaRPr lang="en-GB" sz="1000" b="1" dirty="0">
              <a:latin typeface="Calibri" charset="0"/>
              <a:ea typeface="Calibri" charset="0"/>
              <a:cs typeface="Calibri" charset="0"/>
            </a:endParaRPr>
          </a:p>
        </p:txBody>
      </p:sp>
      <p:sp>
        <p:nvSpPr>
          <p:cNvPr id="53" name="Rectangle 52"/>
          <p:cNvSpPr/>
          <p:nvPr/>
        </p:nvSpPr>
        <p:spPr>
          <a:xfrm>
            <a:off x="1035" y="2713413"/>
            <a:ext cx="56101" cy="6096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5302775" y="3069054"/>
            <a:ext cx="1556793" cy="553998"/>
          </a:xfrm>
          <a:prstGeom prst="rect">
            <a:avLst/>
          </a:prstGeom>
        </p:spPr>
        <p:txBody>
          <a:bodyPr wrap="square">
            <a:spAutoFit/>
          </a:bodyPr>
          <a:lstStyle/>
          <a:p>
            <a:pPr marL="171450" indent="-171450">
              <a:buFont typeface="Wingdings" charset="2"/>
              <a:buChar char="q"/>
            </a:pPr>
            <a:r>
              <a:rPr lang="en-US" sz="1000" b="1" dirty="0">
                <a:latin typeface="Calibri" charset="0"/>
                <a:ea typeface="Calibri" charset="0"/>
                <a:cs typeface="Calibri" charset="0"/>
              </a:rPr>
              <a:t>Signpost</a:t>
            </a:r>
          </a:p>
          <a:p>
            <a:r>
              <a:rPr lang="en-GB" sz="1000" dirty="0">
                <a:latin typeface="Calibri" charset="0"/>
                <a:ea typeface="Calibri" charset="0"/>
                <a:cs typeface="Calibri" charset="0"/>
              </a:rPr>
              <a:t>Identifies point in opening sentence</a:t>
            </a:r>
          </a:p>
        </p:txBody>
      </p:sp>
      <p:sp>
        <p:nvSpPr>
          <p:cNvPr id="56" name="Rectangle 55"/>
          <p:cNvSpPr/>
          <p:nvPr/>
        </p:nvSpPr>
        <p:spPr>
          <a:xfrm>
            <a:off x="5302775" y="3614907"/>
            <a:ext cx="1554666" cy="707886"/>
          </a:xfrm>
          <a:prstGeom prst="rect">
            <a:avLst/>
          </a:prstGeom>
        </p:spPr>
        <p:txBody>
          <a:bodyPr wrap="square">
            <a:spAutoFit/>
          </a:bodyPr>
          <a:lstStyle/>
          <a:p>
            <a:pPr marL="171450" indent="-171450">
              <a:buFont typeface="Wingdings" charset="2"/>
              <a:buChar char="q"/>
            </a:pPr>
            <a:r>
              <a:rPr lang="en-US" sz="1000" b="1" dirty="0">
                <a:latin typeface="Calibri" charset="0"/>
                <a:ea typeface="Calibri" charset="0"/>
                <a:cs typeface="Calibri" charset="0"/>
              </a:rPr>
              <a:t>Description</a:t>
            </a:r>
          </a:p>
          <a:p>
            <a:r>
              <a:rPr lang="en-GB" sz="1000" dirty="0">
                <a:latin typeface="Calibri" charset="0"/>
                <a:ea typeface="Calibri" charset="0"/>
                <a:cs typeface="Calibri" charset="0"/>
              </a:rPr>
              <a:t>Specific knowledge used to describe the term of the treaty</a:t>
            </a:r>
          </a:p>
        </p:txBody>
      </p:sp>
      <p:sp>
        <p:nvSpPr>
          <p:cNvPr id="73" name="TextBox 72"/>
          <p:cNvSpPr txBox="1"/>
          <p:nvPr/>
        </p:nvSpPr>
        <p:spPr>
          <a:xfrm>
            <a:off x="-5604" y="7239713"/>
            <a:ext cx="6892266" cy="253916"/>
          </a:xfrm>
          <a:prstGeom prst="rect">
            <a:avLst/>
          </a:prstGeom>
          <a:noFill/>
        </p:spPr>
        <p:txBody>
          <a:bodyPr wrap="square" rtlCol="0">
            <a:spAutoFit/>
          </a:bodyPr>
          <a:lstStyle/>
          <a:p>
            <a:r>
              <a:rPr lang="en-GB" sz="1050" b="1" dirty="0"/>
              <a:t>Now complete my pre written example, using your above plan to guide you. </a:t>
            </a:r>
          </a:p>
        </p:txBody>
      </p:sp>
      <p:sp>
        <p:nvSpPr>
          <p:cNvPr id="74" name="Rectangle 73"/>
          <p:cNvSpPr/>
          <p:nvPr/>
        </p:nvSpPr>
        <p:spPr>
          <a:xfrm>
            <a:off x="14562" y="5282935"/>
            <a:ext cx="3500438" cy="261610"/>
          </a:xfrm>
          <a:prstGeom prst="rect">
            <a:avLst/>
          </a:prstGeom>
        </p:spPr>
        <p:txBody>
          <a:bodyPr wrap="square">
            <a:spAutoFit/>
          </a:bodyPr>
          <a:lstStyle/>
          <a:p>
            <a:r>
              <a:rPr lang="en-GB" sz="1100" b="1" dirty="0"/>
              <a:t>Step 2: ‘We’ Completion Example </a:t>
            </a:r>
          </a:p>
        </p:txBody>
      </p:sp>
      <p:sp>
        <p:nvSpPr>
          <p:cNvPr id="75" name="Rectangle 74"/>
          <p:cNvSpPr/>
          <p:nvPr/>
        </p:nvSpPr>
        <p:spPr>
          <a:xfrm>
            <a:off x="1035" y="5389810"/>
            <a:ext cx="56101" cy="6096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2138443" y="1736428"/>
            <a:ext cx="4706734" cy="438582"/>
          </a:xfrm>
          <a:prstGeom prst="rect">
            <a:avLst/>
          </a:prstGeom>
        </p:spPr>
        <p:txBody>
          <a:bodyPr wrap="square">
            <a:spAutoFit/>
          </a:bodyPr>
          <a:lstStyle/>
          <a:p>
            <a:pPr marL="90488" indent="-90488">
              <a:spcAft>
                <a:spcPts val="300"/>
              </a:spcAft>
              <a:buFont typeface="Arial" charset="0"/>
              <a:buChar char="•"/>
            </a:pPr>
            <a:r>
              <a:rPr lang="en-GB" sz="1000" dirty="0">
                <a:latin typeface="Calibri" charset="0"/>
                <a:ea typeface="Calibri" charset="0"/>
                <a:cs typeface="Calibri" charset="0"/>
              </a:rPr>
              <a:t> Make sure you </a:t>
            </a:r>
            <a:r>
              <a:rPr lang="en-GB" sz="1000" b="1" dirty="0">
                <a:latin typeface="Calibri" charset="0"/>
                <a:ea typeface="Calibri" charset="0"/>
                <a:cs typeface="Calibri" charset="0"/>
              </a:rPr>
              <a:t>read </a:t>
            </a:r>
            <a:r>
              <a:rPr lang="en-GB" sz="1000" dirty="0">
                <a:latin typeface="Calibri" charset="0"/>
                <a:ea typeface="Calibri" charset="0"/>
                <a:cs typeface="Calibri" charset="0"/>
              </a:rPr>
              <a:t>the question carefully</a:t>
            </a:r>
          </a:p>
          <a:p>
            <a:pPr marL="90488" indent="-90488">
              <a:spcAft>
                <a:spcPts val="300"/>
              </a:spcAft>
              <a:buFont typeface="Arial" charset="0"/>
              <a:buChar char="•"/>
            </a:pPr>
            <a:r>
              <a:rPr lang="en-GB" sz="1000" dirty="0">
                <a:latin typeface="Calibri" charset="0"/>
                <a:ea typeface="Calibri" charset="0"/>
                <a:cs typeface="Calibri" charset="0"/>
              </a:rPr>
              <a:t> Explain </a:t>
            </a:r>
          </a:p>
        </p:txBody>
      </p:sp>
      <p:sp>
        <p:nvSpPr>
          <p:cNvPr id="54" name="Rectangle 53"/>
          <p:cNvSpPr/>
          <p:nvPr/>
        </p:nvSpPr>
        <p:spPr>
          <a:xfrm>
            <a:off x="-12823" y="2205282"/>
            <a:ext cx="6858000" cy="438582"/>
          </a:xfrm>
          <a:prstGeom prst="rect">
            <a:avLst/>
          </a:prstGeom>
        </p:spPr>
        <p:txBody>
          <a:bodyPr wrap="square">
            <a:spAutoFit/>
          </a:bodyPr>
          <a:lstStyle/>
          <a:p>
            <a:pPr>
              <a:spcAft>
                <a:spcPts val="300"/>
              </a:spcAft>
            </a:pPr>
            <a:r>
              <a:rPr lang="en-GB" sz="1000" dirty="0">
                <a:latin typeface="Calibri" charset="0"/>
                <a:ea typeface="Calibri" charset="0"/>
                <a:cs typeface="Calibri" charset="0"/>
              </a:rPr>
              <a:t>Today we are going to prepare to answer the above question for a mini assessment next lesson.</a:t>
            </a:r>
          </a:p>
          <a:p>
            <a:pPr>
              <a:spcAft>
                <a:spcPts val="300"/>
              </a:spcAft>
            </a:pPr>
            <a:r>
              <a:rPr lang="en-GB" sz="1000" dirty="0">
                <a:latin typeface="Calibri" charset="0"/>
                <a:ea typeface="Calibri" charset="0"/>
                <a:cs typeface="Calibri" charset="0"/>
              </a:rPr>
              <a:t>To guide you through this, we are going to use the I, We, You technique to plan for this. </a:t>
            </a:r>
          </a:p>
        </p:txBody>
      </p:sp>
      <p:pic>
        <p:nvPicPr>
          <p:cNvPr id="55" name="Picture 2" descr=" do we do you do graphic"/>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r="32135"/>
          <a:stretch/>
        </p:blipFill>
        <p:spPr bwMode="auto">
          <a:xfrm>
            <a:off x="5949281" y="2226042"/>
            <a:ext cx="868060" cy="848305"/>
          </a:xfrm>
          <a:prstGeom prst="rect">
            <a:avLst/>
          </a:prstGeom>
          <a:noFill/>
          <a:extLst>
            <a:ext uri="{909E8E84-426E-40DD-AFC4-6F175D3DCCD1}">
              <a14:hiddenFill xmlns:a14="http://schemas.microsoft.com/office/drawing/2010/main">
                <a:solidFill>
                  <a:srgbClr val="FFFFFF"/>
                </a:solidFill>
              </a14:hiddenFill>
            </a:ext>
          </a:extLst>
        </p:spPr>
      </p:pic>
      <p:sp>
        <p:nvSpPr>
          <p:cNvPr id="67" name="Rectangle 66"/>
          <p:cNvSpPr/>
          <p:nvPr/>
        </p:nvSpPr>
        <p:spPr>
          <a:xfrm>
            <a:off x="5302775" y="4356636"/>
            <a:ext cx="1556792" cy="553998"/>
          </a:xfrm>
          <a:prstGeom prst="rect">
            <a:avLst/>
          </a:prstGeom>
        </p:spPr>
        <p:txBody>
          <a:bodyPr wrap="square">
            <a:spAutoFit/>
          </a:bodyPr>
          <a:lstStyle/>
          <a:p>
            <a:pPr marL="171450" indent="-171450">
              <a:buFont typeface="Wingdings" charset="2"/>
              <a:buChar char="q"/>
            </a:pPr>
            <a:r>
              <a:rPr lang="en-US" sz="1000" b="1" dirty="0">
                <a:latin typeface="Calibri" charset="0"/>
                <a:ea typeface="Calibri" charset="0"/>
                <a:cs typeface="Calibri" charset="0"/>
              </a:rPr>
              <a:t>Analysis</a:t>
            </a:r>
          </a:p>
          <a:p>
            <a:r>
              <a:rPr lang="en-GB" sz="1000" dirty="0">
                <a:latin typeface="Calibri" charset="0"/>
                <a:ea typeface="Calibri" charset="0"/>
                <a:cs typeface="Calibri" charset="0"/>
              </a:rPr>
              <a:t>Analyses why this causes German opposition</a:t>
            </a:r>
          </a:p>
        </p:txBody>
      </p:sp>
      <p:sp>
        <p:nvSpPr>
          <p:cNvPr id="68" name="Rectangle 67"/>
          <p:cNvSpPr/>
          <p:nvPr/>
        </p:nvSpPr>
        <p:spPr>
          <a:xfrm>
            <a:off x="5302775" y="4901369"/>
            <a:ext cx="1574299" cy="400110"/>
          </a:xfrm>
          <a:prstGeom prst="rect">
            <a:avLst/>
          </a:prstGeom>
        </p:spPr>
        <p:txBody>
          <a:bodyPr wrap="square">
            <a:spAutoFit/>
          </a:bodyPr>
          <a:lstStyle/>
          <a:p>
            <a:pPr marL="171450" indent="-171450">
              <a:buFont typeface="Wingdings" charset="2"/>
              <a:buChar char="q"/>
            </a:pPr>
            <a:r>
              <a:rPr lang="en-US" sz="1000" b="1" dirty="0">
                <a:latin typeface="Calibri" charset="0"/>
                <a:ea typeface="Calibri" charset="0"/>
                <a:cs typeface="Calibri" charset="0"/>
              </a:rPr>
              <a:t>Link</a:t>
            </a:r>
          </a:p>
          <a:p>
            <a:r>
              <a:rPr lang="en-GB" sz="1000" dirty="0">
                <a:latin typeface="Calibri" charset="0"/>
                <a:ea typeface="Calibri" charset="0"/>
                <a:cs typeface="Calibri" charset="0"/>
              </a:rPr>
              <a:t>Links back to the question</a:t>
            </a:r>
          </a:p>
        </p:txBody>
      </p:sp>
      <p:sp>
        <p:nvSpPr>
          <p:cNvPr id="69" name="TextBox 68"/>
          <p:cNvSpPr txBox="1"/>
          <p:nvPr/>
        </p:nvSpPr>
        <p:spPr>
          <a:xfrm>
            <a:off x="-21804" y="7390705"/>
            <a:ext cx="5395020" cy="2754600"/>
          </a:xfrm>
          <a:prstGeom prst="rect">
            <a:avLst/>
          </a:prstGeom>
          <a:noFill/>
        </p:spPr>
        <p:txBody>
          <a:bodyPr wrap="square" rtlCol="0">
            <a:spAutoFit/>
          </a:bodyPr>
          <a:lstStyle/>
          <a:p>
            <a:pPr>
              <a:lnSpc>
                <a:spcPct val="130000"/>
              </a:lnSpc>
            </a:pPr>
            <a:r>
              <a:rPr lang="en-GB" sz="1000" i="1" dirty="0"/>
              <a:t>A further cause of German anger at the Treaty of Versailles was the injustice Germans felt at the blame they were given for the war.  During </a:t>
            </a:r>
            <a:r>
              <a:rPr lang="is-IS" sz="1000" i="1" dirty="0"/>
              <a:t>the Treaty negotiations, Germans not only felt that it was unfair that </a:t>
            </a:r>
            <a:r>
              <a:rPr lang="is-IS" sz="1000" dirty="0">
                <a:latin typeface="Calibri" charset="0"/>
                <a:ea typeface="Calibri" charset="0"/>
                <a:cs typeface="Calibri" charset="0"/>
              </a:rPr>
              <a:t>_____________________________________________________________________</a:t>
            </a:r>
            <a:r>
              <a:rPr lang="is-IS" sz="1000" dirty="0"/>
              <a:t/>
            </a:r>
            <a:br>
              <a:rPr lang="is-IS" sz="1000" dirty="0"/>
            </a:br>
            <a:r>
              <a:rPr lang="is-IS" sz="1000" dirty="0">
                <a:latin typeface="Calibri" charset="0"/>
                <a:ea typeface="Calibri" charset="0"/>
                <a:cs typeface="Calibri" charset="0"/>
              </a:rPr>
              <a:t>______________________________________________________</a:t>
            </a:r>
            <a:r>
              <a:rPr lang="is-IS" sz="1000" dirty="0"/>
              <a:t>. </a:t>
            </a:r>
            <a:r>
              <a:rPr lang="en-US" sz="1000" i="1" dirty="0"/>
              <a:t>but the inclusion of the War Guilt Clause caused the most anger. As part of Article 231, Germany had</a:t>
            </a:r>
            <a:r>
              <a:rPr lang="is-IS" sz="1000" dirty="0">
                <a:latin typeface="Calibri" charset="0"/>
                <a:ea typeface="Calibri" charset="0"/>
                <a:cs typeface="Calibri" charset="0"/>
              </a:rPr>
              <a:t>____________________________</a:t>
            </a:r>
            <a:endParaRPr lang="is-IS" sz="1000" dirty="0"/>
          </a:p>
          <a:p>
            <a:pPr marL="7938" indent="-7938">
              <a:lnSpc>
                <a:spcPct val="120000"/>
              </a:lnSpc>
              <a:defRPr/>
            </a:pPr>
            <a:r>
              <a:rPr lang="is-IS" sz="1000" dirty="0">
                <a:latin typeface="Calibri" charset="0"/>
                <a:ea typeface="Calibri" charset="0"/>
                <a:cs typeface="Calibri" charset="0"/>
              </a:rPr>
              <a:t>__________________________________________________________________________________</a:t>
            </a:r>
          </a:p>
          <a:p>
            <a:pPr marL="7938" indent="-7938">
              <a:lnSpc>
                <a:spcPct val="120000"/>
              </a:lnSpc>
              <a:defRPr/>
            </a:pPr>
            <a:r>
              <a:rPr lang="is-IS" sz="1000" dirty="0">
                <a:latin typeface="Calibri" charset="0"/>
                <a:ea typeface="Calibri" charset="0"/>
                <a:cs typeface="Calibri" charset="0"/>
              </a:rPr>
              <a:t>__________________________________________________________________________________</a:t>
            </a:r>
          </a:p>
          <a:p>
            <a:pPr marL="7938">
              <a:lnSpc>
                <a:spcPct val="120000"/>
              </a:lnSpc>
              <a:defRPr/>
            </a:pPr>
            <a:r>
              <a:rPr lang="is-IS" sz="1000" dirty="0">
                <a:latin typeface="Calibri" charset="0"/>
                <a:ea typeface="Calibri" charset="0"/>
                <a:cs typeface="Calibri" charset="0"/>
              </a:rPr>
              <a:t>___________________________________________________________________________________________________________________________________________________________________________________________________________________________________________________</a:t>
            </a:r>
          </a:p>
          <a:p>
            <a:pPr marL="7938">
              <a:lnSpc>
                <a:spcPct val="120000"/>
              </a:lnSpc>
              <a:defRPr/>
            </a:pPr>
            <a:r>
              <a:rPr lang="is-IS" sz="1000" dirty="0">
                <a:latin typeface="Calibri" charset="0"/>
                <a:ea typeface="Calibri" charset="0"/>
                <a:cs typeface="Calibri" charset="0"/>
              </a:rPr>
              <a:t>__________________________________________________________________________________________________________________________________________________________________</a:t>
            </a:r>
          </a:p>
          <a:p>
            <a:pPr marL="7938">
              <a:lnSpc>
                <a:spcPct val="120000"/>
              </a:lnSpc>
              <a:defRPr/>
            </a:pPr>
            <a:r>
              <a:rPr lang="is-IS" sz="1000" dirty="0">
                <a:latin typeface="Calibri" charset="0"/>
                <a:ea typeface="Calibri" charset="0"/>
                <a:cs typeface="Calibri" charset="0"/>
              </a:rPr>
              <a:t>__________________________________________________________________________________</a:t>
            </a:r>
          </a:p>
        </p:txBody>
      </p:sp>
      <p:sp>
        <p:nvSpPr>
          <p:cNvPr id="70" name="Rectangle 69"/>
          <p:cNvSpPr/>
          <p:nvPr/>
        </p:nvSpPr>
        <p:spPr>
          <a:xfrm>
            <a:off x="5272098" y="7434143"/>
            <a:ext cx="1556793" cy="553998"/>
          </a:xfrm>
          <a:prstGeom prst="rect">
            <a:avLst/>
          </a:prstGeom>
        </p:spPr>
        <p:txBody>
          <a:bodyPr wrap="square">
            <a:spAutoFit/>
          </a:bodyPr>
          <a:lstStyle/>
          <a:p>
            <a:pPr marL="171450" indent="-171450">
              <a:buFont typeface="Wingdings" charset="2"/>
              <a:buChar char="q"/>
            </a:pPr>
            <a:r>
              <a:rPr lang="en-US" sz="1000" b="1" dirty="0">
                <a:latin typeface="Calibri" charset="0"/>
                <a:ea typeface="Calibri" charset="0"/>
                <a:cs typeface="Calibri" charset="0"/>
              </a:rPr>
              <a:t>Signpost</a:t>
            </a:r>
          </a:p>
          <a:p>
            <a:r>
              <a:rPr lang="en-GB" sz="1000" dirty="0">
                <a:latin typeface="Calibri" charset="0"/>
                <a:ea typeface="Calibri" charset="0"/>
                <a:cs typeface="Calibri" charset="0"/>
              </a:rPr>
              <a:t>Identifies point in opening sentence</a:t>
            </a:r>
          </a:p>
        </p:txBody>
      </p:sp>
      <p:sp>
        <p:nvSpPr>
          <p:cNvPr id="71" name="Rectangle 70"/>
          <p:cNvSpPr/>
          <p:nvPr/>
        </p:nvSpPr>
        <p:spPr>
          <a:xfrm>
            <a:off x="5272098" y="7979996"/>
            <a:ext cx="1554666" cy="707886"/>
          </a:xfrm>
          <a:prstGeom prst="rect">
            <a:avLst/>
          </a:prstGeom>
        </p:spPr>
        <p:txBody>
          <a:bodyPr wrap="square">
            <a:spAutoFit/>
          </a:bodyPr>
          <a:lstStyle/>
          <a:p>
            <a:pPr marL="171450" indent="-171450">
              <a:buFont typeface="Wingdings" charset="2"/>
              <a:buChar char="q"/>
            </a:pPr>
            <a:r>
              <a:rPr lang="en-US" sz="1000" b="1" dirty="0">
                <a:latin typeface="Calibri" charset="0"/>
                <a:ea typeface="Calibri" charset="0"/>
                <a:cs typeface="Calibri" charset="0"/>
              </a:rPr>
              <a:t>Description</a:t>
            </a:r>
          </a:p>
          <a:p>
            <a:r>
              <a:rPr lang="en-GB" sz="1000" dirty="0">
                <a:latin typeface="Calibri" charset="0"/>
                <a:ea typeface="Calibri" charset="0"/>
                <a:cs typeface="Calibri" charset="0"/>
              </a:rPr>
              <a:t>Specific knowledge used to describe the term of the treaty</a:t>
            </a:r>
          </a:p>
        </p:txBody>
      </p:sp>
      <p:sp>
        <p:nvSpPr>
          <p:cNvPr id="72" name="Rectangle 71"/>
          <p:cNvSpPr/>
          <p:nvPr/>
        </p:nvSpPr>
        <p:spPr>
          <a:xfrm>
            <a:off x="5272098" y="8721725"/>
            <a:ext cx="1556792" cy="553998"/>
          </a:xfrm>
          <a:prstGeom prst="rect">
            <a:avLst/>
          </a:prstGeom>
        </p:spPr>
        <p:txBody>
          <a:bodyPr wrap="square">
            <a:spAutoFit/>
          </a:bodyPr>
          <a:lstStyle/>
          <a:p>
            <a:pPr marL="171450" indent="-171450">
              <a:buFont typeface="Wingdings" charset="2"/>
              <a:buChar char="q"/>
            </a:pPr>
            <a:r>
              <a:rPr lang="en-US" sz="1000" b="1" dirty="0">
                <a:latin typeface="Calibri" charset="0"/>
                <a:ea typeface="Calibri" charset="0"/>
                <a:cs typeface="Calibri" charset="0"/>
              </a:rPr>
              <a:t>Analysis</a:t>
            </a:r>
          </a:p>
          <a:p>
            <a:r>
              <a:rPr lang="en-GB" sz="1000" dirty="0">
                <a:latin typeface="Calibri" charset="0"/>
                <a:ea typeface="Calibri" charset="0"/>
                <a:cs typeface="Calibri" charset="0"/>
              </a:rPr>
              <a:t>Analyses why this causes German opposition</a:t>
            </a:r>
          </a:p>
        </p:txBody>
      </p:sp>
      <p:sp>
        <p:nvSpPr>
          <p:cNvPr id="76" name="Rectangle 75"/>
          <p:cNvSpPr/>
          <p:nvPr/>
        </p:nvSpPr>
        <p:spPr>
          <a:xfrm>
            <a:off x="5272098" y="9266458"/>
            <a:ext cx="1574299" cy="400110"/>
          </a:xfrm>
          <a:prstGeom prst="rect">
            <a:avLst/>
          </a:prstGeom>
        </p:spPr>
        <p:txBody>
          <a:bodyPr wrap="square">
            <a:spAutoFit/>
          </a:bodyPr>
          <a:lstStyle/>
          <a:p>
            <a:pPr marL="171450" indent="-171450">
              <a:buFont typeface="Wingdings" charset="2"/>
              <a:buChar char="q"/>
            </a:pPr>
            <a:r>
              <a:rPr lang="en-US" sz="1000" b="1" dirty="0">
                <a:latin typeface="Calibri" charset="0"/>
                <a:ea typeface="Calibri" charset="0"/>
                <a:cs typeface="Calibri" charset="0"/>
              </a:rPr>
              <a:t>Link</a:t>
            </a:r>
          </a:p>
          <a:p>
            <a:r>
              <a:rPr lang="en-GB" sz="1000" dirty="0">
                <a:latin typeface="Calibri" charset="0"/>
                <a:ea typeface="Calibri" charset="0"/>
                <a:cs typeface="Calibri" charset="0"/>
              </a:rPr>
              <a:t>Links back to the question</a:t>
            </a:r>
          </a:p>
        </p:txBody>
      </p:sp>
      <p:sp>
        <p:nvSpPr>
          <p:cNvPr id="5" name="Rectangle 4"/>
          <p:cNvSpPr/>
          <p:nvPr/>
        </p:nvSpPr>
        <p:spPr>
          <a:xfrm>
            <a:off x="-57312" y="5820770"/>
            <a:ext cx="6989476" cy="246221"/>
          </a:xfrm>
          <a:prstGeom prst="rect">
            <a:avLst/>
          </a:prstGeom>
        </p:spPr>
        <p:txBody>
          <a:bodyPr wrap="square">
            <a:spAutoFit/>
          </a:bodyPr>
          <a:lstStyle/>
          <a:p>
            <a:r>
              <a:rPr lang="en-GB" sz="1000" i="1" dirty="0"/>
              <a:t>A further cause of German anger at the Treaty of Versailles was the injustice Germans felt at the blame they were given for the war.</a:t>
            </a:r>
          </a:p>
        </p:txBody>
      </p:sp>
      <p:sp>
        <p:nvSpPr>
          <p:cNvPr id="79" name="TextBox 78"/>
          <p:cNvSpPr txBox="1"/>
          <p:nvPr/>
        </p:nvSpPr>
        <p:spPr>
          <a:xfrm>
            <a:off x="-24907" y="5467056"/>
            <a:ext cx="6892266" cy="415498"/>
          </a:xfrm>
          <a:prstGeom prst="rect">
            <a:avLst/>
          </a:prstGeom>
          <a:noFill/>
        </p:spPr>
        <p:txBody>
          <a:bodyPr wrap="square" rtlCol="0">
            <a:spAutoFit/>
          </a:bodyPr>
          <a:lstStyle/>
          <a:p>
            <a:r>
              <a:rPr lang="en-GB" sz="1050" b="1" dirty="0"/>
              <a:t>Our next paragraph focuses on the anger at the blame Germans received.</a:t>
            </a:r>
            <a:br>
              <a:rPr lang="en-GB" sz="1050" b="1" dirty="0"/>
            </a:br>
            <a:r>
              <a:rPr lang="en-GB" sz="1050" b="1" dirty="0"/>
              <a:t>This paragraph starts with the following signpost sentence. </a:t>
            </a:r>
          </a:p>
        </p:txBody>
      </p:sp>
      <p:sp>
        <p:nvSpPr>
          <p:cNvPr id="7" name="Rectangle 6"/>
          <p:cNvSpPr/>
          <p:nvPr/>
        </p:nvSpPr>
        <p:spPr>
          <a:xfrm>
            <a:off x="-38613" y="6004890"/>
            <a:ext cx="6905972" cy="400110"/>
          </a:xfrm>
          <a:prstGeom prst="rect">
            <a:avLst/>
          </a:prstGeom>
        </p:spPr>
        <p:txBody>
          <a:bodyPr wrap="square">
            <a:spAutoFit/>
          </a:bodyPr>
          <a:lstStyle/>
          <a:p>
            <a:r>
              <a:rPr lang="en-GB" sz="1000" b="1" dirty="0"/>
              <a:t>Spend 3-4 minutes with your partner to bullet point 4 details that you could include in your paragraph to support this point.</a:t>
            </a:r>
          </a:p>
          <a:p>
            <a:r>
              <a:rPr lang="en-GB" sz="1000" b="1" dirty="0"/>
              <a:t>Then, also pre write your final link sentence and be prepared to share this with the class.  </a:t>
            </a:r>
          </a:p>
        </p:txBody>
      </p:sp>
      <p:grpSp>
        <p:nvGrpSpPr>
          <p:cNvPr id="8" name="Group 7"/>
          <p:cNvGrpSpPr/>
          <p:nvPr/>
        </p:nvGrpSpPr>
        <p:grpSpPr>
          <a:xfrm>
            <a:off x="-32180" y="6373394"/>
            <a:ext cx="6884993" cy="523220"/>
            <a:chOff x="-7919" y="6690158"/>
            <a:chExt cx="6884993" cy="523220"/>
          </a:xfrm>
        </p:grpSpPr>
        <p:sp>
          <p:nvSpPr>
            <p:cNvPr id="81" name="Rectangle 80"/>
            <p:cNvSpPr/>
            <p:nvPr/>
          </p:nvSpPr>
          <p:spPr>
            <a:xfrm>
              <a:off x="-7919" y="6690158"/>
              <a:ext cx="6835109" cy="523220"/>
            </a:xfrm>
            <a:prstGeom prst="rect">
              <a:avLst/>
            </a:prstGeom>
          </p:spPr>
          <p:txBody>
            <a:bodyPr wrap="square">
              <a:spAutoFit/>
            </a:bodyPr>
            <a:lstStyle/>
            <a:p>
              <a:pPr marL="90488" indent="-90488">
                <a:lnSpc>
                  <a:spcPct val="140000"/>
                </a:lnSpc>
                <a:buFont typeface="Arial" charset="0"/>
                <a:buChar char="•"/>
              </a:pPr>
              <a:r>
                <a:rPr lang="en-GB" sz="1000" dirty="0">
                  <a:latin typeface="Calibri" charset="0"/>
                  <a:ea typeface="Calibri" charset="0"/>
                  <a:cs typeface="Calibri" charset="0"/>
                </a:rPr>
                <a:t>....................................................................................................</a:t>
              </a:r>
            </a:p>
            <a:p>
              <a:pPr marL="90488" indent="-90488">
                <a:lnSpc>
                  <a:spcPct val="140000"/>
                </a:lnSpc>
                <a:buFont typeface="Arial" charset="0"/>
                <a:buChar char="•"/>
              </a:pPr>
              <a:r>
                <a:rPr lang="is-IS" sz="1000" dirty="0">
                  <a:latin typeface="Calibri" charset="0"/>
                  <a:ea typeface="Calibri" charset="0"/>
                  <a:cs typeface="Calibri" charset="0"/>
                </a:rPr>
                <a:t>.................................................................................................</a:t>
              </a:r>
              <a:endParaRPr lang="en-GB" sz="1000" dirty="0">
                <a:latin typeface="Calibri" charset="0"/>
                <a:ea typeface="Calibri" charset="0"/>
                <a:cs typeface="Calibri" charset="0"/>
              </a:endParaRPr>
            </a:p>
          </p:txBody>
        </p:sp>
        <p:sp>
          <p:nvSpPr>
            <p:cNvPr id="82" name="Rectangle 81"/>
            <p:cNvSpPr/>
            <p:nvPr/>
          </p:nvSpPr>
          <p:spPr>
            <a:xfrm>
              <a:off x="3375842" y="6690158"/>
              <a:ext cx="3501232" cy="523220"/>
            </a:xfrm>
            <a:prstGeom prst="rect">
              <a:avLst/>
            </a:prstGeom>
          </p:spPr>
          <p:txBody>
            <a:bodyPr wrap="square">
              <a:spAutoFit/>
            </a:bodyPr>
            <a:lstStyle/>
            <a:p>
              <a:pPr marL="44450" indent="-44450">
                <a:lnSpc>
                  <a:spcPct val="140000"/>
                </a:lnSpc>
                <a:buFont typeface="Arial" charset="0"/>
                <a:buChar char="•"/>
              </a:pPr>
              <a:r>
                <a:rPr lang="en-GB" sz="1000" dirty="0">
                  <a:latin typeface="Calibri" charset="0"/>
                  <a:ea typeface="Calibri" charset="0"/>
                  <a:cs typeface="Calibri" charset="0"/>
                </a:rPr>
                <a:t> ......................................................................................................</a:t>
              </a:r>
            </a:p>
            <a:p>
              <a:pPr marL="44450" indent="-44450">
                <a:lnSpc>
                  <a:spcPct val="140000"/>
                </a:lnSpc>
                <a:buFont typeface="Arial" charset="0"/>
                <a:buChar char="•"/>
              </a:pPr>
              <a:r>
                <a:rPr lang="en-GB" sz="1000" dirty="0">
                  <a:latin typeface="Calibri" charset="0"/>
                  <a:ea typeface="Calibri" charset="0"/>
                  <a:cs typeface="Calibri" charset="0"/>
                </a:rPr>
                <a:t> ......................................................................................................</a:t>
              </a:r>
            </a:p>
          </p:txBody>
        </p:sp>
      </p:grpSp>
      <p:sp>
        <p:nvSpPr>
          <p:cNvPr id="85" name="TextBox 84"/>
          <p:cNvSpPr txBox="1"/>
          <p:nvPr/>
        </p:nvSpPr>
        <p:spPr>
          <a:xfrm>
            <a:off x="-21602" y="6800575"/>
            <a:ext cx="6953766" cy="477054"/>
          </a:xfrm>
          <a:prstGeom prst="rect">
            <a:avLst/>
          </a:prstGeom>
          <a:noFill/>
        </p:spPr>
        <p:txBody>
          <a:bodyPr wrap="square" rtlCol="0">
            <a:spAutoFit/>
          </a:bodyPr>
          <a:lstStyle/>
          <a:p>
            <a:pPr>
              <a:lnSpc>
                <a:spcPct val="130000"/>
              </a:lnSpc>
            </a:pPr>
            <a:r>
              <a:rPr lang="en-GB" sz="1000" b="1" dirty="0"/>
              <a:t>Link </a:t>
            </a:r>
            <a:r>
              <a:rPr lang="is-IS" sz="1000" dirty="0">
                <a:latin typeface="Calibri" charset="0"/>
                <a:ea typeface="Calibri" charset="0"/>
                <a:cs typeface="Calibri" charset="0"/>
              </a:rPr>
              <a:t>______________________________________________________________________________________________________</a:t>
            </a:r>
          </a:p>
          <a:p>
            <a:pPr marL="7938">
              <a:lnSpc>
                <a:spcPct val="120000"/>
              </a:lnSpc>
              <a:defRPr/>
            </a:pPr>
            <a:r>
              <a:rPr lang="is-IS" sz="1000" dirty="0">
                <a:latin typeface="Calibri" charset="0"/>
                <a:ea typeface="Calibri" charset="0"/>
                <a:cs typeface="Calibri" charset="0"/>
              </a:rPr>
              <a:t>__________________________________________________________________________________________________________</a:t>
            </a:r>
          </a:p>
        </p:txBody>
      </p:sp>
    </p:spTree>
    <p:extLst>
      <p:ext uri="{BB962C8B-B14F-4D97-AF65-F5344CB8AC3E}">
        <p14:creationId xmlns:p14="http://schemas.microsoft.com/office/powerpoint/2010/main" val="1897191512"/>
      </p:ext>
    </p:extLst>
  </p:cSld>
  <p:clrMapOvr>
    <a:masterClrMapping/>
  </p:clrMapOvr>
  <mc:AlternateContent xmlns:mc="http://schemas.openxmlformats.org/markup-compatibility/2006" xmlns:p14="http://schemas.microsoft.com/office/powerpoint/2010/main">
    <mc:Choice Requires="p14">
      <p:transition spd="slow" p14:dur="2000" advTm="250"/>
    </mc:Choice>
    <mc:Fallback xmlns="">
      <p:transition spd="slow" advTm="25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0"/>
            <a:ext cx="6858001" cy="369332"/>
          </a:xfrm>
          <a:prstGeom prst="rect">
            <a:avLst/>
          </a:prstGeom>
          <a:noFill/>
        </p:spPr>
        <p:txBody>
          <a:bodyPr wrap="square" rtlCol="0">
            <a:spAutoFit/>
          </a:bodyPr>
          <a:lstStyle/>
          <a:p>
            <a:pPr algn="ctr"/>
            <a:r>
              <a:rPr lang="en-US" b="1" dirty="0"/>
              <a:t>Re-introducing the 12 Mark “Explain” Question</a:t>
            </a:r>
          </a:p>
        </p:txBody>
      </p:sp>
      <p:sp>
        <p:nvSpPr>
          <p:cNvPr id="73" name="TextBox 72"/>
          <p:cNvSpPr txBox="1"/>
          <p:nvPr/>
        </p:nvSpPr>
        <p:spPr>
          <a:xfrm>
            <a:off x="24599" y="5266184"/>
            <a:ext cx="6892266" cy="253916"/>
          </a:xfrm>
          <a:prstGeom prst="rect">
            <a:avLst/>
          </a:prstGeom>
          <a:noFill/>
        </p:spPr>
        <p:txBody>
          <a:bodyPr wrap="square" rtlCol="0">
            <a:spAutoFit/>
          </a:bodyPr>
          <a:lstStyle/>
          <a:p>
            <a:r>
              <a:rPr lang="en-GB" sz="1050" b="1" dirty="0"/>
              <a:t>Now complete your final independent example, using your above plan to guide you. </a:t>
            </a:r>
          </a:p>
        </p:txBody>
      </p:sp>
      <p:sp>
        <p:nvSpPr>
          <p:cNvPr id="74" name="Rectangle 73"/>
          <p:cNvSpPr/>
          <p:nvPr/>
        </p:nvSpPr>
        <p:spPr>
          <a:xfrm>
            <a:off x="0" y="334276"/>
            <a:ext cx="3500438" cy="261610"/>
          </a:xfrm>
          <a:prstGeom prst="rect">
            <a:avLst/>
          </a:prstGeom>
        </p:spPr>
        <p:txBody>
          <a:bodyPr wrap="square">
            <a:spAutoFit/>
          </a:bodyPr>
          <a:lstStyle/>
          <a:p>
            <a:r>
              <a:rPr lang="en-GB" sz="1100" b="1" dirty="0"/>
              <a:t>Step 3: ‘You’ Independent Example </a:t>
            </a:r>
          </a:p>
        </p:txBody>
      </p:sp>
      <p:sp>
        <p:nvSpPr>
          <p:cNvPr id="75" name="Rectangle 74"/>
          <p:cNvSpPr/>
          <p:nvPr/>
        </p:nvSpPr>
        <p:spPr>
          <a:xfrm>
            <a:off x="-13527" y="441151"/>
            <a:ext cx="56101" cy="6096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TextBox 68"/>
          <p:cNvSpPr txBox="1"/>
          <p:nvPr/>
        </p:nvSpPr>
        <p:spPr>
          <a:xfrm>
            <a:off x="10449" y="5498339"/>
            <a:ext cx="6968349" cy="4093428"/>
          </a:xfrm>
          <a:prstGeom prst="rect">
            <a:avLst/>
          </a:prstGeom>
          <a:noFill/>
        </p:spPr>
        <p:txBody>
          <a:bodyPr wrap="square" rtlCol="0">
            <a:spAutoFit/>
          </a:bodyPr>
          <a:lstStyle/>
          <a:p>
            <a:pPr marL="7938">
              <a:lnSpc>
                <a:spcPct val="130000"/>
              </a:lnSpc>
              <a:defRPr/>
            </a:pPr>
            <a:r>
              <a:rPr lang="is-IS" sz="1000">
                <a:latin typeface="Calibri" charset="0"/>
                <a:ea typeface="Calibri" charset="0"/>
                <a:cs typeface="Calibri" charset="0"/>
              </a:rPr>
              <a:t>__________________________________________________________________________________________________________</a:t>
            </a:r>
            <a:endParaRPr lang="is-IS" sz="1000" dirty="0">
              <a:latin typeface="Calibri" charset="0"/>
              <a:ea typeface="Calibri" charset="0"/>
              <a:cs typeface="Calibri" charset="0"/>
            </a:endParaRPr>
          </a:p>
          <a:p>
            <a:pPr marL="7938">
              <a:lnSpc>
                <a:spcPct val="130000"/>
              </a:lnSpc>
              <a:defRPr/>
            </a:pPr>
            <a:r>
              <a:rPr lang="is-IS" sz="1000" dirty="0">
                <a:latin typeface="Calibri" charset="0"/>
                <a:ea typeface="Calibri" charset="0"/>
                <a:cs typeface="Calibri" charset="0"/>
              </a:rPr>
              <a:t>____________________________________________________________________________________________________________________________________________________________________________________________________________________</a:t>
            </a:r>
          </a:p>
          <a:p>
            <a:pPr marL="7938">
              <a:lnSpc>
                <a:spcPct val="130000"/>
              </a:lnSpc>
              <a:defRPr/>
            </a:pPr>
            <a:r>
              <a:rPr lang="is-IS" sz="1000" dirty="0">
                <a:latin typeface="Calibri" charset="0"/>
                <a:ea typeface="Calibri" charset="0"/>
                <a:cs typeface="Calibri"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a:p>
            <a:pPr marL="7938">
              <a:lnSpc>
                <a:spcPct val="130000"/>
              </a:lnSpc>
              <a:defRPr/>
            </a:pPr>
            <a:r>
              <a:rPr lang="is-IS" sz="1000" dirty="0">
                <a:latin typeface="Calibri" charset="0"/>
                <a:ea typeface="Calibri" charset="0"/>
                <a:cs typeface="Calibri" charset="0"/>
              </a:rPr>
              <a:t>__________________________________________________________________________________________________________</a:t>
            </a:r>
          </a:p>
          <a:p>
            <a:pPr marL="7938">
              <a:lnSpc>
                <a:spcPct val="130000"/>
              </a:lnSpc>
              <a:defRPr/>
            </a:pPr>
            <a:r>
              <a:rPr lang="is-IS" sz="1000" dirty="0">
                <a:latin typeface="Calibri" charset="0"/>
                <a:ea typeface="Calibri" charset="0"/>
                <a:cs typeface="Calibri" charset="0"/>
              </a:rPr>
              <a:t>____________________________________________________________________________________________________________________________________________________________________________________________________________________</a:t>
            </a:r>
          </a:p>
          <a:p>
            <a:pPr marL="7938">
              <a:lnSpc>
                <a:spcPct val="130000"/>
              </a:lnSpc>
              <a:defRPr/>
            </a:pPr>
            <a:r>
              <a:rPr lang="is-IS" sz="1000" dirty="0">
                <a:latin typeface="Calibri" charset="0"/>
                <a:ea typeface="Calibri" charset="0"/>
                <a:cs typeface="Calibri"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a:p>
            <a:pPr marL="7938">
              <a:lnSpc>
                <a:spcPct val="130000"/>
              </a:lnSpc>
              <a:defRPr/>
            </a:pPr>
            <a:r>
              <a:rPr lang="is-IS" sz="1000" dirty="0">
                <a:latin typeface="Calibri" charset="0"/>
                <a:ea typeface="Calibri" charset="0"/>
                <a:cs typeface="Calibri" charset="0"/>
              </a:rPr>
              <a:t>__________________________________________________________________________________________________________</a:t>
            </a:r>
          </a:p>
          <a:p>
            <a:pPr marL="7938">
              <a:lnSpc>
                <a:spcPct val="130000"/>
              </a:lnSpc>
              <a:defRPr/>
            </a:pPr>
            <a:r>
              <a:rPr lang="is-IS" sz="1000" dirty="0">
                <a:latin typeface="Calibri" charset="0"/>
                <a:ea typeface="Calibri" charset="0"/>
                <a:cs typeface="Calibri" charset="0"/>
              </a:rPr>
              <a:t>____________________________________________________________________________________________________________________________________________________________________________________________________________________</a:t>
            </a:r>
          </a:p>
          <a:p>
            <a:pPr marL="7938">
              <a:lnSpc>
                <a:spcPct val="130000"/>
              </a:lnSpc>
              <a:defRPr/>
            </a:pPr>
            <a:r>
              <a:rPr lang="is-IS" sz="1000" dirty="0">
                <a:latin typeface="Calibri" charset="0"/>
                <a:ea typeface="Calibri" charset="0"/>
                <a:cs typeface="Calibri"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a:p>
            <a:pPr marL="7938">
              <a:lnSpc>
                <a:spcPct val="130000"/>
              </a:lnSpc>
              <a:defRPr/>
            </a:pPr>
            <a:r>
              <a:rPr lang="is-IS" sz="1000" dirty="0">
                <a:latin typeface="Calibri" charset="0"/>
                <a:ea typeface="Calibri" charset="0"/>
                <a:cs typeface="Calibri" charset="0"/>
              </a:rPr>
              <a:t>__________________________________________________________________________________________________________</a:t>
            </a:r>
          </a:p>
          <a:p>
            <a:pPr marL="7938">
              <a:lnSpc>
                <a:spcPct val="130000"/>
              </a:lnSpc>
              <a:defRPr/>
            </a:pPr>
            <a:endParaRPr lang="is-IS" sz="1000" dirty="0">
              <a:latin typeface="Calibri" charset="0"/>
              <a:ea typeface="Calibri" charset="0"/>
              <a:cs typeface="Calibri" charset="0"/>
            </a:endParaRPr>
          </a:p>
        </p:txBody>
      </p:sp>
      <p:sp>
        <p:nvSpPr>
          <p:cNvPr id="70" name="Rectangle 69"/>
          <p:cNvSpPr/>
          <p:nvPr/>
        </p:nvSpPr>
        <p:spPr>
          <a:xfrm>
            <a:off x="-25023" y="9387293"/>
            <a:ext cx="1556793" cy="553998"/>
          </a:xfrm>
          <a:prstGeom prst="rect">
            <a:avLst/>
          </a:prstGeom>
        </p:spPr>
        <p:txBody>
          <a:bodyPr wrap="square">
            <a:spAutoFit/>
          </a:bodyPr>
          <a:lstStyle/>
          <a:p>
            <a:pPr marL="171450" indent="-171450">
              <a:buFont typeface="Wingdings" charset="2"/>
              <a:buChar char="q"/>
            </a:pPr>
            <a:r>
              <a:rPr lang="en-US" sz="1000" b="1" dirty="0">
                <a:latin typeface="Calibri" charset="0"/>
                <a:ea typeface="Calibri" charset="0"/>
                <a:cs typeface="Calibri" charset="0"/>
              </a:rPr>
              <a:t>Signpost</a:t>
            </a:r>
          </a:p>
          <a:p>
            <a:r>
              <a:rPr lang="en-GB" sz="1000" dirty="0">
                <a:latin typeface="Calibri" charset="0"/>
                <a:ea typeface="Calibri" charset="0"/>
                <a:cs typeface="Calibri" charset="0"/>
              </a:rPr>
              <a:t>Identifies point in opening sentence</a:t>
            </a:r>
          </a:p>
        </p:txBody>
      </p:sp>
      <p:sp>
        <p:nvSpPr>
          <p:cNvPr id="71" name="Rectangle 70"/>
          <p:cNvSpPr/>
          <p:nvPr/>
        </p:nvSpPr>
        <p:spPr>
          <a:xfrm>
            <a:off x="1459733" y="9387293"/>
            <a:ext cx="1944881" cy="553998"/>
          </a:xfrm>
          <a:prstGeom prst="rect">
            <a:avLst/>
          </a:prstGeom>
        </p:spPr>
        <p:txBody>
          <a:bodyPr wrap="square">
            <a:spAutoFit/>
          </a:bodyPr>
          <a:lstStyle/>
          <a:p>
            <a:pPr marL="171450" indent="-171450">
              <a:buFont typeface="Wingdings" charset="2"/>
              <a:buChar char="q"/>
            </a:pPr>
            <a:r>
              <a:rPr lang="en-US" sz="1000" b="1" dirty="0">
                <a:latin typeface="Calibri" charset="0"/>
                <a:ea typeface="Calibri" charset="0"/>
                <a:cs typeface="Calibri" charset="0"/>
              </a:rPr>
              <a:t>Description</a:t>
            </a:r>
          </a:p>
          <a:p>
            <a:r>
              <a:rPr lang="en-GB" sz="1000" dirty="0">
                <a:latin typeface="Calibri" charset="0"/>
                <a:ea typeface="Calibri" charset="0"/>
                <a:cs typeface="Calibri" charset="0"/>
              </a:rPr>
              <a:t>Specific knowledge used to describe the term of the treaty</a:t>
            </a:r>
          </a:p>
        </p:txBody>
      </p:sp>
      <p:sp>
        <p:nvSpPr>
          <p:cNvPr id="72" name="Rectangle 71"/>
          <p:cNvSpPr/>
          <p:nvPr/>
        </p:nvSpPr>
        <p:spPr>
          <a:xfrm>
            <a:off x="3296460" y="9387293"/>
            <a:ext cx="1556792" cy="553998"/>
          </a:xfrm>
          <a:prstGeom prst="rect">
            <a:avLst/>
          </a:prstGeom>
        </p:spPr>
        <p:txBody>
          <a:bodyPr wrap="square">
            <a:spAutoFit/>
          </a:bodyPr>
          <a:lstStyle/>
          <a:p>
            <a:pPr marL="171450" indent="-171450">
              <a:buFont typeface="Wingdings" charset="2"/>
              <a:buChar char="q"/>
            </a:pPr>
            <a:r>
              <a:rPr lang="en-US" sz="1000" b="1" dirty="0">
                <a:latin typeface="Calibri" charset="0"/>
                <a:ea typeface="Calibri" charset="0"/>
                <a:cs typeface="Calibri" charset="0"/>
              </a:rPr>
              <a:t>Analysis</a:t>
            </a:r>
          </a:p>
          <a:p>
            <a:r>
              <a:rPr lang="en-GB" sz="1000" dirty="0">
                <a:latin typeface="Calibri" charset="0"/>
                <a:ea typeface="Calibri" charset="0"/>
                <a:cs typeface="Calibri" charset="0"/>
              </a:rPr>
              <a:t>Analyses why this causes German opposition</a:t>
            </a:r>
          </a:p>
        </p:txBody>
      </p:sp>
      <p:sp>
        <p:nvSpPr>
          <p:cNvPr id="76" name="Rectangle 75"/>
          <p:cNvSpPr/>
          <p:nvPr/>
        </p:nvSpPr>
        <p:spPr>
          <a:xfrm>
            <a:off x="4723094" y="9387293"/>
            <a:ext cx="1894848" cy="553998"/>
          </a:xfrm>
          <a:prstGeom prst="rect">
            <a:avLst/>
          </a:prstGeom>
        </p:spPr>
        <p:txBody>
          <a:bodyPr wrap="square">
            <a:spAutoFit/>
          </a:bodyPr>
          <a:lstStyle/>
          <a:p>
            <a:pPr marL="171450" indent="-171450">
              <a:buFont typeface="Wingdings" charset="2"/>
              <a:buChar char="q"/>
            </a:pPr>
            <a:r>
              <a:rPr lang="en-US" sz="1000" b="1" dirty="0">
                <a:latin typeface="Calibri" charset="0"/>
                <a:ea typeface="Calibri" charset="0"/>
                <a:cs typeface="Calibri" charset="0"/>
              </a:rPr>
              <a:t>Link</a:t>
            </a:r>
          </a:p>
          <a:p>
            <a:r>
              <a:rPr lang="en-GB" sz="1000" dirty="0">
                <a:latin typeface="Calibri" charset="0"/>
                <a:ea typeface="Calibri" charset="0"/>
                <a:cs typeface="Calibri" charset="0"/>
              </a:rPr>
              <a:t>Links back to the question through and in final sentence</a:t>
            </a:r>
          </a:p>
        </p:txBody>
      </p:sp>
      <p:sp>
        <p:nvSpPr>
          <p:cNvPr id="79" name="TextBox 78"/>
          <p:cNvSpPr txBox="1"/>
          <p:nvPr/>
        </p:nvSpPr>
        <p:spPr>
          <a:xfrm>
            <a:off x="-39469" y="518397"/>
            <a:ext cx="6892266" cy="577081"/>
          </a:xfrm>
          <a:prstGeom prst="rect">
            <a:avLst/>
          </a:prstGeom>
          <a:noFill/>
        </p:spPr>
        <p:txBody>
          <a:bodyPr wrap="square" rtlCol="0">
            <a:spAutoFit/>
          </a:bodyPr>
          <a:lstStyle/>
          <a:p>
            <a:r>
              <a:rPr lang="en-GB" sz="1050" b="1" dirty="0"/>
              <a:t>The final paragraph is now a choice for you to complete, you could choose either:</a:t>
            </a:r>
          </a:p>
          <a:p>
            <a:pPr marL="171450" indent="-171450">
              <a:buFont typeface="Arial" charset="0"/>
              <a:buChar char="•"/>
            </a:pPr>
            <a:r>
              <a:rPr lang="en-GB" sz="1050" b="1" dirty="0"/>
              <a:t>Military Impact</a:t>
            </a:r>
          </a:p>
          <a:p>
            <a:pPr marL="171450" indent="-171450">
              <a:buFont typeface="Arial" charset="0"/>
              <a:buChar char="•"/>
            </a:pPr>
            <a:r>
              <a:rPr lang="en-GB" sz="1050" b="1" dirty="0"/>
              <a:t>Territorial Impact</a:t>
            </a:r>
          </a:p>
        </p:txBody>
      </p:sp>
      <p:sp>
        <p:nvSpPr>
          <p:cNvPr id="2" name="Rectangle 1"/>
          <p:cNvSpPr/>
          <p:nvPr/>
        </p:nvSpPr>
        <p:spPr>
          <a:xfrm>
            <a:off x="24599" y="1095478"/>
            <a:ext cx="6788777" cy="4145554"/>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1124744" y="1200016"/>
            <a:ext cx="5616624" cy="861774"/>
          </a:xfrm>
          <a:prstGeom prst="rect">
            <a:avLst/>
          </a:prstGeom>
          <a:solidFill>
            <a:schemeClr val="bg1"/>
          </a:solidFill>
          <a:ln>
            <a:solidFill>
              <a:schemeClr val="tx1"/>
            </a:solidFill>
          </a:ln>
        </p:spPr>
        <p:txBody>
          <a:bodyPr wrap="square">
            <a:spAutoFit/>
          </a:bodyPr>
          <a:lstStyle/>
          <a:p>
            <a:r>
              <a:rPr lang="en-US" sz="1000" b="1" dirty="0">
                <a:latin typeface="Calibri" charset="0"/>
                <a:ea typeface="Calibri" charset="0"/>
                <a:cs typeface="Calibri" charset="0"/>
              </a:rPr>
              <a:t>Explain why there was opposition in Germany to the Treaty of Versailles (1919).</a:t>
            </a:r>
          </a:p>
          <a:p>
            <a:r>
              <a:rPr lang="en-US" sz="1000" b="1" dirty="0">
                <a:latin typeface="Calibri" charset="0"/>
                <a:ea typeface="Calibri" charset="0"/>
                <a:cs typeface="Calibri" charset="0"/>
              </a:rPr>
              <a:t>You may use the following in your answer:</a:t>
            </a:r>
          </a:p>
          <a:p>
            <a:pPr marL="171450" indent="-171450">
              <a:buFont typeface="Arial" charset="0"/>
              <a:buChar char="•"/>
            </a:pPr>
            <a:r>
              <a:rPr lang="en-US" sz="1000" b="1" dirty="0">
                <a:latin typeface="Calibri" charset="0"/>
                <a:ea typeface="Calibri" charset="0"/>
                <a:cs typeface="Calibri" charset="0"/>
              </a:rPr>
              <a:t> military terms</a:t>
            </a:r>
          </a:p>
          <a:p>
            <a:pPr marL="171450" indent="-171450">
              <a:buFont typeface="Arial" charset="0"/>
              <a:buChar char="•"/>
            </a:pPr>
            <a:r>
              <a:rPr lang="en-US" sz="1000" b="1" dirty="0">
                <a:latin typeface="Calibri" charset="0"/>
                <a:ea typeface="Calibri" charset="0"/>
                <a:cs typeface="Calibri" charset="0"/>
              </a:rPr>
              <a:t> territorial terms</a:t>
            </a:r>
          </a:p>
          <a:p>
            <a:r>
              <a:rPr lang="en-US" sz="1000" b="1" dirty="0">
                <a:latin typeface="Calibri" charset="0"/>
                <a:ea typeface="Calibri" charset="0"/>
                <a:cs typeface="Calibri" charset="0"/>
              </a:rPr>
              <a:t>You must also use information of your own. (12 Marks)</a:t>
            </a:r>
          </a:p>
        </p:txBody>
      </p:sp>
      <p:grpSp>
        <p:nvGrpSpPr>
          <p:cNvPr id="46" name="Group 45"/>
          <p:cNvGrpSpPr/>
          <p:nvPr/>
        </p:nvGrpSpPr>
        <p:grpSpPr>
          <a:xfrm>
            <a:off x="30030" y="3051232"/>
            <a:ext cx="6948768" cy="1390163"/>
            <a:chOff x="-238537" y="6540267"/>
            <a:chExt cx="6948768" cy="1390163"/>
          </a:xfrm>
        </p:grpSpPr>
        <p:sp>
          <p:nvSpPr>
            <p:cNvPr id="47" name="Rectangle 46"/>
            <p:cNvSpPr/>
            <p:nvPr/>
          </p:nvSpPr>
          <p:spPr>
            <a:xfrm>
              <a:off x="-238537" y="6540267"/>
              <a:ext cx="6835109" cy="1384995"/>
            </a:xfrm>
            <a:prstGeom prst="rect">
              <a:avLst/>
            </a:prstGeom>
          </p:spPr>
          <p:txBody>
            <a:bodyPr wrap="square">
              <a:spAutoFit/>
            </a:bodyPr>
            <a:lstStyle/>
            <a:p>
              <a:pPr marL="90488" indent="-90488">
                <a:lnSpc>
                  <a:spcPct val="140000"/>
                </a:lnSpc>
                <a:buFont typeface="Arial" charset="0"/>
                <a:buChar char="•"/>
              </a:pPr>
              <a:r>
                <a:rPr lang="en-GB" sz="1000" dirty="0">
                  <a:latin typeface="Calibri" charset="0"/>
                  <a:ea typeface="Calibri" charset="0"/>
                  <a:cs typeface="Calibri" charset="0"/>
                </a:rPr>
                <a:t>....................................................................................................</a:t>
              </a:r>
              <a:br>
                <a:rPr lang="en-GB" sz="1000" dirty="0">
                  <a:latin typeface="Calibri" charset="0"/>
                  <a:ea typeface="Calibri" charset="0"/>
                  <a:cs typeface="Calibri" charset="0"/>
                </a:rPr>
              </a:br>
              <a:r>
                <a:rPr lang="en-GB" sz="1000" dirty="0">
                  <a:latin typeface="Calibri" charset="0"/>
                  <a:ea typeface="Calibri" charset="0"/>
                  <a:cs typeface="Calibri" charset="0"/>
                </a:rPr>
                <a:t>....................................................................................................</a:t>
              </a:r>
            </a:p>
            <a:p>
              <a:pPr marL="90488" indent="-90488">
                <a:lnSpc>
                  <a:spcPct val="140000"/>
                </a:lnSpc>
                <a:buFont typeface="Arial" charset="0"/>
                <a:buChar char="•"/>
              </a:pPr>
              <a:r>
                <a:rPr lang="en-GB" sz="1000" dirty="0">
                  <a:latin typeface="Calibri" charset="0"/>
                  <a:ea typeface="Calibri" charset="0"/>
                  <a:cs typeface="Calibri" charset="0"/>
                </a:rPr>
                <a:t>....................................................................................................</a:t>
              </a:r>
              <a:br>
                <a:rPr lang="en-GB" sz="1000" dirty="0">
                  <a:latin typeface="Calibri" charset="0"/>
                  <a:ea typeface="Calibri" charset="0"/>
                  <a:cs typeface="Calibri" charset="0"/>
                </a:rPr>
              </a:br>
              <a:r>
                <a:rPr lang="en-GB" sz="1000" dirty="0">
                  <a:latin typeface="Calibri" charset="0"/>
                  <a:ea typeface="Calibri" charset="0"/>
                  <a:cs typeface="Calibri" charset="0"/>
                </a:rPr>
                <a:t>...................................................................................................</a:t>
              </a:r>
            </a:p>
            <a:p>
              <a:pPr marL="90488" indent="-90488">
                <a:lnSpc>
                  <a:spcPct val="140000"/>
                </a:lnSpc>
                <a:buFont typeface="Arial" charset="0"/>
                <a:buChar char="•"/>
              </a:pPr>
              <a:r>
                <a:rPr lang="en-GB" sz="1000" dirty="0">
                  <a:latin typeface="Calibri" charset="0"/>
                  <a:ea typeface="Calibri" charset="0"/>
                  <a:cs typeface="Calibri" charset="0"/>
                </a:rPr>
                <a:t>....................................................................................................</a:t>
              </a:r>
              <a:br>
                <a:rPr lang="en-GB" sz="1000" dirty="0">
                  <a:latin typeface="Calibri" charset="0"/>
                  <a:ea typeface="Calibri" charset="0"/>
                  <a:cs typeface="Calibri" charset="0"/>
                </a:rPr>
              </a:br>
              <a:r>
                <a:rPr lang="en-GB" sz="1000" dirty="0">
                  <a:latin typeface="Calibri" charset="0"/>
                  <a:ea typeface="Calibri" charset="0"/>
                  <a:cs typeface="Calibri" charset="0"/>
                </a:rPr>
                <a:t>...................................................................................................</a:t>
              </a:r>
            </a:p>
          </p:txBody>
        </p:sp>
        <p:sp>
          <p:nvSpPr>
            <p:cNvPr id="49" name="Rectangle 48"/>
            <p:cNvSpPr/>
            <p:nvPr/>
          </p:nvSpPr>
          <p:spPr>
            <a:xfrm>
              <a:off x="3088996" y="6545435"/>
              <a:ext cx="3621235" cy="1384995"/>
            </a:xfrm>
            <a:prstGeom prst="rect">
              <a:avLst/>
            </a:prstGeom>
          </p:spPr>
          <p:txBody>
            <a:bodyPr wrap="square">
              <a:spAutoFit/>
            </a:bodyPr>
            <a:lstStyle/>
            <a:p>
              <a:pPr marL="90488" indent="-90488">
                <a:lnSpc>
                  <a:spcPct val="140000"/>
                </a:lnSpc>
                <a:buFont typeface="Arial" charset="0"/>
                <a:buChar char="•"/>
              </a:pPr>
              <a:r>
                <a:rPr lang="en-GB" sz="1000" dirty="0">
                  <a:latin typeface="Calibri" charset="0"/>
                  <a:ea typeface="Calibri" charset="0"/>
                  <a:cs typeface="Calibri" charset="0"/>
                </a:rPr>
                <a:t>......................................................................................................</a:t>
              </a:r>
              <a:br>
                <a:rPr lang="en-GB" sz="1000" dirty="0">
                  <a:latin typeface="Calibri" charset="0"/>
                  <a:ea typeface="Calibri" charset="0"/>
                  <a:cs typeface="Calibri" charset="0"/>
                </a:rPr>
              </a:br>
              <a:r>
                <a:rPr lang="en-GB" sz="1000" dirty="0">
                  <a:latin typeface="Calibri" charset="0"/>
                  <a:ea typeface="Calibri" charset="0"/>
                  <a:cs typeface="Calibri" charset="0"/>
                </a:rPr>
                <a:t>......................................................................................................</a:t>
              </a:r>
            </a:p>
            <a:p>
              <a:pPr marL="90488" indent="-90488">
                <a:lnSpc>
                  <a:spcPct val="140000"/>
                </a:lnSpc>
                <a:buFont typeface="Arial" charset="0"/>
                <a:buChar char="•"/>
              </a:pPr>
              <a:r>
                <a:rPr lang="en-GB" sz="1000" dirty="0">
                  <a:latin typeface="Calibri" charset="0"/>
                  <a:ea typeface="Calibri" charset="0"/>
                  <a:cs typeface="Calibri" charset="0"/>
                </a:rPr>
                <a:t>......................................................................................................</a:t>
              </a:r>
              <a:br>
                <a:rPr lang="en-GB" sz="1000" dirty="0">
                  <a:latin typeface="Calibri" charset="0"/>
                  <a:ea typeface="Calibri" charset="0"/>
                  <a:cs typeface="Calibri" charset="0"/>
                </a:rPr>
              </a:br>
              <a:r>
                <a:rPr lang="en-GB" sz="1000" dirty="0">
                  <a:latin typeface="Calibri" charset="0"/>
                  <a:ea typeface="Calibri" charset="0"/>
                  <a:cs typeface="Calibri" charset="0"/>
                </a:rPr>
                <a:t>......................................................................................................</a:t>
              </a:r>
            </a:p>
            <a:p>
              <a:pPr marL="90488" indent="-90488">
                <a:lnSpc>
                  <a:spcPct val="140000"/>
                </a:lnSpc>
                <a:buFont typeface="Arial" charset="0"/>
                <a:buChar char="•"/>
              </a:pPr>
              <a:r>
                <a:rPr lang="en-GB" sz="1000" dirty="0">
                  <a:latin typeface="Calibri" charset="0"/>
                  <a:ea typeface="Calibri" charset="0"/>
                  <a:cs typeface="Calibri" charset="0"/>
                </a:rPr>
                <a:t>....................................................................................................</a:t>
              </a:r>
              <a:br>
                <a:rPr lang="en-GB" sz="1000" dirty="0">
                  <a:latin typeface="Calibri" charset="0"/>
                  <a:ea typeface="Calibri" charset="0"/>
                  <a:cs typeface="Calibri" charset="0"/>
                </a:rPr>
              </a:br>
              <a:r>
                <a:rPr lang="en-GB" sz="1000" dirty="0">
                  <a:latin typeface="Calibri" charset="0"/>
                  <a:ea typeface="Calibri" charset="0"/>
                  <a:cs typeface="Calibri" charset="0"/>
                </a:rPr>
                <a:t>...................................................................................................</a:t>
              </a:r>
            </a:p>
          </p:txBody>
        </p:sp>
      </p:grpSp>
      <p:sp>
        <p:nvSpPr>
          <p:cNvPr id="51" name="TextBox 50"/>
          <p:cNvSpPr txBox="1"/>
          <p:nvPr/>
        </p:nvSpPr>
        <p:spPr>
          <a:xfrm>
            <a:off x="-4101" y="2061790"/>
            <a:ext cx="6856898" cy="861774"/>
          </a:xfrm>
          <a:prstGeom prst="rect">
            <a:avLst/>
          </a:prstGeom>
          <a:noFill/>
        </p:spPr>
        <p:txBody>
          <a:bodyPr wrap="square" rtlCol="0">
            <a:spAutoFit/>
          </a:bodyPr>
          <a:lstStyle/>
          <a:p>
            <a:pPr>
              <a:lnSpc>
                <a:spcPct val="130000"/>
              </a:lnSpc>
            </a:pPr>
            <a:r>
              <a:rPr lang="en-GB" sz="1000" b="1" dirty="0"/>
              <a:t>Signpost Sentence: Write your sentence out here </a:t>
            </a:r>
            <a:r>
              <a:rPr lang="is-IS" sz="1000" dirty="0">
                <a:latin typeface="Calibri" charset="0"/>
                <a:ea typeface="Calibri" charset="0"/>
                <a:cs typeface="Calibri" charset="0"/>
              </a:rPr>
              <a:t>________________________________________________________________________________________________________</a:t>
            </a:r>
          </a:p>
          <a:p>
            <a:pPr marL="7938">
              <a:lnSpc>
                <a:spcPct val="120000"/>
              </a:lnSpc>
              <a:defRPr/>
            </a:pPr>
            <a:r>
              <a:rPr lang="is-IS" sz="1000" dirty="0">
                <a:latin typeface="Calibri" charset="0"/>
                <a:ea typeface="Calibri" charset="0"/>
                <a:cs typeface="Calibri" charset="0"/>
              </a:rPr>
              <a:t>________________________________________________________________________________________________________</a:t>
            </a:r>
          </a:p>
          <a:p>
            <a:pPr marL="7938">
              <a:lnSpc>
                <a:spcPct val="120000"/>
              </a:lnSpc>
              <a:defRPr/>
            </a:pPr>
            <a:r>
              <a:rPr lang="is-IS" sz="1000" dirty="0">
                <a:latin typeface="Calibri" charset="0"/>
                <a:ea typeface="Calibri" charset="0"/>
                <a:cs typeface="Calibri" charset="0"/>
              </a:rPr>
              <a:t>________________________________________________________________________________________________________</a:t>
            </a:r>
          </a:p>
        </p:txBody>
      </p:sp>
      <p:sp>
        <p:nvSpPr>
          <p:cNvPr id="52" name="TextBox 51"/>
          <p:cNvSpPr txBox="1"/>
          <p:nvPr/>
        </p:nvSpPr>
        <p:spPr>
          <a:xfrm>
            <a:off x="24599" y="2851774"/>
            <a:ext cx="6892266" cy="276229"/>
          </a:xfrm>
          <a:prstGeom prst="rect">
            <a:avLst/>
          </a:prstGeom>
          <a:noFill/>
        </p:spPr>
        <p:txBody>
          <a:bodyPr wrap="square" rtlCol="0">
            <a:spAutoFit/>
          </a:bodyPr>
          <a:lstStyle/>
          <a:p>
            <a:pPr>
              <a:lnSpc>
                <a:spcPct val="130000"/>
              </a:lnSpc>
            </a:pPr>
            <a:r>
              <a:rPr lang="en-GB" sz="1000" b="1" dirty="0"/>
              <a:t>Supporting Detail – Remember this is examples to support your point and explanation WHY it caused opposition.</a:t>
            </a:r>
            <a:endParaRPr lang="is-IS" sz="1000" dirty="0">
              <a:latin typeface="Calibri" charset="0"/>
              <a:ea typeface="Calibri" charset="0"/>
              <a:cs typeface="Calibri" charset="0"/>
            </a:endParaRPr>
          </a:p>
        </p:txBody>
      </p:sp>
      <p:sp>
        <p:nvSpPr>
          <p:cNvPr id="57" name="TextBox 56"/>
          <p:cNvSpPr txBox="1"/>
          <p:nvPr/>
        </p:nvSpPr>
        <p:spPr>
          <a:xfrm>
            <a:off x="19135" y="4407509"/>
            <a:ext cx="6856898" cy="861774"/>
          </a:xfrm>
          <a:prstGeom prst="rect">
            <a:avLst/>
          </a:prstGeom>
          <a:noFill/>
        </p:spPr>
        <p:txBody>
          <a:bodyPr wrap="square" rtlCol="0">
            <a:spAutoFit/>
          </a:bodyPr>
          <a:lstStyle/>
          <a:p>
            <a:pPr>
              <a:lnSpc>
                <a:spcPct val="130000"/>
              </a:lnSpc>
            </a:pPr>
            <a:r>
              <a:rPr lang="en-GB" sz="1000" b="1" dirty="0"/>
              <a:t>Link Sentence: Write your sentence out here </a:t>
            </a:r>
            <a:r>
              <a:rPr lang="is-IS" sz="1000" dirty="0">
                <a:latin typeface="Calibri" charset="0"/>
                <a:ea typeface="Calibri" charset="0"/>
                <a:cs typeface="Calibri" charset="0"/>
              </a:rPr>
              <a:t>________________________________________________________________________________________________________</a:t>
            </a:r>
          </a:p>
          <a:p>
            <a:pPr marL="7938">
              <a:lnSpc>
                <a:spcPct val="120000"/>
              </a:lnSpc>
              <a:defRPr/>
            </a:pPr>
            <a:r>
              <a:rPr lang="is-IS" sz="1000" dirty="0">
                <a:latin typeface="Calibri" charset="0"/>
                <a:ea typeface="Calibri" charset="0"/>
                <a:cs typeface="Calibri" charset="0"/>
              </a:rPr>
              <a:t>________________________________________________________________________________________________________</a:t>
            </a:r>
          </a:p>
          <a:p>
            <a:pPr marL="7938">
              <a:lnSpc>
                <a:spcPct val="120000"/>
              </a:lnSpc>
              <a:defRPr/>
            </a:pPr>
            <a:r>
              <a:rPr lang="is-IS" sz="1000" dirty="0">
                <a:latin typeface="Calibri" charset="0"/>
                <a:ea typeface="Calibri" charset="0"/>
                <a:cs typeface="Calibri" charset="0"/>
              </a:rPr>
              <a:t>________________________________________________________________________________________________________</a:t>
            </a:r>
          </a:p>
        </p:txBody>
      </p:sp>
    </p:spTree>
    <p:extLst>
      <p:ext uri="{BB962C8B-B14F-4D97-AF65-F5344CB8AC3E}">
        <p14:creationId xmlns:p14="http://schemas.microsoft.com/office/powerpoint/2010/main" val="260551528"/>
      </p:ext>
    </p:extLst>
  </p:cSld>
  <p:clrMapOvr>
    <a:masterClrMapping/>
  </p:clrMapOvr>
  <mc:AlternateContent xmlns:mc="http://schemas.openxmlformats.org/markup-compatibility/2006" xmlns:p14="http://schemas.microsoft.com/office/powerpoint/2010/main">
    <mc:Choice Requires="p14">
      <p:transition spd="slow" p14:dur="2000" advTm="313"/>
    </mc:Choice>
    <mc:Fallback xmlns="">
      <p:transition spd="slow" advTm="313"/>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744</Words>
  <Application>Microsoft Macintosh PowerPoint</Application>
  <PresentationFormat>A4 Paper (210x297 mm)</PresentationFormat>
  <Paragraphs>97</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Calibri</vt:lpstr>
      <vt:lpstr>Calibri Light</vt:lpstr>
      <vt:lpstr>Wingdings</vt:lpstr>
      <vt:lpstr>Arial</vt:lpstr>
      <vt:lpstr>Office Theme</vt:lpstr>
      <vt:lpstr>PowerPoint Presentation</vt:lpstr>
      <vt:lpstr>PowerPoint Presentation</vt:lpstr>
    </vt:vector>
  </TitlesOfParts>
  <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Thornton</dc:creator>
  <cp:lastModifiedBy>Greg Thornton</cp:lastModifiedBy>
  <cp:revision>1</cp:revision>
  <dcterms:created xsi:type="dcterms:W3CDTF">2020-10-20T19:18:32Z</dcterms:created>
  <dcterms:modified xsi:type="dcterms:W3CDTF">2020-10-20T19:21:51Z</dcterms:modified>
</cp:coreProperties>
</file>