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mp4" ContentType="video/mp4"/>
  <Default Extension="emf" ContentType="image/x-emf"/>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0"/>
  </p:notesMasterIdLst>
  <p:sldIdLst>
    <p:sldId id="350" r:id="rId2"/>
    <p:sldId id="365" r:id="rId3"/>
    <p:sldId id="364" r:id="rId4"/>
    <p:sldId id="373" r:id="rId5"/>
    <p:sldId id="351" r:id="rId6"/>
    <p:sldId id="342" r:id="rId7"/>
    <p:sldId id="324" r:id="rId8"/>
    <p:sldId id="349" r:id="rId9"/>
    <p:sldId id="362" r:id="rId10"/>
    <p:sldId id="370" r:id="rId11"/>
    <p:sldId id="379" r:id="rId12"/>
    <p:sldId id="375" r:id="rId13"/>
    <p:sldId id="381" r:id="rId14"/>
    <p:sldId id="382" r:id="rId15"/>
    <p:sldId id="368" r:id="rId16"/>
    <p:sldId id="371" r:id="rId17"/>
    <p:sldId id="380" r:id="rId18"/>
    <p:sldId id="361"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2F17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323"/>
    <p:restoredTop sz="94242" autoAdjust="0"/>
  </p:normalViewPr>
  <p:slideViewPr>
    <p:cSldViewPr snapToGrid="0" snapToObjects="1">
      <p:cViewPr>
        <p:scale>
          <a:sx n="100" d="100"/>
          <a:sy n="100" d="100"/>
        </p:scale>
        <p:origin x="472" y="23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6" d="100"/>
        <a:sy n="10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_rels/viewProps.xml.rels><?xml version="1.0" encoding="UTF-8" standalone="yes"?>
<Relationships xmlns="http://schemas.openxmlformats.org/package/2006/relationships"><Relationship Id="rId1"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47155E-BD83-ED47-9894-56D2FA567EA0}" type="datetimeFigureOut">
              <a:rPr lang="en-GB" smtClean="0"/>
              <a:t>18/01/2021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50E83-AE1E-254A-95B0-807A2BB874AB}" type="slidenum">
              <a:rPr lang="en-GB" smtClean="0"/>
              <a:t>‹#›</a:t>
            </a:fld>
            <a:endParaRPr lang="en-GB"/>
          </a:p>
        </p:txBody>
      </p:sp>
    </p:spTree>
    <p:extLst>
      <p:ext uri="{BB962C8B-B14F-4D97-AF65-F5344CB8AC3E}">
        <p14:creationId xmlns:p14="http://schemas.microsoft.com/office/powerpoint/2010/main" val="2103829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 name="Google Shape;111;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348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Ask for readers for the speech bubbles. </a:t>
            </a:r>
            <a:endParaRPr/>
          </a:p>
        </p:txBody>
      </p:sp>
      <p:sp>
        <p:nvSpPr>
          <p:cNvPr id="123" name="Google Shape;12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a:t>
            </a:fld>
            <a:endParaRPr/>
          </a:p>
        </p:txBody>
      </p:sp>
    </p:spTree>
    <p:extLst>
      <p:ext uri="{BB962C8B-B14F-4D97-AF65-F5344CB8AC3E}">
        <p14:creationId xmlns:p14="http://schemas.microsoft.com/office/powerpoint/2010/main" val="1279165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111BA56-1545-0348-907F-DD45E8496AEF}" type="slidenum">
              <a:rPr lang="en-US" smtClean="0"/>
              <a:pPr/>
              <a:t>7</a:t>
            </a:fld>
            <a:endParaRPr lang="en-US"/>
          </a:p>
        </p:txBody>
      </p:sp>
    </p:spTree>
    <p:extLst>
      <p:ext uri="{BB962C8B-B14F-4D97-AF65-F5344CB8AC3E}">
        <p14:creationId xmlns:p14="http://schemas.microsoft.com/office/powerpoint/2010/main" val="1212406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miter lim="800000"/>
            <a:headEnd/>
            <a:tailEnd/>
          </a:ln>
        </p:spPr>
        <p:txBody>
          <a:bodyPr/>
          <a:lstStyle/>
          <a:p>
            <a:fld id="{74276F7C-7D3F-ED4F-AE7C-14D60B741498}" type="slidenum">
              <a:rPr lang="en-GB">
                <a:ea typeface="Arial" pitchFamily="-1" charset="0"/>
                <a:cs typeface="Arial" pitchFamily="-1" charset="0"/>
              </a:rPr>
              <a:pPr/>
              <a:t>8</a:t>
            </a:fld>
            <a:endParaRPr lang="en-GB">
              <a:ea typeface="Arial" pitchFamily="-1" charset="0"/>
              <a:cs typeface="Arial" pitchFamily="-1"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pPr eaLnBrk="1" hangingPunct="1"/>
            <a:endParaRPr lang="en-US">
              <a:latin typeface="Arial" pitchFamily="-1" charset="0"/>
              <a:ea typeface="Arial" pitchFamily="-1" charset="0"/>
              <a:cs typeface="Arial" pitchFamily="-1" charset="0"/>
            </a:endParaRPr>
          </a:p>
        </p:txBody>
      </p:sp>
    </p:spTree>
    <p:extLst>
      <p:ext uri="{BB962C8B-B14F-4D97-AF65-F5344CB8AC3E}">
        <p14:creationId xmlns:p14="http://schemas.microsoft.com/office/powerpoint/2010/main" val="343006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As nouns the difference between misconception and misunderstanding</a:t>
            </a:r>
          </a:p>
          <a:p>
            <a:r>
              <a:rPr lang="en-US" sz="1200" b="0" i="0" kern="1200" dirty="0" smtClean="0">
                <a:solidFill>
                  <a:schemeClr val="tx1"/>
                </a:solidFill>
                <a:effectLst/>
                <a:latin typeface="+mn-lt"/>
                <a:ea typeface="+mn-ea"/>
                <a:cs typeface="+mn-cs"/>
              </a:rPr>
              <a:t> is that </a:t>
            </a:r>
            <a:r>
              <a:rPr lang="en-US" sz="1200" b="1" i="0" kern="1200" dirty="0" smtClean="0">
                <a:solidFill>
                  <a:schemeClr val="tx1"/>
                </a:solidFill>
                <a:effectLst/>
                <a:latin typeface="+mn-lt"/>
                <a:ea typeface="+mn-ea"/>
                <a:cs typeface="+mn-cs"/>
              </a:rPr>
              <a:t>misconception</a:t>
            </a:r>
            <a:r>
              <a:rPr lang="en-US" sz="1200" b="0" i="0" kern="1200" dirty="0" smtClean="0">
                <a:solidFill>
                  <a:schemeClr val="tx1"/>
                </a:solidFill>
                <a:effectLst/>
                <a:latin typeface="+mn-lt"/>
                <a:ea typeface="+mn-ea"/>
                <a:cs typeface="+mn-cs"/>
              </a:rPr>
              <a:t> is a mistaken belief, a wrong idea while </a:t>
            </a:r>
            <a:r>
              <a:rPr lang="en-US" sz="1200" b="1" i="0" kern="1200" dirty="0" smtClean="0">
                <a:solidFill>
                  <a:schemeClr val="tx1"/>
                </a:solidFill>
                <a:effectLst/>
                <a:latin typeface="+mn-lt"/>
                <a:ea typeface="+mn-ea"/>
                <a:cs typeface="+mn-cs"/>
              </a:rPr>
              <a:t>misunderstanding</a:t>
            </a:r>
            <a:r>
              <a:rPr lang="en-US" sz="1200" b="0" i="0" kern="1200" dirty="0" smtClean="0">
                <a:solidFill>
                  <a:schemeClr val="tx1"/>
                </a:solidFill>
                <a:effectLst/>
                <a:latin typeface="+mn-lt"/>
                <a:ea typeface="+mn-ea"/>
                <a:cs typeface="+mn-cs"/>
              </a:rPr>
              <a:t> is a mistake as to the meaning of something; erroneous interpretation; misconception </a:t>
            </a:r>
            <a:endParaRPr lang="en-GB" dirty="0"/>
          </a:p>
        </p:txBody>
      </p:sp>
      <p:sp>
        <p:nvSpPr>
          <p:cNvPr id="4" name="Slide Number Placeholder 3"/>
          <p:cNvSpPr>
            <a:spLocks noGrp="1"/>
          </p:cNvSpPr>
          <p:nvPr>
            <p:ph type="sldNum" sz="quarter" idx="10"/>
          </p:nvPr>
        </p:nvSpPr>
        <p:spPr/>
        <p:txBody>
          <a:bodyPr/>
          <a:lstStyle/>
          <a:p>
            <a:fld id="{E7C50E83-AE1E-254A-95B0-807A2BB874AB}" type="slidenum">
              <a:rPr lang="en-GB" smtClean="0"/>
              <a:t>10</a:t>
            </a:fld>
            <a:endParaRPr lang="en-GB"/>
          </a:p>
        </p:txBody>
      </p:sp>
    </p:spTree>
    <p:extLst>
      <p:ext uri="{BB962C8B-B14F-4D97-AF65-F5344CB8AC3E}">
        <p14:creationId xmlns:p14="http://schemas.microsoft.com/office/powerpoint/2010/main" val="2034813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7C50E83-AE1E-254A-95B0-807A2BB874AB}" type="slidenum">
              <a:rPr lang="en-GB" smtClean="0"/>
              <a:t>17</a:t>
            </a:fld>
            <a:endParaRPr lang="en-GB"/>
          </a:p>
        </p:txBody>
      </p:sp>
    </p:spTree>
    <p:extLst>
      <p:ext uri="{BB962C8B-B14F-4D97-AF65-F5344CB8AC3E}">
        <p14:creationId xmlns:p14="http://schemas.microsoft.com/office/powerpoint/2010/main" val="317439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n-GB" smtClean="0"/>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CC5A16B7-54C9-E64D-B711-BD60830B07E7}" type="datetimeFigureOut">
              <a:rPr lang="en-US" smtClean="0"/>
              <a:pPr/>
              <a:t>1/18/21</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54AB90BC-34E7-8548-93ED-6AF7BA31C82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Date Placeholder 3"/>
          <p:cNvSpPr>
            <a:spLocks noGrp="1"/>
          </p:cNvSpPr>
          <p:nvPr>
            <p:ph type="dt" sz="half" idx="10"/>
          </p:nvPr>
        </p:nvSpPr>
        <p:spPr/>
        <p:txBody>
          <a:bodyPr/>
          <a:lstStyle/>
          <a:p>
            <a:fld id="{CC5A16B7-54C9-E64D-B711-BD60830B07E7}" type="datetimeFigureOut">
              <a:rPr lang="en-US" smtClean="0"/>
              <a:pPr/>
              <a:t>1/18/21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GB" smtClean="0"/>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n-GB" smtClean="0"/>
              <a:t>Click to edit Master title style</a:t>
            </a:r>
            <a:endParaRPr/>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CC5A16B7-54C9-E64D-B711-BD60830B07E7}" type="datetimeFigureOut">
              <a:rPr lang="en-US" smtClean="0"/>
              <a:pPr/>
              <a:t>1/18/21</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54AB90BC-34E7-8548-93ED-6AF7BA31C82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n-GB" smtClean="0"/>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ct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n-GB" smtClean="0"/>
              <a:t>Click to edit Master text styles</a:t>
            </a:r>
          </a:p>
        </p:txBody>
      </p:sp>
      <p:sp>
        <p:nvSpPr>
          <p:cNvPr id="4" name="Date Placeholder 3"/>
          <p:cNvSpPr>
            <a:spLocks noGrp="1"/>
          </p:cNvSpPr>
          <p:nvPr>
            <p:ph type="dt" sz="half" idx="10"/>
          </p:nvPr>
        </p:nvSpPr>
        <p:spPr/>
        <p:txBody>
          <a:bodyPr/>
          <a:lstStyle/>
          <a:p>
            <a:fld id="{CC5A16B7-54C9-E64D-B711-BD60830B07E7}" type="datetimeFigureOut">
              <a:rPr lang="en-US" smtClean="0"/>
              <a:pPr/>
              <a:t>1/18/21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AB90BC-34E7-8548-93ED-6AF7BA31C82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GB" smtClean="0"/>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n-GB" smtClean="0"/>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CC5A16B7-54C9-E64D-B711-BD60830B07E7}" type="datetimeFigureOut">
              <a:rPr lang="en-US" smtClean="0"/>
              <a:pPr/>
              <a:t>1/18/21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AB90BC-34E7-8548-93ED-6AF7BA31C82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n-GB" smtClean="0"/>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n-GB" smtClean="0"/>
              <a:t>Click icon to add picture</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C5A16B7-54C9-E64D-B711-BD60830B07E7}" type="datetimeFigureOut">
              <a:rPr lang="en-US" smtClean="0"/>
              <a:pPr/>
              <a:t>1/18/21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5" name="Date Placeholder 4"/>
          <p:cNvSpPr>
            <a:spLocks noGrp="1"/>
          </p:cNvSpPr>
          <p:nvPr>
            <p:ph type="dt" sz="half" idx="10"/>
          </p:nvPr>
        </p:nvSpPr>
        <p:spPr/>
        <p:txBody>
          <a:bodyPr/>
          <a:lstStyle/>
          <a:p>
            <a:fld id="{CC5A16B7-54C9-E64D-B711-BD60830B07E7}" type="datetimeFigureOut">
              <a:rPr lang="en-US" smtClean="0"/>
              <a:pPr/>
              <a:t>1/18/21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7" name="Date Placeholder 6"/>
          <p:cNvSpPr>
            <a:spLocks noGrp="1"/>
          </p:cNvSpPr>
          <p:nvPr>
            <p:ph type="dt" sz="half" idx="10"/>
          </p:nvPr>
        </p:nvSpPr>
        <p:spPr/>
        <p:txBody>
          <a:bodyPr/>
          <a:lstStyle/>
          <a:p>
            <a:fld id="{CC5A16B7-54C9-E64D-B711-BD60830B07E7}" type="datetimeFigureOut">
              <a:rPr lang="en-US" smtClean="0"/>
              <a:pPr/>
              <a:t>1/18/21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AB90BC-34E7-8548-93ED-6AF7BA31C821}" type="slidenum">
              <a:rPr lang="en-US" smtClean="0"/>
              <a:pPr/>
              <a:t>‹#›</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5" name="Date Placeholder 4"/>
          <p:cNvSpPr>
            <a:spLocks noGrp="1"/>
          </p:cNvSpPr>
          <p:nvPr>
            <p:ph type="dt" sz="half" idx="10"/>
          </p:nvPr>
        </p:nvSpPr>
        <p:spPr/>
        <p:txBody>
          <a:bodyPr/>
          <a:lstStyle/>
          <a:p>
            <a:fld id="{CC5A16B7-54C9-E64D-B711-BD60830B07E7}" type="datetimeFigureOut">
              <a:rPr lang="en-US" smtClean="0"/>
              <a:pPr/>
              <a:t>1/18/21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5" name="Date Placeholder 4"/>
          <p:cNvSpPr>
            <a:spLocks noGrp="1"/>
          </p:cNvSpPr>
          <p:nvPr>
            <p:ph type="dt" sz="half" idx="10"/>
          </p:nvPr>
        </p:nvSpPr>
        <p:spPr/>
        <p:txBody>
          <a:bodyPr/>
          <a:lstStyle/>
          <a:p>
            <a:fld id="{CC5A16B7-54C9-E64D-B711-BD60830B07E7}" type="datetimeFigureOut">
              <a:rPr lang="en-US" smtClean="0"/>
              <a:pPr/>
              <a:t>1/18/21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5" name="Date Placeholder 4"/>
          <p:cNvSpPr>
            <a:spLocks noGrp="1"/>
          </p:cNvSpPr>
          <p:nvPr>
            <p:ph type="dt" sz="half" idx="10"/>
          </p:nvPr>
        </p:nvSpPr>
        <p:spPr/>
        <p:txBody>
          <a:bodyPr/>
          <a:lstStyle/>
          <a:p>
            <a:fld id="{CC5A16B7-54C9-E64D-B711-BD60830B07E7}" type="datetimeFigureOut">
              <a:rPr lang="en-US" smtClean="0"/>
              <a:pPr/>
              <a:t>1/18/21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Date Placeholder 2"/>
          <p:cNvSpPr>
            <a:spLocks noGrp="1"/>
          </p:cNvSpPr>
          <p:nvPr>
            <p:ph type="dt" sz="half" idx="10"/>
          </p:nvPr>
        </p:nvSpPr>
        <p:spPr/>
        <p:txBody>
          <a:bodyPr/>
          <a:lstStyle/>
          <a:p>
            <a:fld id="{CC5A16B7-54C9-E64D-B711-BD60830B07E7}" type="datetimeFigureOut">
              <a:rPr lang="en-US" smtClean="0"/>
              <a:pPr/>
              <a:t>1/18/21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5A16B7-54C9-E64D-B711-BD60830B07E7}" type="datetimeFigureOut">
              <a:rPr lang="en-US" smtClean="0"/>
              <a:pPr/>
              <a:t>1/18/21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n-GB" smtClean="0"/>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Text Placeholder 3"/>
          <p:cNvSpPr>
            <a:spLocks noGrp="1"/>
          </p:cNvSpPr>
          <p:nvPr>
            <p:ph type="body" sz="half" idx="2"/>
          </p:nvPr>
        </p:nvSpPr>
        <p:spPr>
          <a:xfrm>
            <a:off x="914398" y="2866030"/>
            <a:ext cx="3563938"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C5A16B7-54C9-E64D-B711-BD60830B07E7}" type="datetimeFigureOut">
              <a:rPr lang="en-US" smtClean="0"/>
              <a:pPr/>
              <a:t>1/18/21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n-GB" smtClean="0"/>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C5A16B7-54C9-E64D-B711-BD60830B07E7}" type="datetimeFigureOut">
              <a:rPr lang="en-US" smtClean="0"/>
              <a:pPr/>
              <a:t>1/18/21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n-GB" smtClean="0"/>
              <a:t>Click icon to add picture</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n-GB" smtClean="0"/>
              <a:t>Click icon to add picture</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n-GB" smtClean="0"/>
              <a:t>Click icon to add picture</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n-GB" smtClean="0"/>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C5A16B7-54C9-E64D-B711-BD60830B07E7}" type="datetimeFigureOut">
              <a:rPr lang="en-US" smtClean="0"/>
              <a:pPr/>
              <a:t>1/18/21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GB" smtClean="0"/>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C5A16B7-54C9-E64D-B711-BD60830B07E7}" type="datetimeFigureOut">
              <a:rPr lang="en-US" smtClean="0"/>
              <a:pPr/>
              <a:t>1/18/21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n-GB"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GB" smtClean="0"/>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n-GB" smtClean="0"/>
              <a:t>Click icon to add picture</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n-GB" smtClean="0"/>
              <a:t>Click icon to add picture</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C5A16B7-54C9-E64D-B711-BD60830B07E7}" type="datetimeFigureOut">
              <a:rPr lang="en-US" smtClean="0"/>
              <a:pPr/>
              <a:t>1/18/21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Date Placeholder 3"/>
          <p:cNvSpPr>
            <a:spLocks noGrp="1"/>
          </p:cNvSpPr>
          <p:nvPr>
            <p:ph type="dt" sz="half" idx="10"/>
          </p:nvPr>
        </p:nvSpPr>
        <p:spPr/>
        <p:txBody>
          <a:bodyPr/>
          <a:lstStyle/>
          <a:p>
            <a:fld id="{CC5A16B7-54C9-E64D-B711-BD60830B07E7}" type="datetimeFigureOut">
              <a:rPr lang="en-US" smtClean="0"/>
              <a:pPr/>
              <a:t>1/18/21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n-GB" smtClean="0"/>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Date Placeholder 3"/>
          <p:cNvSpPr>
            <a:spLocks noGrp="1"/>
          </p:cNvSpPr>
          <p:nvPr>
            <p:ph type="dt" sz="half" idx="10"/>
          </p:nvPr>
        </p:nvSpPr>
        <p:spPr/>
        <p:txBody>
          <a:bodyPr/>
          <a:lstStyle/>
          <a:p>
            <a:fld id="{CC5A16B7-54C9-E64D-B711-BD60830B07E7}" type="datetimeFigureOut">
              <a:rPr lang="en-US" smtClean="0"/>
              <a:pPr/>
              <a:t>1/18/21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22" Type="http://schemas.openxmlformats.org/officeDocument/2006/relationships/image" Target="../media/image6.png"/><Relationship Id="rId23" Type="http://schemas.openxmlformats.org/officeDocument/2006/relationships/image" Target="../media/image7.png"/><Relationship Id="rId24" Type="http://schemas.openxmlformats.org/officeDocument/2006/relationships/image" Target="../media/image8.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n-GB" smtClean="0"/>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CC5A16B7-54C9-E64D-B711-BD60830B07E7}" type="datetimeFigureOut">
              <a:rPr lang="en-US" smtClean="0"/>
              <a:pPr/>
              <a:t>1/18/21</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54AB90BC-34E7-8548-93ED-6AF7BA31C82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1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microsoft.com/office/2007/relationships/hdphoto" Target="../media/hdphoto1.wdp"/><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19.png"/><Relationship Id="rId5" Type="http://schemas.openxmlformats.org/officeDocument/2006/relationships/image" Target="../media/image20.jpeg"/><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13.xml"/><Relationship Id="rId3"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4" Type="http://schemas.microsoft.com/office/2007/relationships/hdphoto" Target="../media/hdphoto3.wdp"/><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6.png"/><Relationship Id="rId1" Type="http://schemas.microsoft.com/office/2007/relationships/media" Target="../media/media1.mp4"/><Relationship Id="rId2" Type="http://schemas.openxmlformats.org/officeDocument/2006/relationships/video" Target="../media/media1.mp4"/></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emf"/><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microsoft.com/office/2007/relationships/hdphoto" Target="../media/hdphoto4.wdp"/><Relationship Id="rId4" Type="http://schemas.openxmlformats.org/officeDocument/2006/relationships/image" Target="../media/image20.jpeg"/><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4" Type="http://schemas.microsoft.com/office/2007/relationships/hdphoto" Target="../media/hdphoto5.wdp"/><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2052" name="Picture 4" descr="https://i.guim.co.uk/img/media/eeda34b677a0d3b8421671935f520352b530b1b2/0_0_1024_438/master/1024.jpg?width=700&amp;quality=85&amp;auto=format&amp;fit=max&amp;s=3f8d6eb45c6fb8e1c86f5e5de31cee0c"/>
          <p:cNvPicPr>
            <a:picLocks noChangeAspect="1" noChangeArrowheads="1"/>
          </p:cNvPicPr>
          <p:nvPr/>
        </p:nvPicPr>
        <p:blipFill rotWithShape="1">
          <a:blip r:embed="rId3">
            <a:extLst>
              <a:ext uri="{28A0092B-C50C-407E-A947-70E740481C1C}">
                <a14:useLocalDpi xmlns:a14="http://schemas.microsoft.com/office/drawing/2010/main" val="0"/>
              </a:ext>
            </a:extLst>
          </a:blip>
          <a:srcRect l="13940" r="1527" b="-257"/>
          <a:stretch/>
        </p:blipFill>
        <p:spPr bwMode="auto">
          <a:xfrm>
            <a:off x="0" y="1179197"/>
            <a:ext cx="9154058" cy="4637357"/>
          </a:xfrm>
          <a:prstGeom prst="rect">
            <a:avLst/>
          </a:prstGeom>
          <a:noFill/>
          <a:extLst>
            <a:ext uri="{909E8E84-426E-40DD-AFC4-6F175D3DCCD1}">
              <a14:hiddenFill xmlns:a14="http://schemas.microsoft.com/office/drawing/2010/main">
                <a:solidFill>
                  <a:srgbClr val="FFFFFF"/>
                </a:solidFill>
              </a14:hiddenFill>
            </a:ext>
          </a:extLst>
        </p:spPr>
      </p:pic>
      <p:sp>
        <p:nvSpPr>
          <p:cNvPr id="114" name="Google Shape;114;p4"/>
          <p:cNvSpPr txBox="1"/>
          <p:nvPr/>
        </p:nvSpPr>
        <p:spPr>
          <a:xfrm>
            <a:off x="-11245" y="0"/>
            <a:ext cx="9155245" cy="1054104"/>
          </a:xfrm>
          <a:prstGeom prst="rect">
            <a:avLst/>
          </a:prstGeom>
          <a:noFill/>
          <a:ln w="9525" cap="flat" cmpd="sng">
            <a:noFill/>
            <a:prstDash val="solid"/>
            <a:round/>
            <a:headEnd type="none" w="sm" len="sm"/>
            <a:tailEnd type="none" w="sm" len="sm"/>
          </a:ln>
        </p:spPr>
        <p:txBody>
          <a:bodyPr spcFirstLastPara="1" wrap="square" lIns="68569" tIns="34275" rIns="68569" bIns="34275" anchor="t" anchorCtr="0">
            <a:spAutoFit/>
          </a:bodyPr>
          <a:lstStyle/>
          <a:p>
            <a:pPr algn="ctr"/>
            <a:r>
              <a:rPr lang="en-GB" sz="3200" dirty="0" smtClean="0">
                <a:solidFill>
                  <a:schemeClr val="dk1"/>
                </a:solidFill>
                <a:latin typeface="Calibri" charset="0"/>
                <a:ea typeface="Calibri" charset="0"/>
                <a:cs typeface="Calibri" charset="0"/>
                <a:sym typeface="Comic Sans MS"/>
              </a:rPr>
              <a:t>If I was to ask you where you think most of the world’s history happened, </a:t>
            </a:r>
            <a:r>
              <a:rPr lang="en-GB" sz="3200" b="1" dirty="0" smtClean="0">
                <a:solidFill>
                  <a:schemeClr val="dk1"/>
                </a:solidFill>
                <a:latin typeface="Calibri" charset="0"/>
                <a:ea typeface="Calibri" charset="0"/>
                <a:cs typeface="Calibri" charset="0"/>
                <a:sym typeface="Comic Sans MS"/>
              </a:rPr>
              <a:t>where would you suggest?</a:t>
            </a:r>
            <a:endParaRPr sz="3200" b="1" dirty="0">
              <a:solidFill>
                <a:schemeClr val="dk1"/>
              </a:solidFill>
              <a:latin typeface="Calibri" charset="0"/>
              <a:ea typeface="Calibri" charset="0"/>
              <a:cs typeface="Calibri" charset="0"/>
              <a:sym typeface="Comic Sans MS"/>
            </a:endParaRPr>
          </a:p>
        </p:txBody>
      </p:sp>
      <p:sp>
        <p:nvSpPr>
          <p:cNvPr id="115" name="Google Shape;115;p4"/>
          <p:cNvSpPr/>
          <p:nvPr/>
        </p:nvSpPr>
        <p:spPr>
          <a:xfrm>
            <a:off x="-11245" y="1179197"/>
            <a:ext cx="3072984" cy="4637357"/>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116" name="Google Shape;116;p4"/>
          <p:cNvSpPr/>
          <p:nvPr/>
        </p:nvSpPr>
        <p:spPr>
          <a:xfrm>
            <a:off x="3061739" y="1179196"/>
            <a:ext cx="2743200" cy="4637358"/>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117" name="Google Shape;117;p4"/>
          <p:cNvSpPr/>
          <p:nvPr/>
        </p:nvSpPr>
        <p:spPr>
          <a:xfrm>
            <a:off x="5825722" y="1179196"/>
            <a:ext cx="3320464" cy="4637358"/>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119" name="Google Shape;119;p4"/>
          <p:cNvSpPr/>
          <p:nvPr/>
        </p:nvSpPr>
        <p:spPr>
          <a:xfrm>
            <a:off x="2709237" y="2295405"/>
            <a:ext cx="2541304" cy="2117290"/>
          </a:xfrm>
          <a:prstGeom prst="rect">
            <a:avLst/>
          </a:prstGeom>
          <a:noFill/>
          <a:ln w="57150"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12" name="Rectangle 11"/>
          <p:cNvSpPr/>
          <p:nvPr/>
        </p:nvSpPr>
        <p:spPr>
          <a:xfrm>
            <a:off x="-11245" y="5889700"/>
            <a:ext cx="9136649" cy="1015663"/>
          </a:xfrm>
          <a:prstGeom prst="rect">
            <a:avLst/>
          </a:prstGeom>
        </p:spPr>
        <p:txBody>
          <a:bodyPr wrap="square">
            <a:spAutoFit/>
          </a:bodyPr>
          <a:lstStyle/>
          <a:p>
            <a:pPr algn="ctr"/>
            <a:r>
              <a:rPr lang="en-GB" sz="2000" i="1" dirty="0">
                <a:solidFill>
                  <a:srgbClr val="121212"/>
                </a:solidFill>
                <a:latin typeface="Calibri" charset="0"/>
                <a:ea typeface="Calibri" charset="0"/>
                <a:cs typeface="Calibri" charset="0"/>
              </a:rPr>
              <a:t>“Today, Tokyo is the most populous city in the world; through most of the 20th century it was New York. A century earlier London was the world’s population centre, and </a:t>
            </a:r>
            <a:r>
              <a:rPr lang="en-GB" sz="2000" i="1" u="sng" dirty="0">
                <a:solidFill>
                  <a:srgbClr val="121212"/>
                </a:solidFill>
                <a:latin typeface="Calibri" charset="0"/>
                <a:ea typeface="Calibri" charset="0"/>
                <a:cs typeface="Calibri" charset="0"/>
              </a:rPr>
              <a:t>Baghdad a millennium before that</a:t>
            </a:r>
            <a:r>
              <a:rPr lang="en-GB" sz="2000" i="1" dirty="0" smtClean="0">
                <a:solidFill>
                  <a:srgbClr val="121212"/>
                </a:solidFill>
                <a:latin typeface="Calibri" charset="0"/>
                <a:ea typeface="Calibri" charset="0"/>
                <a:cs typeface="Calibri" charset="0"/>
              </a:rPr>
              <a:t>.” </a:t>
            </a:r>
            <a:r>
              <a:rPr lang="en-GB" sz="2000" b="1" i="1" dirty="0" smtClean="0">
                <a:solidFill>
                  <a:srgbClr val="121212"/>
                </a:solidFill>
                <a:latin typeface="Calibri" charset="0"/>
                <a:ea typeface="Calibri" charset="0"/>
                <a:cs typeface="Calibri" charset="0"/>
              </a:rPr>
              <a:t>The </a:t>
            </a:r>
            <a:r>
              <a:rPr lang="en-GB" sz="2000" b="1" i="1" dirty="0">
                <a:solidFill>
                  <a:srgbClr val="121212"/>
                </a:solidFill>
                <a:latin typeface="Calibri" charset="0"/>
                <a:ea typeface="Calibri" charset="0"/>
                <a:cs typeface="Calibri" charset="0"/>
              </a:rPr>
              <a:t>Guardian Newspaper</a:t>
            </a:r>
            <a:endParaRPr lang="en-GB" sz="2000" b="1" i="1" dirty="0">
              <a:latin typeface="Calibri" charset="0"/>
              <a:ea typeface="Calibri" charset="0"/>
              <a:cs typeface="Calibri" charset="0"/>
            </a:endParaRPr>
          </a:p>
        </p:txBody>
      </p:sp>
    </p:spTree>
    <p:extLst>
      <p:ext uri="{BB962C8B-B14F-4D97-AF65-F5344CB8AC3E}">
        <p14:creationId xmlns:p14="http://schemas.microsoft.com/office/powerpoint/2010/main" val="577176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5"/>
                                        </p:tgtEl>
                                      </p:cBhvr>
                                    </p:animEffect>
                                    <p:set>
                                      <p:cBhvr>
                                        <p:cTn id="7" dur="1" fill="hold">
                                          <p:stCondLst>
                                            <p:cond delay="500"/>
                                          </p:stCondLst>
                                        </p:cTn>
                                        <p:tgtEl>
                                          <p:spTgt spid="11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17"/>
                                        </p:tgtEl>
                                      </p:cBhvr>
                                    </p:animEffect>
                                    <p:set>
                                      <p:cBhvr>
                                        <p:cTn id="12" dur="1" fill="hold">
                                          <p:stCondLst>
                                            <p:cond delay="500"/>
                                          </p:stCondLst>
                                        </p:cTn>
                                        <p:tgtEl>
                                          <p:spTgt spid="11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16"/>
                                        </p:tgtEl>
                                      </p:cBhvr>
                                    </p:animEffect>
                                    <p:set>
                                      <p:cBhvr>
                                        <p:cTn id="17" dur="1" fill="hold">
                                          <p:stCondLst>
                                            <p:cond delay="500"/>
                                          </p:stCondLst>
                                        </p:cTn>
                                        <p:tgtEl>
                                          <p:spTgt spid="11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9"/>
                                        </p:tgtEl>
                                        <p:attrNameLst>
                                          <p:attrName>style.visibility</p:attrName>
                                        </p:attrNameLst>
                                      </p:cBhvr>
                                      <p:to>
                                        <p:strVal val="visible"/>
                                      </p:to>
                                    </p:set>
                                    <p:animEffect transition="in" filter="fade">
                                      <p:cBhvr>
                                        <p:cTn id="22"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14;p4"/>
          <p:cNvSpPr txBox="1"/>
          <p:nvPr/>
        </p:nvSpPr>
        <p:spPr>
          <a:xfrm>
            <a:off x="-11245" y="0"/>
            <a:ext cx="9155245" cy="900216"/>
          </a:xfrm>
          <a:prstGeom prst="rect">
            <a:avLst/>
          </a:prstGeom>
          <a:noFill/>
          <a:ln w="9525" cap="flat" cmpd="sng">
            <a:noFill/>
            <a:prstDash val="solid"/>
            <a:round/>
            <a:headEnd type="none" w="sm" len="sm"/>
            <a:tailEnd type="none" w="sm" len="sm"/>
          </a:ln>
        </p:spPr>
        <p:txBody>
          <a:bodyPr spcFirstLastPara="1" wrap="square" lIns="68569" tIns="34275" rIns="68569" bIns="34275" anchor="t" anchorCtr="0">
            <a:spAutoFit/>
          </a:bodyPr>
          <a:lstStyle/>
          <a:p>
            <a:pPr algn="ctr"/>
            <a:r>
              <a:rPr lang="en-GB" sz="5400" dirty="0" smtClean="0">
                <a:solidFill>
                  <a:schemeClr val="dk1"/>
                </a:solidFill>
                <a:latin typeface="Calibri" charset="0"/>
                <a:ea typeface="Calibri" charset="0"/>
                <a:cs typeface="Calibri" charset="0"/>
                <a:sym typeface="Comic Sans MS"/>
              </a:rPr>
              <a:t>A map of the Modern World</a:t>
            </a:r>
            <a:endParaRPr sz="5400" b="1" dirty="0">
              <a:solidFill>
                <a:schemeClr val="dk1"/>
              </a:solidFill>
              <a:latin typeface="Calibri" charset="0"/>
              <a:ea typeface="Calibri" charset="0"/>
              <a:cs typeface="Calibri" charset="0"/>
              <a:sym typeface="Comic Sans MS"/>
            </a:endParaRPr>
          </a:p>
        </p:txBody>
      </p:sp>
      <p:sp>
        <p:nvSpPr>
          <p:cNvPr id="6" name="TextBox 5"/>
          <p:cNvSpPr txBox="1"/>
          <p:nvPr/>
        </p:nvSpPr>
        <p:spPr>
          <a:xfrm>
            <a:off x="-11244" y="6211669"/>
            <a:ext cx="8795480" cy="1200329"/>
          </a:xfrm>
          <a:prstGeom prst="rect">
            <a:avLst/>
          </a:prstGeom>
          <a:noFill/>
        </p:spPr>
        <p:txBody>
          <a:bodyPr wrap="square" rtlCol="0">
            <a:spAutoFit/>
          </a:bodyPr>
          <a:lstStyle/>
          <a:p>
            <a:pPr algn="ctr"/>
            <a:r>
              <a:rPr lang="en-GB" sz="3600" dirty="0" smtClean="0">
                <a:latin typeface="Calibri" charset="0"/>
                <a:ea typeface="Calibri" charset="0"/>
                <a:cs typeface="Calibri" charset="0"/>
              </a:rPr>
              <a:t>This is the map of the Modern World </a:t>
            </a:r>
            <a:br>
              <a:rPr lang="en-GB" sz="3600" dirty="0" smtClean="0">
                <a:latin typeface="Calibri" charset="0"/>
                <a:ea typeface="Calibri" charset="0"/>
                <a:cs typeface="Calibri" charset="0"/>
              </a:rPr>
            </a:br>
            <a:r>
              <a:rPr lang="en-GB" sz="3600" dirty="0" smtClean="0">
                <a:latin typeface="Calibri" charset="0"/>
                <a:ea typeface="Calibri" charset="0"/>
                <a:cs typeface="Calibri" charset="0"/>
              </a:rPr>
              <a:t>What is the difference?</a:t>
            </a:r>
            <a:endParaRPr lang="en-GB" sz="3600" dirty="0">
              <a:latin typeface="Calibri" charset="0"/>
              <a:ea typeface="Calibri" charset="0"/>
              <a:cs typeface="Calibri" charset="0"/>
            </a:endParaRPr>
          </a:p>
        </p:txBody>
      </p:sp>
      <p:pic>
        <p:nvPicPr>
          <p:cNvPr id="8"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3701" t="10366" r="3020" b="10301"/>
          <a:stretch/>
        </p:blipFill>
        <p:spPr>
          <a:xfrm>
            <a:off x="254832" y="900216"/>
            <a:ext cx="8529403" cy="5440623"/>
          </a:xfrm>
          <a:prstGeom prst="rect">
            <a:avLst/>
          </a:prstGeom>
        </p:spPr>
      </p:pic>
    </p:spTree>
    <p:extLst>
      <p:ext uri="{BB962C8B-B14F-4D97-AF65-F5344CB8AC3E}">
        <p14:creationId xmlns:p14="http://schemas.microsoft.com/office/powerpoint/2010/main" val="19540762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3770" t="11645" r="4098" b="11238"/>
          <a:stretch/>
        </p:blipFill>
        <p:spPr>
          <a:xfrm>
            <a:off x="531901" y="808674"/>
            <a:ext cx="8080197" cy="5072581"/>
          </a:xfrm>
          <a:prstGeom prst="rect">
            <a:avLst/>
          </a:prstGeom>
        </p:spPr>
      </p:pic>
      <p:sp>
        <p:nvSpPr>
          <p:cNvPr id="5" name="Google Shape;114;p4"/>
          <p:cNvSpPr txBox="1"/>
          <p:nvPr/>
        </p:nvSpPr>
        <p:spPr>
          <a:xfrm>
            <a:off x="-11245" y="0"/>
            <a:ext cx="9155245" cy="746328"/>
          </a:xfrm>
          <a:prstGeom prst="rect">
            <a:avLst/>
          </a:prstGeom>
          <a:noFill/>
          <a:ln w="9525" cap="flat" cmpd="sng">
            <a:noFill/>
            <a:prstDash val="solid"/>
            <a:round/>
            <a:headEnd type="none" w="sm" len="sm"/>
            <a:tailEnd type="none" w="sm" len="sm"/>
          </a:ln>
        </p:spPr>
        <p:txBody>
          <a:bodyPr spcFirstLastPara="1" wrap="square" lIns="68569" tIns="34275" rIns="68569" bIns="34275" anchor="t" anchorCtr="0">
            <a:spAutoFit/>
          </a:bodyPr>
          <a:lstStyle/>
          <a:p>
            <a:pPr algn="ctr"/>
            <a:r>
              <a:rPr lang="en-GB" sz="4400" dirty="0" smtClean="0">
                <a:solidFill>
                  <a:schemeClr val="dk1"/>
                </a:solidFill>
                <a:latin typeface="Calibri" charset="0"/>
                <a:ea typeface="Calibri" charset="0"/>
                <a:cs typeface="Calibri" charset="0"/>
                <a:sym typeface="Comic Sans MS"/>
              </a:rPr>
              <a:t>A map of the Ancient World</a:t>
            </a:r>
            <a:endParaRPr sz="4400" b="1" dirty="0">
              <a:solidFill>
                <a:schemeClr val="dk1"/>
              </a:solidFill>
              <a:latin typeface="Calibri" charset="0"/>
              <a:ea typeface="Calibri" charset="0"/>
              <a:cs typeface="Calibri" charset="0"/>
              <a:sym typeface="Comic Sans MS"/>
            </a:endParaRPr>
          </a:p>
        </p:txBody>
      </p:sp>
      <p:sp>
        <p:nvSpPr>
          <p:cNvPr id="7" name="Rounded Rectangle 6"/>
          <p:cNvSpPr/>
          <p:nvPr/>
        </p:nvSpPr>
        <p:spPr>
          <a:xfrm>
            <a:off x="6317674" y="6035038"/>
            <a:ext cx="2826326" cy="707295"/>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dirty="0" smtClean="0">
                <a:solidFill>
                  <a:srgbClr val="FF0000"/>
                </a:solidFill>
                <a:latin typeface="Calibri" charset="0"/>
                <a:ea typeface="Calibri" charset="0"/>
                <a:cs typeface="Calibri" charset="0"/>
              </a:rPr>
              <a:t>Is there anything missing from this map?</a:t>
            </a:r>
            <a:endParaRPr lang="en-GB" sz="2000" dirty="0">
              <a:solidFill>
                <a:srgbClr val="FF0000"/>
              </a:solidFill>
              <a:latin typeface="Calibri" charset="0"/>
              <a:ea typeface="Calibri" charset="0"/>
              <a:cs typeface="Calibri" charset="0"/>
            </a:endParaRPr>
          </a:p>
        </p:txBody>
      </p:sp>
      <p:sp>
        <p:nvSpPr>
          <p:cNvPr id="8" name="Rounded Rectangle 7"/>
          <p:cNvSpPr/>
          <p:nvPr/>
        </p:nvSpPr>
        <p:spPr>
          <a:xfrm>
            <a:off x="3346040" y="6035038"/>
            <a:ext cx="2826326" cy="707295"/>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dirty="0" smtClean="0">
                <a:solidFill>
                  <a:srgbClr val="FF0000"/>
                </a:solidFill>
                <a:latin typeface="Calibri" charset="0"/>
                <a:ea typeface="Calibri" charset="0"/>
                <a:cs typeface="Calibri" charset="0"/>
              </a:rPr>
              <a:t>Where is the ‘centre’ of this map?</a:t>
            </a:r>
            <a:endParaRPr lang="en-GB" sz="2000" dirty="0">
              <a:solidFill>
                <a:srgbClr val="FF0000"/>
              </a:solidFill>
              <a:latin typeface="Calibri" charset="0"/>
              <a:ea typeface="Calibri" charset="0"/>
              <a:cs typeface="Calibri" charset="0"/>
            </a:endParaRPr>
          </a:p>
        </p:txBody>
      </p:sp>
      <p:sp>
        <p:nvSpPr>
          <p:cNvPr id="9" name="Rounded Rectangle 8"/>
          <p:cNvSpPr/>
          <p:nvPr/>
        </p:nvSpPr>
        <p:spPr>
          <a:xfrm>
            <a:off x="294180" y="6035038"/>
            <a:ext cx="2826326" cy="707295"/>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dirty="0" smtClean="0">
                <a:solidFill>
                  <a:srgbClr val="FF0000"/>
                </a:solidFill>
                <a:latin typeface="Calibri" charset="0"/>
                <a:ea typeface="Calibri" charset="0"/>
                <a:cs typeface="Calibri" charset="0"/>
              </a:rPr>
              <a:t>Where are most cities located on here?  </a:t>
            </a:r>
            <a:endParaRPr lang="en-GB" sz="2000" dirty="0">
              <a:solidFill>
                <a:srgbClr val="FF0000"/>
              </a:solidFill>
              <a:latin typeface="Calibri" charset="0"/>
              <a:ea typeface="Calibri" charset="0"/>
              <a:cs typeface="Calibri" charset="0"/>
            </a:endParaRPr>
          </a:p>
        </p:txBody>
      </p:sp>
    </p:spTree>
    <p:extLst>
      <p:ext uri="{BB962C8B-B14F-4D97-AF65-F5344CB8AC3E}">
        <p14:creationId xmlns:p14="http://schemas.microsoft.com/office/powerpoint/2010/main" val="9484487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14;p4"/>
          <p:cNvSpPr txBox="1"/>
          <p:nvPr/>
        </p:nvSpPr>
        <p:spPr>
          <a:xfrm>
            <a:off x="-11245" y="0"/>
            <a:ext cx="9155245" cy="807883"/>
          </a:xfrm>
          <a:prstGeom prst="rect">
            <a:avLst/>
          </a:prstGeom>
          <a:noFill/>
          <a:ln w="9525" cap="flat" cmpd="sng">
            <a:noFill/>
            <a:prstDash val="solid"/>
            <a:round/>
            <a:headEnd type="none" w="sm" len="sm"/>
            <a:tailEnd type="none" w="sm" len="sm"/>
          </a:ln>
        </p:spPr>
        <p:txBody>
          <a:bodyPr spcFirstLastPara="1" wrap="square" lIns="68569" tIns="34275" rIns="68569" bIns="34275" anchor="t" anchorCtr="0">
            <a:spAutoFit/>
          </a:bodyPr>
          <a:lstStyle/>
          <a:p>
            <a:pPr algn="ctr"/>
            <a:r>
              <a:rPr lang="en-GB" sz="4800" dirty="0" smtClean="0">
                <a:solidFill>
                  <a:schemeClr val="dk1"/>
                </a:solidFill>
                <a:latin typeface="Calibri" charset="0"/>
                <a:ea typeface="Calibri" charset="0"/>
                <a:cs typeface="Calibri" charset="0"/>
                <a:sym typeface="Comic Sans MS"/>
              </a:rPr>
              <a:t>Taking it further, comparing maps</a:t>
            </a:r>
            <a:endParaRPr sz="4800" b="1" dirty="0">
              <a:solidFill>
                <a:schemeClr val="dk1"/>
              </a:solidFill>
              <a:latin typeface="Calibri" charset="0"/>
              <a:ea typeface="Calibri" charset="0"/>
              <a:cs typeface="Calibri" charset="0"/>
              <a:sym typeface="Comic Sans MS"/>
            </a:endParaRPr>
          </a:p>
        </p:txBody>
      </p:sp>
      <p:sp>
        <p:nvSpPr>
          <p:cNvPr id="6" name="TextBox 5"/>
          <p:cNvSpPr txBox="1"/>
          <p:nvPr/>
        </p:nvSpPr>
        <p:spPr>
          <a:xfrm>
            <a:off x="-11245" y="4175262"/>
            <a:ext cx="9069050" cy="646331"/>
          </a:xfrm>
          <a:prstGeom prst="rect">
            <a:avLst/>
          </a:prstGeom>
          <a:noFill/>
        </p:spPr>
        <p:txBody>
          <a:bodyPr wrap="square" rtlCol="0">
            <a:spAutoFit/>
          </a:bodyPr>
          <a:lstStyle/>
          <a:p>
            <a:pPr algn="ctr"/>
            <a:r>
              <a:rPr lang="en-GB" sz="3600" b="1" dirty="0" smtClean="0">
                <a:latin typeface="Calibri" charset="0"/>
                <a:ea typeface="Calibri" charset="0"/>
                <a:cs typeface="Calibri" charset="0"/>
              </a:rPr>
              <a:t>What is the difference between these?</a:t>
            </a:r>
            <a:endParaRPr lang="en-GB" sz="3600" b="1" dirty="0">
              <a:latin typeface="Calibri" charset="0"/>
              <a:ea typeface="Calibri" charset="0"/>
              <a:cs typeface="Calibri" charset="0"/>
            </a:endParaRPr>
          </a:p>
        </p:txBody>
      </p:sp>
      <p:pic>
        <p:nvPicPr>
          <p:cNvPr id="8"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3701" t="10366" r="3020" b="10301"/>
          <a:stretch/>
        </p:blipFill>
        <p:spPr>
          <a:xfrm>
            <a:off x="4652226" y="1336634"/>
            <a:ext cx="4416824" cy="2817345"/>
          </a:xfrm>
          <a:prstGeom prst="rect">
            <a:avLst/>
          </a:prstGeom>
        </p:spPr>
      </p:pic>
      <p:pic>
        <p:nvPicPr>
          <p:cNvPr id="7" name="Content Placeholder 3"/>
          <p:cNvPicPr>
            <a:picLocks noChangeAspect="1"/>
          </p:cNvPicPr>
          <p:nvPr/>
        </p:nvPicPr>
        <p:blipFill rotWithShape="1">
          <a:blip r:embed="rId3"/>
          <a:srcRect l="3770" t="11645" r="4098" b="11238"/>
          <a:stretch/>
        </p:blipFill>
        <p:spPr>
          <a:xfrm>
            <a:off x="0" y="1336634"/>
            <a:ext cx="4487795" cy="2817345"/>
          </a:xfrm>
          <a:prstGeom prst="rect">
            <a:avLst/>
          </a:prstGeom>
        </p:spPr>
      </p:pic>
      <p:sp>
        <p:nvSpPr>
          <p:cNvPr id="2" name="Rounded Rectangle 1"/>
          <p:cNvSpPr/>
          <p:nvPr/>
        </p:nvSpPr>
        <p:spPr>
          <a:xfrm>
            <a:off x="6210697" y="4905222"/>
            <a:ext cx="2826326" cy="1122218"/>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400" dirty="0" smtClean="0">
                <a:solidFill>
                  <a:schemeClr val="tx1"/>
                </a:solidFill>
                <a:latin typeface="Calibri" charset="0"/>
                <a:ea typeface="Calibri" charset="0"/>
                <a:cs typeface="Calibri" charset="0"/>
              </a:rPr>
              <a:t>Is there anything missing from these maps?</a:t>
            </a:r>
            <a:endParaRPr lang="en-GB" sz="2400" dirty="0">
              <a:solidFill>
                <a:schemeClr val="tx1"/>
              </a:solidFill>
              <a:latin typeface="Calibri" charset="0"/>
              <a:ea typeface="Calibri" charset="0"/>
              <a:cs typeface="Calibri" charset="0"/>
            </a:endParaRPr>
          </a:p>
        </p:txBody>
      </p:sp>
      <p:sp>
        <p:nvSpPr>
          <p:cNvPr id="11" name="Rounded Rectangle 10"/>
          <p:cNvSpPr/>
          <p:nvPr/>
        </p:nvSpPr>
        <p:spPr>
          <a:xfrm>
            <a:off x="3239063" y="4905222"/>
            <a:ext cx="2826326" cy="1122218"/>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400" dirty="0" smtClean="0">
                <a:solidFill>
                  <a:schemeClr val="tx1"/>
                </a:solidFill>
                <a:latin typeface="Calibri" charset="0"/>
                <a:ea typeface="Calibri" charset="0"/>
                <a:cs typeface="Calibri" charset="0"/>
              </a:rPr>
              <a:t>What is a central focus of these maps?</a:t>
            </a:r>
            <a:endParaRPr lang="en-GB" sz="2400" dirty="0">
              <a:solidFill>
                <a:schemeClr val="tx1"/>
              </a:solidFill>
              <a:latin typeface="Calibri" charset="0"/>
              <a:ea typeface="Calibri" charset="0"/>
              <a:cs typeface="Calibri" charset="0"/>
            </a:endParaRPr>
          </a:p>
        </p:txBody>
      </p:sp>
      <p:sp>
        <p:nvSpPr>
          <p:cNvPr id="12" name="Rounded Rectangle 11"/>
          <p:cNvSpPr/>
          <p:nvPr/>
        </p:nvSpPr>
        <p:spPr>
          <a:xfrm>
            <a:off x="187203" y="4905222"/>
            <a:ext cx="2826326" cy="1122218"/>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400" dirty="0" smtClean="0">
                <a:solidFill>
                  <a:schemeClr val="tx1"/>
                </a:solidFill>
                <a:latin typeface="Calibri" charset="0"/>
                <a:ea typeface="Calibri" charset="0"/>
                <a:cs typeface="Calibri" charset="0"/>
              </a:rPr>
              <a:t>Where are most cities located in this world map? </a:t>
            </a:r>
            <a:endParaRPr lang="en-GB" sz="2400" dirty="0">
              <a:solidFill>
                <a:schemeClr val="tx1"/>
              </a:solidFill>
              <a:latin typeface="Calibri" charset="0"/>
              <a:ea typeface="Calibri" charset="0"/>
              <a:cs typeface="Calibri" charset="0"/>
            </a:endParaRPr>
          </a:p>
        </p:txBody>
      </p:sp>
      <p:sp>
        <p:nvSpPr>
          <p:cNvPr id="13" name="TextBox 12"/>
          <p:cNvSpPr txBox="1"/>
          <p:nvPr/>
        </p:nvSpPr>
        <p:spPr>
          <a:xfrm>
            <a:off x="0" y="792276"/>
            <a:ext cx="4487795" cy="523220"/>
          </a:xfrm>
          <a:prstGeom prst="rect">
            <a:avLst/>
          </a:prstGeom>
          <a:noFill/>
        </p:spPr>
        <p:txBody>
          <a:bodyPr wrap="square" rtlCol="0">
            <a:spAutoFit/>
          </a:bodyPr>
          <a:lstStyle/>
          <a:p>
            <a:pPr algn="ctr"/>
            <a:r>
              <a:rPr lang="en-GB" sz="2800" dirty="0" smtClean="0">
                <a:latin typeface="Calibri" charset="0"/>
                <a:ea typeface="Calibri" charset="0"/>
                <a:cs typeface="Calibri" charset="0"/>
              </a:rPr>
              <a:t>Map of the Ancient World</a:t>
            </a:r>
            <a:endParaRPr lang="en-GB" sz="2800" dirty="0">
              <a:latin typeface="Calibri" charset="0"/>
              <a:ea typeface="Calibri" charset="0"/>
              <a:cs typeface="Calibri" charset="0"/>
            </a:endParaRPr>
          </a:p>
        </p:txBody>
      </p:sp>
      <p:sp>
        <p:nvSpPr>
          <p:cNvPr id="14" name="TextBox 13"/>
          <p:cNvSpPr txBox="1"/>
          <p:nvPr/>
        </p:nvSpPr>
        <p:spPr>
          <a:xfrm>
            <a:off x="4581256" y="802773"/>
            <a:ext cx="4455768" cy="523220"/>
          </a:xfrm>
          <a:prstGeom prst="rect">
            <a:avLst/>
          </a:prstGeom>
          <a:noFill/>
        </p:spPr>
        <p:txBody>
          <a:bodyPr wrap="square" rtlCol="0">
            <a:spAutoFit/>
          </a:bodyPr>
          <a:lstStyle/>
          <a:p>
            <a:pPr algn="ctr"/>
            <a:r>
              <a:rPr lang="en-GB" sz="2800" dirty="0" smtClean="0">
                <a:latin typeface="Calibri" charset="0"/>
                <a:ea typeface="Calibri" charset="0"/>
                <a:cs typeface="Calibri" charset="0"/>
              </a:rPr>
              <a:t>Map of </a:t>
            </a:r>
            <a:r>
              <a:rPr lang="en-GB" sz="2800" smtClean="0">
                <a:latin typeface="Calibri" charset="0"/>
                <a:ea typeface="Calibri" charset="0"/>
                <a:cs typeface="Calibri" charset="0"/>
              </a:rPr>
              <a:t>the Modern </a:t>
            </a:r>
            <a:r>
              <a:rPr lang="en-GB" sz="2800" dirty="0" smtClean="0">
                <a:latin typeface="Calibri" charset="0"/>
                <a:ea typeface="Calibri" charset="0"/>
                <a:cs typeface="Calibri" charset="0"/>
              </a:rPr>
              <a:t>World</a:t>
            </a:r>
            <a:endParaRPr lang="en-GB" sz="2800" dirty="0">
              <a:latin typeface="Calibri" charset="0"/>
              <a:ea typeface="Calibri" charset="0"/>
              <a:cs typeface="Calibri" charset="0"/>
            </a:endParaRPr>
          </a:p>
        </p:txBody>
      </p:sp>
      <p:sp>
        <p:nvSpPr>
          <p:cNvPr id="15" name="TextBox 14"/>
          <p:cNvSpPr txBox="1"/>
          <p:nvPr/>
        </p:nvSpPr>
        <p:spPr>
          <a:xfrm>
            <a:off x="117701" y="6111069"/>
            <a:ext cx="9069050" cy="646331"/>
          </a:xfrm>
          <a:prstGeom prst="rect">
            <a:avLst/>
          </a:prstGeom>
          <a:noFill/>
        </p:spPr>
        <p:txBody>
          <a:bodyPr wrap="square" rtlCol="0">
            <a:spAutoFit/>
          </a:bodyPr>
          <a:lstStyle/>
          <a:p>
            <a:pPr algn="ctr"/>
            <a:r>
              <a:rPr lang="en-GB" sz="3600" b="1" dirty="0" smtClean="0">
                <a:solidFill>
                  <a:srgbClr val="7030A0"/>
                </a:solidFill>
                <a:latin typeface="Calibri" charset="0"/>
                <a:ea typeface="Calibri" charset="0"/>
                <a:cs typeface="Calibri" charset="0"/>
              </a:rPr>
              <a:t>Answers to these questions in the chat</a:t>
            </a:r>
            <a:endParaRPr lang="en-GB" sz="3600" b="1" dirty="0">
              <a:solidFill>
                <a:srgbClr val="7030A0"/>
              </a:solidFill>
              <a:latin typeface="Calibri" charset="0"/>
              <a:ea typeface="Calibri" charset="0"/>
              <a:cs typeface="Calibri" charset="0"/>
            </a:endParaRPr>
          </a:p>
        </p:txBody>
      </p:sp>
      <p:pic>
        <p:nvPicPr>
          <p:cNvPr id="22530" name="Picture 2" descr="hat Icon 13722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111069"/>
            <a:ext cx="768927" cy="768927"/>
          </a:xfrm>
          <a:prstGeom prst="rect">
            <a:avLst/>
          </a:prstGeom>
          <a:noFill/>
          <a:extLst>
            <a:ext uri="{909E8E84-426E-40DD-AFC4-6F175D3DCCD1}">
              <a14:hiddenFill xmlns:a14="http://schemas.microsoft.com/office/drawing/2010/main">
                <a:solidFill>
                  <a:srgbClr val="FFFFFF"/>
                </a:solidFill>
              </a14:hiddenFill>
            </a:ext>
          </a:extLst>
        </p:spPr>
      </p:pic>
      <p:sp>
        <p:nvSpPr>
          <p:cNvPr id="16" name="Rounded Rectangle 15"/>
          <p:cNvSpPr/>
          <p:nvPr/>
        </p:nvSpPr>
        <p:spPr>
          <a:xfrm>
            <a:off x="187203" y="4905222"/>
            <a:ext cx="2826326" cy="1122218"/>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400" dirty="0" smtClean="0">
                <a:solidFill>
                  <a:srgbClr val="FF0000"/>
                </a:solidFill>
                <a:latin typeface="Calibri" charset="0"/>
                <a:ea typeface="Calibri" charset="0"/>
                <a:cs typeface="Calibri" charset="0"/>
              </a:rPr>
              <a:t>Most are located in around the Middle East and Asia</a:t>
            </a:r>
            <a:endParaRPr lang="en-GB" sz="2400" dirty="0">
              <a:solidFill>
                <a:srgbClr val="FF0000"/>
              </a:solidFill>
              <a:latin typeface="Calibri" charset="0"/>
              <a:ea typeface="Calibri" charset="0"/>
              <a:cs typeface="Calibri" charset="0"/>
            </a:endParaRPr>
          </a:p>
        </p:txBody>
      </p:sp>
      <p:sp>
        <p:nvSpPr>
          <p:cNvPr id="17" name="Rounded Rectangle 16"/>
          <p:cNvSpPr/>
          <p:nvPr/>
        </p:nvSpPr>
        <p:spPr>
          <a:xfrm>
            <a:off x="3239063" y="4905222"/>
            <a:ext cx="2826326" cy="1122218"/>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200" dirty="0" smtClean="0">
                <a:solidFill>
                  <a:srgbClr val="FF0000"/>
                </a:solidFill>
                <a:latin typeface="Calibri" charset="0"/>
                <a:ea typeface="Calibri" charset="0"/>
                <a:cs typeface="Calibri" charset="0"/>
              </a:rPr>
              <a:t>The ancient map has the Middle East at its centre, not the ‘West’</a:t>
            </a:r>
            <a:endParaRPr lang="en-GB" sz="2200" dirty="0">
              <a:solidFill>
                <a:srgbClr val="FF0000"/>
              </a:solidFill>
              <a:latin typeface="Calibri" charset="0"/>
              <a:ea typeface="Calibri" charset="0"/>
              <a:cs typeface="Calibri" charset="0"/>
            </a:endParaRPr>
          </a:p>
        </p:txBody>
      </p:sp>
      <p:sp>
        <p:nvSpPr>
          <p:cNvPr id="18" name="Rounded Rectangle 17"/>
          <p:cNvSpPr/>
          <p:nvPr/>
        </p:nvSpPr>
        <p:spPr>
          <a:xfrm>
            <a:off x="6210697" y="4905222"/>
            <a:ext cx="2826326" cy="1122218"/>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300" dirty="0" smtClean="0">
                <a:solidFill>
                  <a:srgbClr val="FF0000"/>
                </a:solidFill>
                <a:latin typeface="Calibri" charset="0"/>
                <a:ea typeface="Calibri" charset="0"/>
                <a:cs typeface="Calibri" charset="0"/>
              </a:rPr>
              <a:t>There is no America or Australia</a:t>
            </a:r>
            <a:endParaRPr lang="en-GB" sz="2300" dirty="0">
              <a:solidFill>
                <a:srgbClr val="FF0000"/>
              </a:solidFill>
              <a:latin typeface="Calibri" charset="0"/>
              <a:ea typeface="Calibri" charset="0"/>
              <a:cs typeface="Calibri" charset="0"/>
            </a:endParaRPr>
          </a:p>
        </p:txBody>
      </p:sp>
    </p:spTree>
    <p:extLst>
      <p:ext uri="{BB962C8B-B14F-4D97-AF65-F5344CB8AC3E}">
        <p14:creationId xmlns:p14="http://schemas.microsoft.com/office/powerpoint/2010/main" val="1372186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9" name="Google Shape;129;p5"/>
          <p:cNvSpPr/>
          <p:nvPr/>
        </p:nvSpPr>
        <p:spPr>
          <a:xfrm>
            <a:off x="123678" y="3344753"/>
            <a:ext cx="6682252" cy="2670103"/>
          </a:xfrm>
          <a:prstGeom prst="wedgeRoundRectCallout">
            <a:avLst>
              <a:gd name="adj1" fmla="val 60377"/>
              <a:gd name="adj2" fmla="val 26389"/>
              <a:gd name="adj3"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68569" tIns="34275" rIns="68569" bIns="34275" anchor="ctr" anchorCtr="0">
            <a:noAutofit/>
          </a:bodyPr>
          <a:lstStyle/>
          <a:p>
            <a:pPr algn="ctr"/>
            <a:r>
              <a:rPr lang="en-GB" sz="2200" i="1" dirty="0">
                <a:solidFill>
                  <a:srgbClr val="000000"/>
                </a:solidFill>
                <a:latin typeface="Calibri" charset="0"/>
                <a:ea typeface="Calibri" charset="0"/>
                <a:cs typeface="Calibri" charset="0"/>
                <a:sym typeface="Comic Sans MS"/>
              </a:rPr>
              <a:t>“</a:t>
            </a:r>
            <a:r>
              <a:rPr lang="en-GB" sz="2200" i="1" dirty="0" smtClean="0">
                <a:solidFill>
                  <a:srgbClr val="000000"/>
                </a:solidFill>
                <a:latin typeface="Calibri" charset="0"/>
                <a:ea typeface="Calibri" charset="0"/>
                <a:cs typeface="Calibri" charset="0"/>
                <a:sym typeface="Comic Sans MS"/>
              </a:rPr>
              <a:t>For </a:t>
            </a:r>
            <a:r>
              <a:rPr lang="en-GB" sz="2200" i="1" dirty="0">
                <a:solidFill>
                  <a:srgbClr val="000000"/>
                </a:solidFill>
                <a:latin typeface="Calibri" charset="0"/>
                <a:ea typeface="Calibri" charset="0"/>
                <a:cs typeface="Calibri" charset="0"/>
                <a:sym typeface="Comic Sans MS"/>
              </a:rPr>
              <a:t>millennia, </a:t>
            </a:r>
            <a:r>
              <a:rPr lang="en-GB" sz="2200" i="1" dirty="0" smtClean="0">
                <a:solidFill>
                  <a:srgbClr val="000000"/>
                </a:solidFill>
                <a:latin typeface="Calibri" charset="0"/>
                <a:ea typeface="Calibri" charset="0"/>
                <a:cs typeface="Calibri" charset="0"/>
                <a:sym typeface="Comic Sans MS"/>
              </a:rPr>
              <a:t>it was the region lying between East and West that was the axis on which the globe spun. It was in the Middle East (as we might call it now) that civilisation was born, the great religions burst into life and where empire rose and fell and clashes of cultures were felt thousands of miles away, all connected by the Silk Roads. </a:t>
            </a:r>
            <a:endParaRPr sz="2200" i="1" dirty="0">
              <a:solidFill>
                <a:srgbClr val="000000"/>
              </a:solidFill>
              <a:latin typeface="Calibri" charset="0"/>
              <a:ea typeface="Calibri" charset="0"/>
              <a:cs typeface="Calibri" charset="0"/>
              <a:sym typeface="Comic Sans MS"/>
            </a:endParaRPr>
          </a:p>
        </p:txBody>
      </p:sp>
      <p:sp>
        <p:nvSpPr>
          <p:cNvPr id="7" name="Google Shape;114;p4"/>
          <p:cNvSpPr txBox="1"/>
          <p:nvPr/>
        </p:nvSpPr>
        <p:spPr>
          <a:xfrm>
            <a:off x="-11245" y="0"/>
            <a:ext cx="9155245" cy="1731213"/>
          </a:xfrm>
          <a:prstGeom prst="rect">
            <a:avLst/>
          </a:prstGeom>
          <a:noFill/>
          <a:ln w="9525" cap="flat" cmpd="sng">
            <a:noFill/>
            <a:prstDash val="solid"/>
            <a:round/>
            <a:headEnd type="none" w="sm" len="sm"/>
            <a:tailEnd type="none" w="sm" len="sm"/>
          </a:ln>
        </p:spPr>
        <p:txBody>
          <a:bodyPr spcFirstLastPara="1" wrap="square" lIns="68569" tIns="34275" rIns="68569" bIns="34275" anchor="t" anchorCtr="0">
            <a:spAutoFit/>
          </a:bodyPr>
          <a:lstStyle/>
          <a:p>
            <a:pPr algn="ctr"/>
            <a:r>
              <a:rPr lang="en-GB" sz="5400" dirty="0" smtClean="0">
                <a:solidFill>
                  <a:schemeClr val="dk1"/>
                </a:solidFill>
                <a:latin typeface="Calibri" charset="0"/>
                <a:ea typeface="Calibri" charset="0"/>
                <a:cs typeface="Calibri" charset="0"/>
                <a:sym typeface="Comic Sans MS"/>
              </a:rPr>
              <a:t>But....this doesn't</a:t>
            </a:r>
            <a:r>
              <a:rPr lang="uk-UA" sz="5400" dirty="0" smtClean="0">
                <a:solidFill>
                  <a:schemeClr val="dk1"/>
                </a:solidFill>
                <a:latin typeface="Calibri" charset="0"/>
                <a:ea typeface="Calibri" charset="0"/>
                <a:cs typeface="Calibri" charset="0"/>
                <a:sym typeface="Comic Sans MS"/>
              </a:rPr>
              <a:t>’</a:t>
            </a:r>
            <a:r>
              <a:rPr lang="en-GB" sz="5400" dirty="0" smtClean="0">
                <a:solidFill>
                  <a:schemeClr val="dk1"/>
                </a:solidFill>
                <a:latin typeface="Calibri" charset="0"/>
                <a:ea typeface="Calibri" charset="0"/>
                <a:cs typeface="Calibri" charset="0"/>
                <a:sym typeface="Comic Sans MS"/>
              </a:rPr>
              <a:t>t fit our historical narrative?</a:t>
            </a:r>
            <a:endParaRPr sz="5400" b="1" dirty="0">
              <a:solidFill>
                <a:schemeClr val="dk1"/>
              </a:solidFill>
              <a:latin typeface="Calibri" charset="0"/>
              <a:ea typeface="Calibri" charset="0"/>
              <a:cs typeface="Calibri" charset="0"/>
              <a:sym typeface="Comic Sans MS"/>
            </a:endParaRPr>
          </a:p>
        </p:txBody>
      </p:sp>
      <p:sp>
        <p:nvSpPr>
          <p:cNvPr id="2" name="Rectangle 1"/>
          <p:cNvSpPr/>
          <p:nvPr/>
        </p:nvSpPr>
        <p:spPr>
          <a:xfrm>
            <a:off x="-1" y="1651982"/>
            <a:ext cx="9144001" cy="1692771"/>
          </a:xfrm>
          <a:prstGeom prst="rect">
            <a:avLst/>
          </a:prstGeom>
        </p:spPr>
        <p:txBody>
          <a:bodyPr wrap="square">
            <a:spAutoFit/>
          </a:bodyPr>
          <a:lstStyle/>
          <a:p>
            <a:pPr algn="ctr"/>
            <a:r>
              <a:rPr lang="en-GB" sz="2600" dirty="0">
                <a:solidFill>
                  <a:schemeClr val="dk1"/>
                </a:solidFill>
                <a:latin typeface="Calibri" charset="0"/>
                <a:ea typeface="Calibri" charset="0"/>
                <a:cs typeface="Calibri" charset="0"/>
                <a:sym typeface="Comic Sans MS"/>
              </a:rPr>
              <a:t>In </a:t>
            </a:r>
            <a:r>
              <a:rPr lang="en-GB" sz="2600" dirty="0" smtClean="0">
                <a:solidFill>
                  <a:schemeClr val="dk1"/>
                </a:solidFill>
                <a:latin typeface="Calibri" charset="0"/>
                <a:ea typeface="Calibri" charset="0"/>
                <a:cs typeface="Calibri" charset="0"/>
                <a:sym typeface="Comic Sans MS"/>
              </a:rPr>
              <a:t>his </a:t>
            </a:r>
            <a:r>
              <a:rPr lang="en-GB" sz="2600" dirty="0">
                <a:solidFill>
                  <a:schemeClr val="dk1"/>
                </a:solidFill>
                <a:latin typeface="Calibri" charset="0"/>
                <a:ea typeface="Calibri" charset="0"/>
                <a:cs typeface="Calibri" charset="0"/>
                <a:sym typeface="Comic Sans MS"/>
              </a:rPr>
              <a:t>book </a:t>
            </a:r>
            <a:r>
              <a:rPr lang="en-GB" sz="2600" b="1" i="1" dirty="0">
                <a:solidFill>
                  <a:schemeClr val="dk1"/>
                </a:solidFill>
                <a:latin typeface="Calibri" charset="0"/>
                <a:ea typeface="Calibri" charset="0"/>
                <a:cs typeface="Calibri" charset="0"/>
                <a:sym typeface="Comic Sans MS"/>
              </a:rPr>
              <a:t>The Silk Roads</a:t>
            </a:r>
            <a:r>
              <a:rPr lang="en-GB" sz="2600" dirty="0">
                <a:solidFill>
                  <a:schemeClr val="dk1"/>
                </a:solidFill>
                <a:latin typeface="Calibri" charset="0"/>
                <a:ea typeface="Calibri" charset="0"/>
                <a:cs typeface="Calibri" charset="0"/>
                <a:sym typeface="Comic Sans MS"/>
              </a:rPr>
              <a:t>, historian Peter </a:t>
            </a:r>
            <a:r>
              <a:rPr lang="en-GB" sz="2600" dirty="0" err="1">
                <a:solidFill>
                  <a:schemeClr val="dk1"/>
                </a:solidFill>
                <a:latin typeface="Calibri" charset="0"/>
                <a:ea typeface="Calibri" charset="0"/>
                <a:cs typeface="Calibri" charset="0"/>
                <a:sym typeface="Comic Sans MS"/>
              </a:rPr>
              <a:t>Frankopan</a:t>
            </a:r>
            <a:r>
              <a:rPr lang="en-GB" sz="2600" dirty="0">
                <a:solidFill>
                  <a:schemeClr val="dk1"/>
                </a:solidFill>
                <a:latin typeface="Calibri" charset="0"/>
                <a:ea typeface="Calibri" charset="0"/>
                <a:cs typeface="Calibri" charset="0"/>
                <a:sym typeface="Comic Sans MS"/>
              </a:rPr>
              <a:t> has argued </a:t>
            </a:r>
            <a:r>
              <a:rPr lang="en-GB" sz="2600" dirty="0" smtClean="0">
                <a:solidFill>
                  <a:schemeClr val="dk1"/>
                </a:solidFill>
                <a:latin typeface="Calibri" charset="0"/>
                <a:ea typeface="Calibri" charset="0"/>
                <a:cs typeface="Calibri" charset="0"/>
                <a:sym typeface="Comic Sans MS"/>
              </a:rPr>
              <a:t>that to best </a:t>
            </a:r>
            <a:r>
              <a:rPr lang="en-GB" sz="2600" dirty="0">
                <a:solidFill>
                  <a:schemeClr val="dk1"/>
                </a:solidFill>
                <a:latin typeface="Calibri" charset="0"/>
                <a:ea typeface="Calibri" charset="0"/>
                <a:cs typeface="Calibri" charset="0"/>
                <a:sym typeface="Comic Sans MS"/>
              </a:rPr>
              <a:t>understand the world, </a:t>
            </a:r>
            <a:r>
              <a:rPr lang="en-GB" sz="2600" dirty="0" smtClean="0">
                <a:solidFill>
                  <a:schemeClr val="dk1"/>
                </a:solidFill>
                <a:latin typeface="Calibri" charset="0"/>
                <a:ea typeface="Calibri" charset="0"/>
                <a:cs typeface="Calibri" charset="0"/>
                <a:sym typeface="Comic Sans MS"/>
              </a:rPr>
              <a:t>we don’t look at the West (Europe) but to the the East, where </a:t>
            </a:r>
            <a:r>
              <a:rPr lang="en-GB" sz="2600" dirty="0">
                <a:solidFill>
                  <a:schemeClr val="dk1"/>
                </a:solidFill>
                <a:latin typeface="Calibri" charset="0"/>
                <a:ea typeface="Calibri" charset="0"/>
                <a:cs typeface="Calibri" charset="0"/>
                <a:sym typeface="Comic Sans MS"/>
              </a:rPr>
              <a:t>nations that sat on the most important network </a:t>
            </a:r>
            <a:r>
              <a:rPr lang="en-GB" sz="2600" dirty="0" smtClean="0">
                <a:solidFill>
                  <a:schemeClr val="dk1"/>
                </a:solidFill>
                <a:latin typeface="Calibri" charset="0"/>
                <a:ea typeface="Calibri" charset="0"/>
                <a:cs typeface="Calibri" charset="0"/>
                <a:sym typeface="Comic Sans MS"/>
              </a:rPr>
              <a:t>of the </a:t>
            </a:r>
            <a:r>
              <a:rPr lang="en-GB" sz="2600" dirty="0">
                <a:solidFill>
                  <a:schemeClr val="dk1"/>
                </a:solidFill>
                <a:latin typeface="Calibri" charset="0"/>
                <a:ea typeface="Calibri" charset="0"/>
                <a:cs typeface="Calibri" charset="0"/>
                <a:sym typeface="Comic Sans MS"/>
              </a:rPr>
              <a:t>ancient world, </a:t>
            </a:r>
            <a:r>
              <a:rPr lang="en-GB" sz="2600" b="1" dirty="0">
                <a:solidFill>
                  <a:schemeClr val="dk1"/>
                </a:solidFill>
                <a:latin typeface="Calibri" charset="0"/>
                <a:ea typeface="Calibri" charset="0"/>
                <a:cs typeface="Calibri" charset="0"/>
                <a:sym typeface="Comic Sans MS"/>
              </a:rPr>
              <a:t>The Silk Roads</a:t>
            </a:r>
            <a:r>
              <a:rPr lang="en-GB" sz="2600" dirty="0">
                <a:solidFill>
                  <a:schemeClr val="dk1"/>
                </a:solidFill>
                <a:latin typeface="Calibri" charset="0"/>
                <a:ea typeface="Calibri" charset="0"/>
                <a:cs typeface="Calibri" charset="0"/>
                <a:sym typeface="Comic Sans MS"/>
              </a:rPr>
              <a:t>.</a:t>
            </a:r>
            <a:endParaRPr lang="en-GB" sz="2600" dirty="0">
              <a:latin typeface="Calibri" charset="0"/>
              <a:ea typeface="Calibri" charset="0"/>
              <a:cs typeface="Calibri" charset="0"/>
            </a:endParaRPr>
          </a:p>
        </p:txBody>
      </p:sp>
      <p:sp>
        <p:nvSpPr>
          <p:cNvPr id="9" name="Rectangle 8"/>
          <p:cNvSpPr/>
          <p:nvPr/>
        </p:nvSpPr>
        <p:spPr>
          <a:xfrm>
            <a:off x="-11245" y="6014856"/>
            <a:ext cx="6958145" cy="892552"/>
          </a:xfrm>
          <a:prstGeom prst="rect">
            <a:avLst/>
          </a:prstGeom>
        </p:spPr>
        <p:txBody>
          <a:bodyPr wrap="square">
            <a:spAutoFit/>
          </a:bodyPr>
          <a:lstStyle/>
          <a:p>
            <a:pPr algn="ctr"/>
            <a:r>
              <a:rPr lang="en-GB" sz="2600" smtClean="0">
                <a:solidFill>
                  <a:srgbClr val="FF0000"/>
                </a:solidFill>
                <a:latin typeface="Calibri" charset="0"/>
                <a:ea typeface="Calibri" charset="0"/>
                <a:cs typeface="Calibri" charset="0"/>
                <a:sym typeface="Comic Sans MS"/>
              </a:rPr>
              <a:t>Frankopans</a:t>
            </a:r>
            <a:r>
              <a:rPr lang="en-GB" sz="2600" dirty="0" smtClean="0">
                <a:solidFill>
                  <a:srgbClr val="FF0000"/>
                </a:solidFill>
                <a:latin typeface="Calibri" charset="0"/>
                <a:ea typeface="Calibri" charset="0"/>
                <a:cs typeface="Calibri" charset="0"/>
                <a:sym typeface="Comic Sans MS"/>
              </a:rPr>
              <a:t> challenges the traditional view that history is white and western</a:t>
            </a:r>
            <a:endParaRPr lang="en-GB" sz="2600" dirty="0">
              <a:solidFill>
                <a:srgbClr val="FF0000"/>
              </a:solidFill>
              <a:latin typeface="Calibri" charset="0"/>
              <a:ea typeface="Calibri" charset="0"/>
              <a:cs typeface="Calibri" charset="0"/>
            </a:endParaRPr>
          </a:p>
        </p:txBody>
      </p:sp>
      <p:pic>
        <p:nvPicPr>
          <p:cNvPr id="11" name="Picture 10"/>
          <p:cNvPicPr>
            <a:picLocks noChangeAspect="1"/>
          </p:cNvPicPr>
          <p:nvPr/>
        </p:nvPicPr>
        <p:blipFill rotWithShape="1">
          <a:blip r:embed="rId3"/>
          <a:srcRect l="10744" t="15082" r="36239" b="14868"/>
          <a:stretch/>
        </p:blipFill>
        <p:spPr>
          <a:xfrm>
            <a:off x="9980344" y="-923643"/>
            <a:ext cx="6567053" cy="6143573"/>
          </a:xfrm>
          <a:prstGeom prst="rect">
            <a:avLst/>
          </a:prstGeom>
        </p:spPr>
      </p:pic>
      <p:pic>
        <p:nvPicPr>
          <p:cNvPr id="3076" name="Picture 4" descr="ome"/>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2778" r="100000"/>
                    </a14:imgEffect>
                  </a14:imgLayer>
                </a14:imgProps>
              </a:ext>
              <a:ext uri="{28A0092B-C50C-407E-A947-70E740481C1C}">
                <a14:useLocalDpi xmlns:a14="http://schemas.microsoft.com/office/drawing/2010/main" val="0"/>
              </a:ext>
            </a:extLst>
          </a:blip>
          <a:srcRect/>
          <a:stretch>
            <a:fillRect/>
          </a:stretch>
        </p:blipFill>
        <p:spPr bwMode="auto">
          <a:xfrm>
            <a:off x="6805930" y="3517900"/>
            <a:ext cx="2338070" cy="334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7747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Effect transition="in" filter="fade">
                                      <p:cBhvr>
                                        <p:cTn id="7"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273993"/>
            <a:ext cx="9144000" cy="868362"/>
          </a:xfrm>
        </p:spPr>
        <p:txBody>
          <a:bodyPr/>
          <a:lstStyle/>
          <a:p>
            <a:r>
              <a:rPr lang="en-US" sz="5000" b="1" dirty="0" smtClean="0">
                <a:latin typeface="Calibri" charset="0"/>
                <a:ea typeface="Calibri" charset="0"/>
                <a:cs typeface="Calibri" charset="0"/>
              </a:rPr>
              <a:t>Enquiry:</a:t>
            </a:r>
            <a:r>
              <a:rPr lang="en-US" sz="5000" dirty="0" smtClean="0">
                <a:latin typeface="Calibri" charset="0"/>
                <a:ea typeface="Calibri" charset="0"/>
                <a:cs typeface="Calibri" charset="0"/>
              </a:rPr>
              <a:t> </a:t>
            </a:r>
            <a:r>
              <a:rPr lang="en-US" sz="5000" i="1" dirty="0" smtClean="0">
                <a:latin typeface="Calibri" charset="0"/>
                <a:ea typeface="Calibri" charset="0"/>
                <a:cs typeface="Calibri" charset="0"/>
              </a:rPr>
              <a:t>What travelled on </a:t>
            </a:r>
            <a:br>
              <a:rPr lang="en-US" sz="5000" i="1" dirty="0" smtClean="0">
                <a:latin typeface="Calibri" charset="0"/>
                <a:ea typeface="Calibri" charset="0"/>
                <a:cs typeface="Calibri" charset="0"/>
              </a:rPr>
            </a:br>
            <a:r>
              <a:rPr lang="en-US" sz="5000" i="1" dirty="0" smtClean="0">
                <a:latin typeface="Calibri" charset="0"/>
                <a:ea typeface="Calibri" charset="0"/>
                <a:cs typeface="Calibri" charset="0"/>
              </a:rPr>
              <a:t>the Silk Roads?</a:t>
            </a:r>
            <a:endParaRPr lang="en-US" sz="5000" i="1" dirty="0">
              <a:latin typeface="Calibri" charset="0"/>
              <a:ea typeface="Calibri" charset="0"/>
              <a:cs typeface="Calibri" charset="0"/>
            </a:endParaRPr>
          </a:p>
        </p:txBody>
      </p:sp>
      <p:sp>
        <p:nvSpPr>
          <p:cNvPr id="8" name="Rectangle 7"/>
          <p:cNvSpPr/>
          <p:nvPr/>
        </p:nvSpPr>
        <p:spPr>
          <a:xfrm>
            <a:off x="-2" y="1506068"/>
            <a:ext cx="9144001" cy="1569660"/>
          </a:xfrm>
          <a:prstGeom prst="rect">
            <a:avLst/>
          </a:prstGeom>
        </p:spPr>
        <p:txBody>
          <a:bodyPr wrap="square">
            <a:spAutoFit/>
          </a:bodyPr>
          <a:lstStyle/>
          <a:p>
            <a:pPr>
              <a:spcAft>
                <a:spcPts val="600"/>
              </a:spcAft>
            </a:pPr>
            <a:r>
              <a:rPr lang="en-GB" sz="3200" dirty="0" smtClean="0">
                <a:latin typeface="Calibri" charset="0"/>
                <a:ea typeface="Calibri" charset="0"/>
                <a:cs typeface="Calibri" charset="0"/>
              </a:rPr>
              <a:t>Our enquiry focuses on the ‘</a:t>
            </a:r>
            <a:r>
              <a:rPr lang="en-GB" sz="3200" b="1" dirty="0" smtClean="0">
                <a:latin typeface="Calibri" charset="0"/>
                <a:ea typeface="Calibri" charset="0"/>
                <a:cs typeface="Calibri" charset="0"/>
              </a:rPr>
              <a:t>Silk Road</a:t>
            </a:r>
            <a:r>
              <a:rPr lang="en-GB" sz="3200" dirty="0" smtClean="0">
                <a:latin typeface="Calibri" charset="0"/>
                <a:ea typeface="Calibri" charset="0"/>
                <a:cs typeface="Calibri" charset="0"/>
              </a:rPr>
              <a:t>’ and the goods, ideas, religious and cultures that travelled back and forth across it over millennia.</a:t>
            </a:r>
            <a:endParaRPr lang="en-GB" sz="3200" i="1" dirty="0">
              <a:solidFill>
                <a:srgbClr val="FF0000"/>
              </a:solidFill>
              <a:latin typeface="Calibri" charset="0"/>
              <a:ea typeface="Calibri" charset="0"/>
              <a:cs typeface="Calibri" charset="0"/>
            </a:endParaRPr>
          </a:p>
        </p:txBody>
      </p:sp>
      <p:sp>
        <p:nvSpPr>
          <p:cNvPr id="12" name="Rectangle 11"/>
          <p:cNvSpPr/>
          <p:nvPr/>
        </p:nvSpPr>
        <p:spPr>
          <a:xfrm>
            <a:off x="0" y="6179224"/>
            <a:ext cx="9144000" cy="646331"/>
          </a:xfrm>
          <a:prstGeom prst="rect">
            <a:avLst/>
          </a:prstGeom>
        </p:spPr>
        <p:txBody>
          <a:bodyPr wrap="square">
            <a:spAutoFit/>
          </a:bodyPr>
          <a:lstStyle/>
          <a:p>
            <a:pPr algn="ctr">
              <a:spcAft>
                <a:spcPts val="600"/>
              </a:spcAft>
            </a:pPr>
            <a:r>
              <a:rPr lang="en-GB" sz="3600" b="1" dirty="0" smtClean="0">
                <a:solidFill>
                  <a:srgbClr val="FF0000"/>
                </a:solidFill>
                <a:latin typeface="Calibri" charset="0"/>
                <a:ea typeface="Calibri" charset="0"/>
                <a:cs typeface="Calibri" charset="0"/>
              </a:rPr>
              <a:t>But firstly, what are the Silk Roads?</a:t>
            </a:r>
            <a:endParaRPr lang="en-GB" sz="3600" b="1" i="1" dirty="0">
              <a:solidFill>
                <a:srgbClr val="FF0000"/>
              </a:solidFill>
              <a:latin typeface="Calibri" charset="0"/>
              <a:ea typeface="Calibri" charset="0"/>
              <a:cs typeface="Calibri" charset="0"/>
            </a:endParaRPr>
          </a:p>
        </p:txBody>
      </p:sp>
      <p:grpSp>
        <p:nvGrpSpPr>
          <p:cNvPr id="2" name="Group 1"/>
          <p:cNvGrpSpPr/>
          <p:nvPr/>
        </p:nvGrpSpPr>
        <p:grpSpPr>
          <a:xfrm>
            <a:off x="-36781" y="2914093"/>
            <a:ext cx="9130773" cy="3316636"/>
            <a:chOff x="-36781" y="2914093"/>
            <a:chExt cx="9130773" cy="3316636"/>
          </a:xfrm>
        </p:grpSpPr>
        <p:sp>
          <p:nvSpPr>
            <p:cNvPr id="4" name="Rectangular Callout 3"/>
            <p:cNvSpPr/>
            <p:nvPr/>
          </p:nvSpPr>
          <p:spPr>
            <a:xfrm>
              <a:off x="2034797" y="4179332"/>
              <a:ext cx="5259419" cy="1838010"/>
            </a:xfrm>
            <a:prstGeom prst="wedgeRectCallout">
              <a:avLst>
                <a:gd name="adj1" fmla="val -64495"/>
                <a:gd name="adj2" fmla="val -52536"/>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100" i="1" dirty="0" smtClean="0">
                  <a:solidFill>
                    <a:schemeClr val="tx1"/>
                  </a:solidFill>
                  <a:latin typeface="Calibri" charset="0"/>
                  <a:ea typeface="Calibri" charset="0"/>
                  <a:cs typeface="Calibri" charset="0"/>
                </a:rPr>
                <a:t>To understand the world of today and tomorrow, you need to understand the world of yesterday. And to do that, the best place to start is at the beginning. As luck would have it, that means starting with the Silk Roads.  </a:t>
              </a:r>
              <a:endParaRPr lang="en-GB" sz="2100" i="1" dirty="0">
                <a:solidFill>
                  <a:schemeClr val="tx1"/>
                </a:solidFill>
                <a:latin typeface="Calibri" charset="0"/>
                <a:ea typeface="Calibri" charset="0"/>
                <a:cs typeface="Calibri" charset="0"/>
              </a:endParaRPr>
            </a:p>
          </p:txBody>
        </p:sp>
        <p:sp>
          <p:nvSpPr>
            <p:cNvPr id="11" name="Rectangle 10"/>
            <p:cNvSpPr/>
            <p:nvPr/>
          </p:nvSpPr>
          <p:spPr>
            <a:xfrm>
              <a:off x="1385166" y="3124187"/>
              <a:ext cx="7708826" cy="830997"/>
            </a:xfrm>
            <a:prstGeom prst="rect">
              <a:avLst/>
            </a:prstGeom>
          </p:spPr>
          <p:txBody>
            <a:bodyPr wrap="square">
              <a:spAutoFit/>
            </a:bodyPr>
            <a:lstStyle/>
            <a:p>
              <a:pPr>
                <a:spcAft>
                  <a:spcPts val="600"/>
                </a:spcAft>
              </a:pPr>
              <a:r>
                <a:rPr lang="en-GB" sz="2400" dirty="0" smtClean="0">
                  <a:latin typeface="Calibri" charset="0"/>
                  <a:ea typeface="Calibri" charset="0"/>
                  <a:cs typeface="Calibri" charset="0"/>
                </a:rPr>
                <a:t>Our enquiry </a:t>
              </a:r>
              <a:r>
                <a:rPr lang="en-GB" sz="2400" dirty="0" smtClean="0">
                  <a:latin typeface="Calibri" charset="0"/>
                  <a:ea typeface="Calibri" charset="0"/>
                  <a:cs typeface="Calibri" charset="0"/>
                </a:rPr>
                <a:t>is based off the ground-breaking work of Peter </a:t>
              </a:r>
              <a:r>
                <a:rPr lang="en-GB" sz="2400" dirty="0" err="1" smtClean="0">
                  <a:latin typeface="Calibri" charset="0"/>
                  <a:ea typeface="Calibri" charset="0"/>
                  <a:cs typeface="Calibri" charset="0"/>
                </a:rPr>
                <a:t>Frankopan</a:t>
              </a:r>
              <a:r>
                <a:rPr lang="en-GB" sz="2400" dirty="0" smtClean="0">
                  <a:latin typeface="Calibri" charset="0"/>
                  <a:ea typeface="Calibri" charset="0"/>
                  <a:cs typeface="Calibri" charset="0"/>
                </a:rPr>
                <a:t>, who wrote The Silk Roads, who says this about it</a:t>
              </a:r>
              <a:endParaRPr lang="en-GB" sz="2000" i="1" dirty="0">
                <a:solidFill>
                  <a:srgbClr val="FF0000"/>
                </a:solidFill>
                <a:latin typeface="Calibri" charset="0"/>
                <a:ea typeface="Calibri" charset="0"/>
                <a:cs typeface="Calibri" charset="0"/>
              </a:endParaRPr>
            </a:p>
          </p:txBody>
        </p:sp>
        <p:pic>
          <p:nvPicPr>
            <p:cNvPr id="1026" name="Picture 2" descr="eter Frankopan | Booking Agent | Speakers Roster | MN2S"/>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3393" b="100000" l="27273" r="73884"/>
                      </a14:imgEffect>
                    </a14:imgLayer>
                  </a14:imgProps>
                </a:ext>
                <a:ext uri="{28A0092B-C50C-407E-A947-70E740481C1C}">
                  <a14:useLocalDpi xmlns:a14="http://schemas.microsoft.com/office/drawing/2010/main" val="0"/>
                </a:ext>
              </a:extLst>
            </a:blip>
            <a:srcRect l="34222" t="10890" r="24563"/>
            <a:stretch/>
          </p:blipFill>
          <p:spPr bwMode="auto">
            <a:xfrm>
              <a:off x="-36781" y="2914093"/>
              <a:ext cx="2071578" cy="3316636"/>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Rectangle 9"/>
          <p:cNvSpPr/>
          <p:nvPr/>
        </p:nvSpPr>
        <p:spPr>
          <a:xfrm>
            <a:off x="11518124" y="226526"/>
            <a:ext cx="6696744" cy="1661993"/>
          </a:xfrm>
          <a:prstGeom prst="rect">
            <a:avLst/>
          </a:prstGeom>
        </p:spPr>
        <p:txBody>
          <a:bodyPr wrap="square">
            <a:spAutoFit/>
          </a:bodyPr>
          <a:lstStyle/>
          <a:p>
            <a:pPr algn="ctr"/>
            <a:r>
              <a:rPr lang="en-GB" sz="1500" dirty="0"/>
              <a:t>In his recent book </a:t>
            </a:r>
            <a:r>
              <a:rPr lang="en-GB" sz="1500" i="1" dirty="0"/>
              <a:t>The Silk Roads</a:t>
            </a:r>
            <a:r>
              <a:rPr lang="en-GB" sz="1500" dirty="0"/>
              <a:t>, historian Peter </a:t>
            </a:r>
            <a:r>
              <a:rPr lang="en-GB" sz="1500" dirty="0" err="1"/>
              <a:t>Frankopan</a:t>
            </a:r>
            <a:r>
              <a:rPr lang="en-GB" sz="1500" dirty="0"/>
              <a:t> has argued that in order to understand the world, the best place to look is not in the centre of the West nor in the heart of the East, </a:t>
            </a:r>
            <a:r>
              <a:rPr lang="en-GB" sz="1500" b="1" dirty="0"/>
              <a:t>but to the nations on the old Silk Road</a:t>
            </a:r>
            <a:r>
              <a:rPr lang="en-GB" sz="1500" dirty="0"/>
              <a:t> where East and West come together. To be generic, today we would call that the </a:t>
            </a:r>
            <a:r>
              <a:rPr lang="en-GB" sz="1500" b="1" dirty="0"/>
              <a:t>area of the Middle East</a:t>
            </a:r>
            <a:r>
              <a:rPr lang="en-GB" sz="1500" dirty="0"/>
              <a:t>.</a:t>
            </a:r>
          </a:p>
          <a:p>
            <a:pPr algn="ctr"/>
            <a:endParaRPr lang="en-GB" sz="1350" dirty="0"/>
          </a:p>
          <a:p>
            <a:pPr algn="ctr"/>
            <a:endParaRPr lang="en-GB" sz="1350" dirty="0"/>
          </a:p>
        </p:txBody>
      </p:sp>
      <p:pic>
        <p:nvPicPr>
          <p:cNvPr id="13" name="Picture 12"/>
          <p:cNvPicPr>
            <a:picLocks noChangeAspect="1"/>
          </p:cNvPicPr>
          <p:nvPr/>
        </p:nvPicPr>
        <p:blipFill>
          <a:blip r:embed="rId4"/>
          <a:stretch>
            <a:fillRect/>
          </a:stretch>
        </p:blipFill>
        <p:spPr>
          <a:xfrm>
            <a:off x="16570749" y="1939041"/>
            <a:ext cx="1421825" cy="2240291"/>
          </a:xfrm>
          <a:prstGeom prst="rect">
            <a:avLst/>
          </a:prstGeom>
        </p:spPr>
      </p:pic>
      <p:sp>
        <p:nvSpPr>
          <p:cNvPr id="14" name="Rounded Rectangular Callout 13"/>
          <p:cNvSpPr/>
          <p:nvPr/>
        </p:nvSpPr>
        <p:spPr>
          <a:xfrm>
            <a:off x="11518124" y="1344974"/>
            <a:ext cx="4644516" cy="1782199"/>
          </a:xfrm>
          <a:prstGeom prst="wedgeRoundRectCallout">
            <a:avLst>
              <a:gd name="adj1" fmla="val 63078"/>
              <a:gd name="adj2" fmla="val 50136"/>
              <a:gd name="adj3" fmla="val 16667"/>
            </a:avLst>
          </a:prstGeom>
          <a:solidFill>
            <a:srgbClr val="7030A0">
              <a:alpha val="54000"/>
            </a:srgbClr>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350" dirty="0">
                <a:solidFill>
                  <a:srgbClr val="000000"/>
                </a:solidFill>
                <a:latin typeface="Comic Sans MS" panose="030F0702030302020204" pitchFamily="66" charset="0"/>
              </a:rPr>
              <a:t>For more than two millennia, news and information, goods and products, ideas and beliefs have flowed through networks linking the Pacific coast of China with the Atlantic coasts of North Africa and Europe, the Indian Ocean and the Persian Gulf with the Mediterranean and Scandinavia. Since the late 19th century, these networks have been known as the Silk Roads.</a:t>
            </a:r>
          </a:p>
        </p:txBody>
      </p:sp>
      <p:sp>
        <p:nvSpPr>
          <p:cNvPr id="15" name="Rounded Rectangular Callout 14"/>
          <p:cNvSpPr/>
          <p:nvPr/>
        </p:nvSpPr>
        <p:spPr>
          <a:xfrm>
            <a:off x="11518124" y="3235184"/>
            <a:ext cx="4698522" cy="1890210"/>
          </a:xfrm>
          <a:prstGeom prst="wedgeRoundRectCallout">
            <a:avLst>
              <a:gd name="adj1" fmla="val 62329"/>
              <a:gd name="adj2" fmla="val -51713"/>
              <a:gd name="adj3" fmla="val 16667"/>
            </a:avLst>
          </a:prstGeom>
          <a:solidFill>
            <a:srgbClr val="7030A0">
              <a:alpha val="51000"/>
            </a:srgbClr>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350" dirty="0">
                <a:solidFill>
                  <a:schemeClr val="tx1"/>
                </a:solidFill>
                <a:latin typeface="Comic Sans MS" panose="030F0702030302020204" pitchFamily="66" charset="0"/>
              </a:rPr>
              <a:t>He argues that The Silk Roads are the world’s central nervous system, connecting otherwise far-flung peoples and places. These networks are invisible to the naked eye – just as the body’s veins and arteries lie beneath the skin. Understanding the Silk Road and its connections provides an essential corrective to established narratives of the past, and more. </a:t>
            </a:r>
          </a:p>
        </p:txBody>
      </p:sp>
      <p:pic>
        <p:nvPicPr>
          <p:cNvPr id="16" name="Picture 2" descr="he Silk Roads: A New History of the World: Amazon.co.uk: Frankopan, Peter:  978110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465984">
            <a:off x="7526903" y="4057096"/>
            <a:ext cx="1384411" cy="2089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014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sz="5400" dirty="0" smtClean="0">
                <a:latin typeface="Calibri" panose="020F0502020204030204" pitchFamily="34" charset="0"/>
                <a:cs typeface="Calibri" panose="020F0502020204030204" pitchFamily="34" charset="0"/>
              </a:rPr>
              <a:t>The story continues</a:t>
            </a:r>
            <a:endParaRPr lang="en-US" sz="5400" dirty="0">
              <a:latin typeface="Calibri" panose="020F0502020204030204" pitchFamily="34" charset="0"/>
              <a:cs typeface="Calibri" panose="020F0502020204030204" pitchFamily="34" charset="0"/>
            </a:endParaRPr>
          </a:p>
        </p:txBody>
      </p:sp>
      <p:sp>
        <p:nvSpPr>
          <p:cNvPr id="45" name="TextBox 44"/>
          <p:cNvSpPr txBox="1"/>
          <p:nvPr/>
        </p:nvSpPr>
        <p:spPr>
          <a:xfrm>
            <a:off x="-72623" y="822608"/>
            <a:ext cx="9276583" cy="892552"/>
          </a:xfrm>
          <a:prstGeom prst="rect">
            <a:avLst/>
          </a:prstGeom>
          <a:noFill/>
        </p:spPr>
        <p:txBody>
          <a:bodyPr wrap="square" rtlCol="0">
            <a:spAutoFit/>
          </a:bodyPr>
          <a:lstStyle/>
          <a:p>
            <a:pPr algn="ctr"/>
            <a:r>
              <a:rPr lang="en-US" sz="2600" dirty="0" smtClean="0">
                <a:latin typeface="Calibri" charset="0"/>
                <a:ea typeface="Calibri" charset="0"/>
                <a:cs typeface="Calibri" charset="0"/>
              </a:rPr>
              <a:t>So far this year we’ve studied early migration and the development of England in the Middle Ages between the 11-13</a:t>
            </a:r>
            <a:r>
              <a:rPr lang="en-US" sz="2600" baseline="30000" dirty="0" smtClean="0">
                <a:latin typeface="Calibri" charset="0"/>
                <a:ea typeface="Calibri" charset="0"/>
                <a:cs typeface="Calibri" charset="0"/>
              </a:rPr>
              <a:t>th</a:t>
            </a:r>
            <a:r>
              <a:rPr lang="en-US" sz="2600" dirty="0" smtClean="0">
                <a:latin typeface="Calibri" charset="0"/>
                <a:ea typeface="Calibri" charset="0"/>
                <a:cs typeface="Calibri" charset="0"/>
              </a:rPr>
              <a:t> Centuries. </a:t>
            </a:r>
            <a:endParaRPr lang="en-US" sz="2600" b="1" dirty="0" smtClean="0">
              <a:solidFill>
                <a:srgbClr val="FF0000"/>
              </a:solidFill>
              <a:latin typeface="Calibri" charset="0"/>
              <a:ea typeface="Calibri" charset="0"/>
              <a:cs typeface="Calibri" charset="0"/>
            </a:endParaRPr>
          </a:p>
        </p:txBody>
      </p:sp>
      <p:sp>
        <p:nvSpPr>
          <p:cNvPr id="5" name="SMARTInkShape-3"/>
          <p:cNvSpPr/>
          <p:nvPr>
            <p:custDataLst>
              <p:tags r:id="rId1"/>
            </p:custDataLst>
          </p:nvPr>
        </p:nvSpPr>
        <p:spPr>
          <a:xfrm>
            <a:off x="10885718" y="1614961"/>
            <a:ext cx="85725" cy="28576"/>
          </a:xfrm>
          <a:custGeom>
            <a:avLst/>
            <a:gdLst/>
            <a:ahLst/>
            <a:cxnLst/>
            <a:rect l="0" t="0" r="0" b="0"/>
            <a:pathLst>
              <a:path w="85725" h="28576">
                <a:moveTo>
                  <a:pt x="7143" y="28575"/>
                </a:moveTo>
                <a:lnTo>
                  <a:pt x="7143" y="28575"/>
                </a:lnTo>
                <a:lnTo>
                  <a:pt x="0" y="21432"/>
                </a:lnTo>
                <a:lnTo>
                  <a:pt x="3792" y="21431"/>
                </a:lnTo>
                <a:lnTo>
                  <a:pt x="4909" y="22225"/>
                </a:lnTo>
                <a:lnTo>
                  <a:pt x="5653" y="23548"/>
                </a:lnTo>
                <a:lnTo>
                  <a:pt x="6151" y="25223"/>
                </a:lnTo>
                <a:lnTo>
                  <a:pt x="7275" y="26341"/>
                </a:lnTo>
                <a:lnTo>
                  <a:pt x="13206" y="28281"/>
                </a:lnTo>
                <a:lnTo>
                  <a:pt x="46567" y="28575"/>
                </a:lnTo>
                <a:lnTo>
                  <a:pt x="47714" y="27781"/>
                </a:lnTo>
                <a:lnTo>
                  <a:pt x="48477" y="26458"/>
                </a:lnTo>
                <a:lnTo>
                  <a:pt x="49997" y="21457"/>
                </a:lnTo>
                <a:lnTo>
                  <a:pt x="56155" y="21433"/>
                </a:lnTo>
                <a:lnTo>
                  <a:pt x="60648" y="17639"/>
                </a:lnTo>
                <a:lnTo>
                  <a:pt x="62673" y="13660"/>
                </a:lnTo>
                <a:lnTo>
                  <a:pt x="63212" y="11488"/>
                </a:lnTo>
                <a:lnTo>
                  <a:pt x="70164" y="6958"/>
                </a:lnTo>
                <a:lnTo>
                  <a:pt x="85724" y="0"/>
                </a:lnTo>
              </a:path>
            </a:pathLst>
          </a:custGeom>
          <a:ln w="19050">
            <a:solidFill>
              <a:srgbClr val="0093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5" name="Right Arrow 24"/>
          <p:cNvSpPr/>
          <p:nvPr/>
        </p:nvSpPr>
        <p:spPr>
          <a:xfrm>
            <a:off x="4027731" y="2949971"/>
            <a:ext cx="5116269" cy="59459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smtClean="0">
                <a:latin typeface="Calibri" charset="0"/>
                <a:ea typeface="Calibri" charset="0"/>
                <a:cs typeface="Calibri" charset="0"/>
              </a:rPr>
              <a:t>The Middle Ages</a:t>
            </a:r>
            <a:endParaRPr lang="en-GB" sz="2400" dirty="0">
              <a:latin typeface="Calibri" charset="0"/>
              <a:ea typeface="Calibri" charset="0"/>
              <a:cs typeface="Calibri" charset="0"/>
            </a:endParaRPr>
          </a:p>
        </p:txBody>
      </p:sp>
      <p:sp>
        <p:nvSpPr>
          <p:cNvPr id="26" name="Rectangle 25"/>
          <p:cNvSpPr/>
          <p:nvPr/>
        </p:nvSpPr>
        <p:spPr>
          <a:xfrm>
            <a:off x="48309" y="3085836"/>
            <a:ext cx="3964432" cy="32434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600" dirty="0" smtClean="0">
                <a:solidFill>
                  <a:schemeClr val="tx1"/>
                </a:solidFill>
                <a:latin typeface="Calibri" charset="0"/>
                <a:ea typeface="Calibri" charset="0"/>
                <a:cs typeface="Calibri" charset="0"/>
              </a:rPr>
              <a:t>Early Britain</a:t>
            </a:r>
            <a:endParaRPr lang="en-GB" sz="2600" dirty="0">
              <a:solidFill>
                <a:schemeClr val="tx1"/>
              </a:solidFill>
              <a:latin typeface="Calibri" charset="0"/>
              <a:ea typeface="Calibri" charset="0"/>
              <a:cs typeface="Calibri" charset="0"/>
            </a:endParaRPr>
          </a:p>
        </p:txBody>
      </p:sp>
      <p:sp>
        <p:nvSpPr>
          <p:cNvPr id="28" name="Rectangle 27"/>
          <p:cNvSpPr/>
          <p:nvPr/>
        </p:nvSpPr>
        <p:spPr>
          <a:xfrm>
            <a:off x="3972620" y="1871927"/>
            <a:ext cx="2592463" cy="707886"/>
          </a:xfrm>
          <a:prstGeom prst="rect">
            <a:avLst/>
          </a:prstGeom>
        </p:spPr>
        <p:txBody>
          <a:bodyPr wrap="square">
            <a:spAutoFit/>
          </a:bodyPr>
          <a:lstStyle/>
          <a:p>
            <a:pPr algn="ctr"/>
            <a:r>
              <a:rPr lang="en-GB" sz="2000" b="1" dirty="0">
                <a:solidFill>
                  <a:srgbClr val="0432FF"/>
                </a:solidFill>
                <a:latin typeface="Calibri" charset="0"/>
                <a:ea typeface="Calibri" charset="0"/>
                <a:cs typeface="Calibri" charset="0"/>
              </a:rPr>
              <a:t>Norman England </a:t>
            </a:r>
          </a:p>
          <a:p>
            <a:pPr algn="ctr"/>
            <a:r>
              <a:rPr lang="en-GB" sz="2000" dirty="0" smtClean="0">
                <a:latin typeface="Calibri" charset="0"/>
                <a:ea typeface="Calibri" charset="0"/>
                <a:cs typeface="Calibri" charset="0"/>
              </a:rPr>
              <a:t>The 11</a:t>
            </a:r>
            <a:r>
              <a:rPr lang="en-GB" sz="2000" baseline="30000" dirty="0" smtClean="0">
                <a:latin typeface="Calibri" charset="0"/>
                <a:ea typeface="Calibri" charset="0"/>
                <a:cs typeface="Calibri" charset="0"/>
              </a:rPr>
              <a:t>th</a:t>
            </a:r>
            <a:r>
              <a:rPr lang="en-GB" sz="2000" dirty="0" smtClean="0">
                <a:latin typeface="Calibri" charset="0"/>
                <a:ea typeface="Calibri" charset="0"/>
                <a:cs typeface="Calibri" charset="0"/>
              </a:rPr>
              <a:t> Century</a:t>
            </a:r>
            <a:endParaRPr lang="en-GB" sz="2000" dirty="0">
              <a:latin typeface="Calibri" charset="0"/>
              <a:ea typeface="Calibri" charset="0"/>
              <a:cs typeface="Calibri" charset="0"/>
            </a:endParaRPr>
          </a:p>
        </p:txBody>
      </p:sp>
      <p:grpSp>
        <p:nvGrpSpPr>
          <p:cNvPr id="41" name="Group 40"/>
          <p:cNvGrpSpPr/>
          <p:nvPr/>
        </p:nvGrpSpPr>
        <p:grpSpPr>
          <a:xfrm>
            <a:off x="6395587" y="1897942"/>
            <a:ext cx="2514613" cy="1208679"/>
            <a:chOff x="5156425" y="2546777"/>
            <a:chExt cx="2642543" cy="1208679"/>
          </a:xfrm>
        </p:grpSpPr>
        <p:sp>
          <p:nvSpPr>
            <p:cNvPr id="44" name="Rectangle 43"/>
            <p:cNvSpPr/>
            <p:nvPr/>
          </p:nvSpPr>
          <p:spPr>
            <a:xfrm>
              <a:off x="5156425" y="2546777"/>
              <a:ext cx="2642543" cy="707886"/>
            </a:xfrm>
            <a:prstGeom prst="rect">
              <a:avLst/>
            </a:prstGeom>
          </p:spPr>
          <p:txBody>
            <a:bodyPr wrap="square">
              <a:spAutoFit/>
            </a:bodyPr>
            <a:lstStyle/>
            <a:p>
              <a:pPr algn="ctr"/>
              <a:r>
                <a:rPr lang="en-GB" sz="2000" b="1" dirty="0" smtClean="0">
                  <a:solidFill>
                    <a:srgbClr val="0432FF"/>
                  </a:solidFill>
                  <a:latin typeface="Calibri" charset="0"/>
                  <a:ea typeface="Calibri" charset="0"/>
                  <a:cs typeface="Calibri" charset="0"/>
                </a:rPr>
                <a:t>Medieval </a:t>
              </a:r>
              <a:r>
                <a:rPr lang="en-GB" sz="2000" b="1" dirty="0" smtClean="0">
                  <a:solidFill>
                    <a:srgbClr val="0432FF"/>
                  </a:solidFill>
                  <a:latin typeface="Calibri" charset="0"/>
                  <a:ea typeface="Calibri" charset="0"/>
                  <a:cs typeface="Calibri" charset="0"/>
                </a:rPr>
                <a:t>Kingship </a:t>
              </a:r>
              <a:endParaRPr lang="en-GB" sz="2000" b="1" dirty="0" smtClean="0">
                <a:solidFill>
                  <a:srgbClr val="0432FF"/>
                </a:solidFill>
                <a:latin typeface="Calibri" charset="0"/>
                <a:ea typeface="Calibri" charset="0"/>
                <a:cs typeface="Calibri" charset="0"/>
              </a:endParaRPr>
            </a:p>
            <a:p>
              <a:pPr algn="ctr"/>
              <a:r>
                <a:rPr lang="en-GB" sz="2000" dirty="0" smtClean="0">
                  <a:latin typeface="Calibri" charset="0"/>
                  <a:ea typeface="Calibri" charset="0"/>
                  <a:cs typeface="Calibri" charset="0"/>
                </a:rPr>
                <a:t>12-13</a:t>
              </a:r>
              <a:r>
                <a:rPr lang="en-GB" sz="2000" baseline="30000" dirty="0" smtClean="0">
                  <a:latin typeface="Calibri" charset="0"/>
                  <a:ea typeface="Calibri" charset="0"/>
                  <a:cs typeface="Calibri" charset="0"/>
                </a:rPr>
                <a:t>th</a:t>
              </a:r>
              <a:r>
                <a:rPr lang="en-GB" sz="2000" dirty="0" smtClean="0">
                  <a:latin typeface="Calibri" charset="0"/>
                  <a:ea typeface="Calibri" charset="0"/>
                  <a:cs typeface="Calibri" charset="0"/>
                </a:rPr>
                <a:t> Centuries</a:t>
              </a:r>
              <a:endParaRPr lang="en-GB" sz="2000" dirty="0">
                <a:latin typeface="Calibri" charset="0"/>
                <a:ea typeface="Calibri" charset="0"/>
                <a:cs typeface="Calibri" charset="0"/>
              </a:endParaRPr>
            </a:p>
          </p:txBody>
        </p:sp>
        <p:sp>
          <p:nvSpPr>
            <p:cNvPr id="47" name="Left Brace 46"/>
            <p:cNvSpPr/>
            <p:nvPr/>
          </p:nvSpPr>
          <p:spPr>
            <a:xfrm rot="5400000">
              <a:off x="6223130" y="2370705"/>
              <a:ext cx="505936" cy="2263565"/>
            </a:xfrm>
            <a:prstGeom prst="leftBrace">
              <a:avLst>
                <a:gd name="adj1" fmla="val 8333"/>
                <a:gd name="adj2" fmla="val 51197"/>
              </a:avLst>
            </a:prstGeom>
            <a:ln w="762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grpSp>
        <p:nvGrpSpPr>
          <p:cNvPr id="48" name="Group 47"/>
          <p:cNvGrpSpPr/>
          <p:nvPr/>
        </p:nvGrpSpPr>
        <p:grpSpPr>
          <a:xfrm>
            <a:off x="28190" y="1878227"/>
            <a:ext cx="4096110" cy="1235478"/>
            <a:chOff x="-35274" y="2590549"/>
            <a:chExt cx="4115476" cy="1235478"/>
          </a:xfrm>
        </p:grpSpPr>
        <p:sp>
          <p:nvSpPr>
            <p:cNvPr id="49" name="Rectangle 48"/>
            <p:cNvSpPr/>
            <p:nvPr/>
          </p:nvSpPr>
          <p:spPr>
            <a:xfrm>
              <a:off x="-35274" y="2590549"/>
              <a:ext cx="4115476" cy="707886"/>
            </a:xfrm>
            <a:prstGeom prst="rect">
              <a:avLst/>
            </a:prstGeom>
          </p:spPr>
          <p:txBody>
            <a:bodyPr wrap="square">
              <a:spAutoFit/>
            </a:bodyPr>
            <a:lstStyle/>
            <a:p>
              <a:pPr algn="ctr"/>
              <a:r>
                <a:rPr lang="en-GB" sz="2000" b="1" dirty="0" smtClean="0">
                  <a:solidFill>
                    <a:srgbClr val="0432FF"/>
                  </a:solidFill>
                  <a:latin typeface="Calibri" charset="0"/>
                  <a:ea typeface="Calibri" charset="0"/>
                  <a:cs typeface="Calibri" charset="0"/>
                </a:rPr>
                <a:t>Early Migration to England</a:t>
              </a:r>
            </a:p>
            <a:p>
              <a:pPr algn="ctr"/>
              <a:r>
                <a:rPr lang="en-GB" sz="2000" dirty="0" smtClean="0">
                  <a:latin typeface="Calibri" charset="0"/>
                  <a:ea typeface="Calibri" charset="0"/>
                  <a:cs typeface="Calibri" charset="0"/>
                </a:rPr>
                <a:t>800,000 BC – </a:t>
              </a:r>
              <a:r>
                <a:rPr lang="en-GB" sz="2000" dirty="0" smtClean="0">
                  <a:latin typeface="Calibri" charset="0"/>
                  <a:ea typeface="Calibri" charset="0"/>
                  <a:cs typeface="Calibri" charset="0"/>
                </a:rPr>
                <a:t>10th Century</a:t>
              </a:r>
              <a:endParaRPr lang="en-GB" sz="2000" dirty="0">
                <a:latin typeface="Calibri" charset="0"/>
                <a:ea typeface="Calibri" charset="0"/>
                <a:cs typeface="Calibri" charset="0"/>
              </a:endParaRPr>
            </a:p>
          </p:txBody>
        </p:sp>
        <p:sp>
          <p:nvSpPr>
            <p:cNvPr id="50" name="Left Brace 49"/>
            <p:cNvSpPr/>
            <p:nvPr/>
          </p:nvSpPr>
          <p:spPr>
            <a:xfrm rot="16200000" flipH="1">
              <a:off x="1745073" y="1587302"/>
              <a:ext cx="513021" cy="3964430"/>
            </a:xfrm>
            <a:prstGeom prst="leftBrace">
              <a:avLst>
                <a:gd name="adj1" fmla="val 8333"/>
                <a:gd name="adj2" fmla="val 50342"/>
              </a:avLst>
            </a:prstGeom>
            <a:ln w="762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sp>
        <p:nvSpPr>
          <p:cNvPr id="61" name="Left Brace 60"/>
          <p:cNvSpPr/>
          <p:nvPr/>
        </p:nvSpPr>
        <p:spPr>
          <a:xfrm rot="5400000">
            <a:off x="5076806" y="1734925"/>
            <a:ext cx="468657" cy="2252032"/>
          </a:xfrm>
          <a:prstGeom prst="leftBrace">
            <a:avLst>
              <a:gd name="adj1" fmla="val 8333"/>
              <a:gd name="adj2" fmla="val 51197"/>
            </a:avLst>
          </a:prstGeom>
          <a:ln w="762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nvGrpSpPr>
          <p:cNvPr id="9" name="Group 8"/>
          <p:cNvGrpSpPr/>
          <p:nvPr/>
        </p:nvGrpSpPr>
        <p:grpSpPr>
          <a:xfrm>
            <a:off x="-132583" y="3410176"/>
            <a:ext cx="9946741" cy="3447824"/>
            <a:chOff x="-132583" y="3410176"/>
            <a:chExt cx="9946741" cy="3447824"/>
          </a:xfrm>
        </p:grpSpPr>
        <p:sp>
          <p:nvSpPr>
            <p:cNvPr id="54" name="TextBox 53"/>
            <p:cNvSpPr txBox="1"/>
            <p:nvPr/>
          </p:nvSpPr>
          <p:spPr>
            <a:xfrm>
              <a:off x="-132583" y="4919008"/>
              <a:ext cx="9276583" cy="1938992"/>
            </a:xfrm>
            <a:prstGeom prst="rect">
              <a:avLst/>
            </a:prstGeom>
            <a:noFill/>
          </p:spPr>
          <p:txBody>
            <a:bodyPr wrap="square" rtlCol="0">
              <a:spAutoFit/>
            </a:bodyPr>
            <a:lstStyle/>
            <a:p>
              <a:pPr algn="ctr"/>
              <a:r>
                <a:rPr lang="en-US" sz="2400" dirty="0" smtClean="0">
                  <a:latin typeface="Calibri" charset="0"/>
                  <a:ea typeface="Calibri" charset="0"/>
                  <a:cs typeface="Calibri" charset="0"/>
                </a:rPr>
                <a:t>Now is time to take a step back and look at how the wider world developed during this period, looking at the </a:t>
              </a:r>
              <a:r>
                <a:rPr lang="en-US" sz="2400" b="1" dirty="0" smtClean="0">
                  <a:latin typeface="Calibri" charset="0"/>
                  <a:ea typeface="Calibri" charset="0"/>
                  <a:cs typeface="Calibri" charset="0"/>
                </a:rPr>
                <a:t>Silk Roads</a:t>
              </a:r>
            </a:p>
            <a:p>
              <a:pPr algn="ctr"/>
              <a:endParaRPr lang="en-US" sz="2400" b="1" dirty="0" smtClean="0">
                <a:latin typeface="Calibri" charset="0"/>
                <a:ea typeface="Calibri" charset="0"/>
                <a:cs typeface="Calibri" charset="0"/>
              </a:endParaRPr>
            </a:p>
            <a:p>
              <a:pPr algn="ctr"/>
              <a:r>
                <a:rPr lang="en-US" sz="2400" b="1" dirty="0" smtClean="0">
                  <a:solidFill>
                    <a:srgbClr val="FF0000"/>
                  </a:solidFill>
                  <a:latin typeface="Calibri" charset="0"/>
                  <a:ea typeface="Calibri" charset="0"/>
                  <a:cs typeface="Calibri" charset="0"/>
                </a:rPr>
                <a:t>This Silk Roads existed for over a millennia (1500 years), spanning most of what we have covered so far this year, and our future topics</a:t>
              </a:r>
              <a:endParaRPr lang="en-US" sz="2400" b="1" dirty="0" smtClean="0">
                <a:solidFill>
                  <a:srgbClr val="FF0000"/>
                </a:solidFill>
                <a:latin typeface="Calibri" charset="0"/>
                <a:ea typeface="Calibri" charset="0"/>
                <a:cs typeface="Calibri" charset="0"/>
              </a:endParaRPr>
            </a:p>
          </p:txBody>
        </p:sp>
        <p:sp>
          <p:nvSpPr>
            <p:cNvPr id="59" name="Left Brace 58"/>
            <p:cNvSpPr/>
            <p:nvPr/>
          </p:nvSpPr>
          <p:spPr>
            <a:xfrm rot="16200000">
              <a:off x="5255701" y="-494707"/>
              <a:ext cx="653574" cy="8463340"/>
            </a:xfrm>
            <a:prstGeom prst="leftBrace">
              <a:avLst>
                <a:gd name="adj1" fmla="val 3343"/>
                <a:gd name="adj2" fmla="val 52182"/>
              </a:avLst>
            </a:prstGeom>
            <a:ln w="76200">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60" name="Rectangle 59"/>
            <p:cNvSpPr/>
            <p:nvPr/>
          </p:nvSpPr>
          <p:spPr>
            <a:xfrm>
              <a:off x="3849918" y="4157795"/>
              <a:ext cx="3860446" cy="707886"/>
            </a:xfrm>
            <a:prstGeom prst="rect">
              <a:avLst/>
            </a:prstGeom>
          </p:spPr>
          <p:txBody>
            <a:bodyPr wrap="square">
              <a:spAutoFit/>
            </a:bodyPr>
            <a:lstStyle/>
            <a:p>
              <a:pPr algn="ctr"/>
              <a:r>
                <a:rPr lang="en-GB" sz="2000" b="1" dirty="0" smtClean="0">
                  <a:solidFill>
                    <a:srgbClr val="FF0000"/>
                  </a:solidFill>
                  <a:latin typeface="Calibri" charset="0"/>
                  <a:ea typeface="Calibri" charset="0"/>
                  <a:cs typeface="Calibri" charset="0"/>
                </a:rPr>
                <a:t>The Silk Roads</a:t>
              </a:r>
              <a:r>
                <a:rPr lang="en-GB" sz="2000" b="1" dirty="0" smtClean="0">
                  <a:latin typeface="Calibri" charset="0"/>
                  <a:ea typeface="Calibri" charset="0"/>
                  <a:cs typeface="Calibri" charset="0"/>
                </a:rPr>
                <a:t> </a:t>
              </a:r>
              <a:endParaRPr lang="en-GB" sz="2000" b="1" dirty="0">
                <a:latin typeface="Calibri" charset="0"/>
                <a:ea typeface="Calibri" charset="0"/>
                <a:cs typeface="Calibri" charset="0"/>
              </a:endParaRPr>
            </a:p>
            <a:p>
              <a:pPr algn="ctr"/>
              <a:r>
                <a:rPr lang="en-GB" sz="2000" dirty="0" smtClean="0">
                  <a:latin typeface="Calibri" charset="0"/>
                  <a:ea typeface="Calibri" charset="0"/>
                  <a:cs typeface="Calibri" charset="0"/>
                </a:rPr>
                <a:t>The 2</a:t>
              </a:r>
              <a:r>
                <a:rPr lang="en-GB" sz="2000" baseline="30000" dirty="0" smtClean="0">
                  <a:latin typeface="Calibri" charset="0"/>
                  <a:ea typeface="Calibri" charset="0"/>
                  <a:cs typeface="Calibri" charset="0"/>
                </a:rPr>
                <a:t>nd</a:t>
              </a:r>
              <a:r>
                <a:rPr lang="en-GB" sz="2000" dirty="0" smtClean="0">
                  <a:latin typeface="Calibri" charset="0"/>
                  <a:ea typeface="Calibri" charset="0"/>
                  <a:cs typeface="Calibri" charset="0"/>
                </a:rPr>
                <a:t> Century BC to 15</a:t>
              </a:r>
              <a:r>
                <a:rPr lang="en-GB" sz="2000" baseline="30000" dirty="0" smtClean="0">
                  <a:latin typeface="Calibri" charset="0"/>
                  <a:ea typeface="Calibri" charset="0"/>
                  <a:cs typeface="Calibri" charset="0"/>
                </a:rPr>
                <a:t>th</a:t>
              </a:r>
              <a:r>
                <a:rPr lang="en-GB" sz="2000" dirty="0" smtClean="0">
                  <a:latin typeface="Calibri" charset="0"/>
                  <a:ea typeface="Calibri" charset="0"/>
                  <a:cs typeface="Calibri" charset="0"/>
                </a:rPr>
                <a:t> Century</a:t>
              </a:r>
              <a:endParaRPr lang="en-GB" sz="2000" dirty="0">
                <a:latin typeface="Calibri" charset="0"/>
                <a:ea typeface="Calibri" charset="0"/>
                <a:cs typeface="Calibri" charset="0"/>
              </a:endParaRPr>
            </a:p>
          </p:txBody>
        </p:sp>
        <p:sp>
          <p:nvSpPr>
            <p:cNvPr id="8" name="Triangle 7"/>
            <p:cNvSpPr>
              <a:spLocks noChangeAspect="1"/>
            </p:cNvSpPr>
            <p:nvPr/>
          </p:nvSpPr>
          <p:spPr>
            <a:xfrm rot="5400000">
              <a:off x="8961384" y="3645404"/>
              <a:ext cx="193463" cy="171767"/>
            </a:xfrm>
            <a:prstGeom prst="triangl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3023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11"/>
          <p:cNvSpPr txBox="1">
            <a:spLocks noChangeArrowheads="1"/>
          </p:cNvSpPr>
          <p:nvPr/>
        </p:nvSpPr>
        <p:spPr bwMode="auto">
          <a:xfrm>
            <a:off x="1649025" y="6260419"/>
            <a:ext cx="4177093" cy="338554"/>
          </a:xfrm>
          <a:prstGeom prst="rect">
            <a:avLst/>
          </a:prstGeom>
          <a:noFill/>
          <a:ln w="9525">
            <a:noFill/>
            <a:miter lim="800000"/>
            <a:headEnd/>
            <a:tailEnd/>
          </a:ln>
          <a:effectLst/>
        </p:spPr>
        <p:txBody>
          <a:bodyPr wrap="square">
            <a:prstTxWarp prst="textNoShape">
              <a:avLst/>
            </a:prstTxWarp>
            <a:spAutoFit/>
          </a:bodyPr>
          <a:lstStyle/>
          <a:p>
            <a:pPr algn="ctr">
              <a:spcBef>
                <a:spcPct val="50000"/>
              </a:spcBef>
            </a:pPr>
            <a:endParaRPr lang="en-GB" sz="1600" dirty="0">
              <a:latin typeface="Calibri" charset="0"/>
              <a:ea typeface="Calibri" charset="0"/>
              <a:cs typeface="Calibri" charset="0"/>
            </a:endParaRPr>
          </a:p>
        </p:txBody>
      </p:sp>
      <p:sp>
        <p:nvSpPr>
          <p:cNvPr id="21" name="Rectangle 20"/>
          <p:cNvSpPr/>
          <p:nvPr/>
        </p:nvSpPr>
        <p:spPr>
          <a:xfrm>
            <a:off x="50799" y="6260419"/>
            <a:ext cx="9093201" cy="584775"/>
          </a:xfrm>
          <a:prstGeom prst="rect">
            <a:avLst/>
          </a:prstGeom>
        </p:spPr>
        <p:txBody>
          <a:bodyPr wrap="square">
            <a:spAutoFit/>
          </a:bodyPr>
          <a:lstStyle/>
          <a:p>
            <a:r>
              <a:rPr lang="en-GB" sz="3200" b="1" dirty="0" smtClean="0">
                <a:solidFill>
                  <a:srgbClr val="FF0000"/>
                </a:solidFill>
                <a:latin typeface="Calibri" charset="0"/>
                <a:ea typeface="Calibri" charset="0"/>
                <a:cs typeface="Calibri" charset="0"/>
              </a:rPr>
              <a:t>Enquiry Question: </a:t>
            </a:r>
            <a:r>
              <a:rPr lang="en-GB" sz="3200" dirty="0" smtClean="0">
                <a:solidFill>
                  <a:srgbClr val="FF0000"/>
                </a:solidFill>
                <a:latin typeface="Calibri" charset="0"/>
                <a:ea typeface="Calibri" charset="0"/>
                <a:cs typeface="Calibri" charset="0"/>
              </a:rPr>
              <a:t>What travelled on the Silk Roads? </a:t>
            </a:r>
            <a:endParaRPr lang="en-US" sz="3200" dirty="0">
              <a:solidFill>
                <a:srgbClr val="FF0000"/>
              </a:solidFill>
              <a:latin typeface="Calibri" charset="0"/>
              <a:ea typeface="Calibri" charset="0"/>
              <a:cs typeface="Calibri" charset="0"/>
            </a:endParaRPr>
          </a:p>
        </p:txBody>
      </p:sp>
      <p:sp>
        <p:nvSpPr>
          <p:cNvPr id="24" name="Rectangle 23"/>
          <p:cNvSpPr/>
          <p:nvPr/>
        </p:nvSpPr>
        <p:spPr>
          <a:xfrm>
            <a:off x="6665843" y="4757299"/>
            <a:ext cx="2478157" cy="707886"/>
          </a:xfrm>
          <a:prstGeom prst="rect">
            <a:avLst/>
          </a:prstGeom>
        </p:spPr>
        <p:txBody>
          <a:bodyPr wrap="square">
            <a:spAutoFit/>
          </a:bodyPr>
          <a:lstStyle/>
          <a:p>
            <a:pPr>
              <a:buFont typeface="Arial"/>
              <a:buChar char="•"/>
            </a:pPr>
            <a:r>
              <a:rPr lang="en-US" sz="2000" dirty="0" smtClean="0">
                <a:latin typeface="Calibri" charset="0"/>
                <a:ea typeface="Calibri" charset="0"/>
                <a:cs typeface="Calibri" charset="0"/>
              </a:rPr>
              <a:t> </a:t>
            </a:r>
            <a:r>
              <a:rPr lang="en-US" sz="2000" dirty="0">
                <a:latin typeface="Calibri" charset="0"/>
                <a:ea typeface="Calibri" charset="0"/>
                <a:cs typeface="Calibri" charset="0"/>
              </a:rPr>
              <a:t> </a:t>
            </a:r>
            <a:endParaRPr lang="en-US" sz="2000" dirty="0" smtClean="0">
              <a:latin typeface="Calibri" charset="0"/>
              <a:ea typeface="Calibri" charset="0"/>
              <a:cs typeface="Calibri" charset="0"/>
            </a:endParaRPr>
          </a:p>
          <a:p>
            <a:pPr>
              <a:buFont typeface="Arial"/>
              <a:buChar char="•"/>
            </a:pPr>
            <a:endParaRPr lang="en-US" sz="2000" dirty="0">
              <a:latin typeface="Calibri" charset="0"/>
              <a:ea typeface="Calibri" charset="0"/>
              <a:cs typeface="Calibri" charset="0"/>
            </a:endParaRPr>
          </a:p>
        </p:txBody>
      </p:sp>
      <p:sp>
        <p:nvSpPr>
          <p:cNvPr id="4" name="AutoShape 4" descr="https://bcc-cuny.digication.com/files/M3761a2bb5e6229322b876d1efc6cfc32.jpg"/>
          <p:cNvSpPr>
            <a:spLocks noChangeAspect="1" noChangeArrowheads="1"/>
          </p:cNvSpPr>
          <p:nvPr/>
        </p:nvSpPr>
        <p:spPr bwMode="auto">
          <a:xfrm>
            <a:off x="14871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Calibri" charset="0"/>
              <a:ea typeface="Calibri" charset="0"/>
              <a:cs typeface="Calibri" charset="0"/>
            </a:endParaRPr>
          </a:p>
        </p:txBody>
      </p:sp>
      <p:sp>
        <p:nvSpPr>
          <p:cNvPr id="26" name="Date Placeholder 25"/>
          <p:cNvSpPr>
            <a:spLocks noGrp="1"/>
          </p:cNvSpPr>
          <p:nvPr>
            <p:ph type="dt" sz="half" idx="10"/>
          </p:nvPr>
        </p:nvSpPr>
        <p:spPr>
          <a:xfrm>
            <a:off x="7824865" y="-11351"/>
            <a:ext cx="1349219" cy="326144"/>
          </a:xfrm>
        </p:spPr>
        <p:txBody>
          <a:bodyPr/>
          <a:lstStyle/>
          <a:p>
            <a:pPr algn="ctr"/>
            <a:r>
              <a:rPr lang="en-GB" sz="1600" smtClean="0">
                <a:latin typeface="Calibri" charset="0"/>
                <a:ea typeface="Calibri" charset="0"/>
                <a:cs typeface="Calibri" charset="0"/>
              </a:rPr>
              <a:t>18/01/2021</a:t>
            </a:r>
            <a:endParaRPr lang="en-US" sz="1600" dirty="0">
              <a:latin typeface="Calibri" charset="0"/>
              <a:ea typeface="Calibri" charset="0"/>
              <a:cs typeface="Calibri" charset="0"/>
            </a:endParaRPr>
          </a:p>
        </p:txBody>
      </p:sp>
      <p:sp>
        <p:nvSpPr>
          <p:cNvPr id="23" name="Rectangle 22"/>
          <p:cNvSpPr/>
          <p:nvPr/>
        </p:nvSpPr>
        <p:spPr>
          <a:xfrm>
            <a:off x="118625" y="0"/>
            <a:ext cx="9025375" cy="1569660"/>
          </a:xfrm>
          <a:prstGeom prst="rect">
            <a:avLst/>
          </a:prstGeom>
        </p:spPr>
        <p:txBody>
          <a:bodyPr wrap="square">
            <a:spAutoFit/>
          </a:bodyPr>
          <a:lstStyle/>
          <a:p>
            <a:pPr algn="ctr"/>
            <a:r>
              <a:rPr lang="en-GB" sz="4800" i="1" dirty="0" smtClean="0">
                <a:latin typeface="Calibri" charset="0"/>
                <a:ea typeface="Calibri" charset="0"/>
                <a:cs typeface="Calibri" charset="0"/>
              </a:rPr>
              <a:t>Neither Silk nor Roads; </a:t>
            </a:r>
            <a:br>
              <a:rPr lang="en-GB" sz="4800" i="1" dirty="0" smtClean="0">
                <a:latin typeface="Calibri" charset="0"/>
                <a:ea typeface="Calibri" charset="0"/>
                <a:cs typeface="Calibri" charset="0"/>
              </a:rPr>
            </a:br>
            <a:r>
              <a:rPr lang="en-GB" sz="4800" i="1" dirty="0" smtClean="0">
                <a:latin typeface="Calibri" charset="0"/>
                <a:ea typeface="Calibri" charset="0"/>
                <a:cs typeface="Calibri" charset="0"/>
              </a:rPr>
              <a:t>What were the Silk Roads?</a:t>
            </a:r>
            <a:endParaRPr lang="en-GB" sz="4800" i="1" dirty="0">
              <a:latin typeface="Calibri" charset="0"/>
              <a:ea typeface="Calibri" charset="0"/>
              <a:cs typeface="Calibri" charset="0"/>
            </a:endParaRPr>
          </a:p>
        </p:txBody>
      </p:sp>
      <p:pic>
        <p:nvPicPr>
          <p:cNvPr id="9218" name="Picture 2" descr="ollow the Silk Road, Book by Book - The New York Tim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119" y="1581011"/>
            <a:ext cx="6957761" cy="4626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18675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9055099"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sz="5400" dirty="0" smtClean="0">
                <a:latin typeface="Calibri" panose="020F0502020204030204" pitchFamily="34" charset="0"/>
                <a:cs typeface="Calibri" panose="020F0502020204030204" pitchFamily="34" charset="0"/>
              </a:rPr>
              <a:t>So, what are the Silk Roads?</a:t>
            </a:r>
            <a:endParaRPr lang="en-US" sz="5400" dirty="0">
              <a:latin typeface="Calibri" panose="020F0502020204030204" pitchFamily="34" charset="0"/>
              <a:cs typeface="Calibri" panose="020F0502020204030204" pitchFamily="34" charset="0"/>
            </a:endParaRPr>
          </a:p>
        </p:txBody>
      </p:sp>
      <p:sp>
        <p:nvSpPr>
          <p:cNvPr id="6" name="Rectangle 5"/>
          <p:cNvSpPr/>
          <p:nvPr/>
        </p:nvSpPr>
        <p:spPr>
          <a:xfrm>
            <a:off x="-1" y="868362"/>
            <a:ext cx="9055099" cy="1200329"/>
          </a:xfrm>
          <a:prstGeom prst="rect">
            <a:avLst/>
          </a:prstGeom>
        </p:spPr>
        <p:txBody>
          <a:bodyPr wrap="square">
            <a:spAutoFit/>
          </a:bodyPr>
          <a:lstStyle/>
          <a:p>
            <a:pPr lvl="0" algn="ctr"/>
            <a:r>
              <a:rPr lang="en-GB" sz="3600" dirty="0">
                <a:solidFill>
                  <a:schemeClr val="dk1"/>
                </a:solidFill>
                <a:latin typeface="Calibri" charset="0"/>
                <a:ea typeface="Calibri" charset="0"/>
                <a:cs typeface="Calibri" charset="0"/>
                <a:sym typeface="Comic Sans MS"/>
              </a:rPr>
              <a:t>So we have mentioned the </a:t>
            </a:r>
            <a:r>
              <a:rPr lang="en-GB" sz="3600" b="1" dirty="0">
                <a:solidFill>
                  <a:schemeClr val="dk1"/>
                </a:solidFill>
                <a:latin typeface="Calibri" charset="0"/>
                <a:ea typeface="Calibri" charset="0"/>
                <a:cs typeface="Calibri" charset="0"/>
                <a:sym typeface="Comic Sans MS"/>
              </a:rPr>
              <a:t>Silk Road </a:t>
            </a:r>
            <a:r>
              <a:rPr lang="en-GB" sz="3600" dirty="0">
                <a:solidFill>
                  <a:schemeClr val="dk1"/>
                </a:solidFill>
                <a:latin typeface="Calibri" charset="0"/>
                <a:ea typeface="Calibri" charset="0"/>
                <a:cs typeface="Calibri" charset="0"/>
                <a:sym typeface="Comic Sans MS"/>
              </a:rPr>
              <a:t>a lot, but what does this key term actually mean?</a:t>
            </a:r>
            <a:endParaRPr lang="en-GB" sz="3600" dirty="0">
              <a:solidFill>
                <a:schemeClr val="dk1"/>
              </a:solidFill>
              <a:latin typeface="Calibri" charset="0"/>
              <a:ea typeface="Calibri" charset="0"/>
              <a:cs typeface="Calibri" charset="0"/>
              <a:sym typeface="Comic Sans MS"/>
            </a:endParaRPr>
          </a:p>
        </p:txBody>
      </p:sp>
      <p:grpSp>
        <p:nvGrpSpPr>
          <p:cNvPr id="8" name="Group 7"/>
          <p:cNvGrpSpPr/>
          <p:nvPr/>
        </p:nvGrpSpPr>
        <p:grpSpPr>
          <a:xfrm>
            <a:off x="143445" y="4173289"/>
            <a:ext cx="8875216" cy="1955100"/>
            <a:chOff x="179882" y="2340858"/>
            <a:chExt cx="8875216" cy="1955100"/>
          </a:xfrm>
        </p:grpSpPr>
        <p:sp>
          <p:nvSpPr>
            <p:cNvPr id="7" name="Rounded Rectangle 6"/>
            <p:cNvSpPr/>
            <p:nvPr/>
          </p:nvSpPr>
          <p:spPr>
            <a:xfrm>
              <a:off x="179882" y="2340858"/>
              <a:ext cx="8875216" cy="1923838"/>
            </a:xfrm>
            <a:prstGeom prst="roundRect">
              <a:avLst/>
            </a:prstGeom>
            <a:solidFill>
              <a:schemeClr val="bg1"/>
            </a:solidFill>
            <a:ln w="38100">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p:cNvSpPr/>
            <p:nvPr/>
          </p:nvSpPr>
          <p:spPr>
            <a:xfrm>
              <a:off x="284812" y="2399800"/>
              <a:ext cx="6370821" cy="1815882"/>
            </a:xfrm>
            <a:prstGeom prst="rect">
              <a:avLst/>
            </a:prstGeom>
          </p:spPr>
          <p:txBody>
            <a:bodyPr wrap="square">
              <a:spAutoFit/>
            </a:bodyPr>
            <a:lstStyle/>
            <a:p>
              <a:r>
                <a:rPr lang="en-GB" sz="2800" b="1" dirty="0" smtClean="0">
                  <a:solidFill>
                    <a:srgbClr val="FF0000"/>
                  </a:solidFill>
                  <a:latin typeface="Calibri" charset="0"/>
                  <a:ea typeface="Calibri" charset="0"/>
                  <a:cs typeface="Calibri" charset="0"/>
                </a:rPr>
                <a:t>Definition: The Silk Roads</a:t>
              </a:r>
            </a:p>
            <a:p>
              <a:r>
                <a:rPr lang="en-GB" sz="2800" dirty="0" smtClean="0">
                  <a:latin typeface="Calibri" charset="0"/>
                  <a:ea typeface="Calibri" charset="0"/>
                  <a:cs typeface="Calibri" charset="0"/>
                </a:rPr>
                <a:t>The </a:t>
              </a:r>
              <a:r>
                <a:rPr lang="en-GB" sz="2800" b="1" dirty="0">
                  <a:latin typeface="Calibri" charset="0"/>
                  <a:ea typeface="Calibri" charset="0"/>
                  <a:cs typeface="Calibri" charset="0"/>
                </a:rPr>
                <a:t>Silk </a:t>
              </a:r>
              <a:r>
                <a:rPr lang="en-GB" sz="2800" b="1" dirty="0" smtClean="0">
                  <a:latin typeface="Calibri" charset="0"/>
                  <a:ea typeface="Calibri" charset="0"/>
                  <a:cs typeface="Calibri" charset="0"/>
                </a:rPr>
                <a:t>Roads</a:t>
              </a:r>
              <a:r>
                <a:rPr lang="en-GB" sz="2800" dirty="0" smtClean="0">
                  <a:latin typeface="Calibri" charset="0"/>
                  <a:ea typeface="Calibri" charset="0"/>
                  <a:cs typeface="Calibri" charset="0"/>
                </a:rPr>
                <a:t> was network </a:t>
              </a:r>
              <a:r>
                <a:rPr lang="en-GB" sz="2800" dirty="0">
                  <a:latin typeface="Calibri" charset="0"/>
                  <a:ea typeface="Calibri" charset="0"/>
                  <a:cs typeface="Calibri" charset="0"/>
                </a:rPr>
                <a:t>of trading routes </a:t>
              </a:r>
              <a:r>
                <a:rPr lang="en-GB" sz="2800" dirty="0" smtClean="0">
                  <a:latin typeface="Calibri" charset="0"/>
                  <a:ea typeface="Calibri" charset="0"/>
                  <a:cs typeface="Calibri" charset="0"/>
                </a:rPr>
                <a:t>between </a:t>
              </a:r>
              <a:r>
                <a:rPr lang="en-GB" sz="2800" dirty="0">
                  <a:latin typeface="Calibri" charset="0"/>
                  <a:ea typeface="Calibri" charset="0"/>
                  <a:cs typeface="Calibri" charset="0"/>
                </a:rPr>
                <a:t>the Eastern and Western </a:t>
              </a:r>
              <a:r>
                <a:rPr lang="en-GB" sz="2800" dirty="0" smtClean="0">
                  <a:latin typeface="Calibri" charset="0"/>
                  <a:ea typeface="Calibri" charset="0"/>
                  <a:cs typeface="Calibri" charset="0"/>
                </a:rPr>
                <a:t>worlds ( mainly Asia </a:t>
              </a:r>
              <a:r>
                <a:rPr lang="en-GB" sz="2800" dirty="0">
                  <a:latin typeface="Calibri" charset="0"/>
                  <a:ea typeface="Calibri" charset="0"/>
                  <a:cs typeface="Calibri" charset="0"/>
                </a:rPr>
                <a:t>and </a:t>
              </a:r>
              <a:r>
                <a:rPr lang="en-GB" sz="2800" dirty="0" smtClean="0">
                  <a:latin typeface="Calibri" charset="0"/>
                  <a:ea typeface="Calibri" charset="0"/>
                  <a:cs typeface="Calibri" charset="0"/>
                </a:rPr>
                <a:t>Europe). </a:t>
              </a:r>
            </a:p>
          </p:txBody>
        </p:sp>
        <p:pic>
          <p:nvPicPr>
            <p:cNvPr id="4104" name="Picture 8" descr="oute Icon 1339570"/>
            <p:cNvPicPr>
              <a:picLocks noChangeAspect="1" noChangeArrowheads="1"/>
            </p:cNvPicPr>
            <p:nvPr/>
          </p:nvPicPr>
          <p:blipFill rotWithShape="1">
            <a:blip r:embed="rId2">
              <a:extLst>
                <a:ext uri="{28A0092B-C50C-407E-A947-70E740481C1C}">
                  <a14:useLocalDpi xmlns:a14="http://schemas.microsoft.com/office/drawing/2010/main" val="0"/>
                </a:ext>
              </a:extLst>
            </a:blip>
            <a:srcRect t="22327" b="16675"/>
            <a:stretch/>
          </p:blipFill>
          <p:spPr bwMode="auto">
            <a:xfrm>
              <a:off x="5959254" y="2417341"/>
              <a:ext cx="3079816" cy="1878617"/>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Rectangle 14"/>
          <p:cNvSpPr/>
          <p:nvPr/>
        </p:nvSpPr>
        <p:spPr>
          <a:xfrm>
            <a:off x="143445" y="-2220179"/>
            <a:ext cx="4572000" cy="1754326"/>
          </a:xfrm>
          <a:prstGeom prst="rect">
            <a:avLst/>
          </a:prstGeom>
        </p:spPr>
        <p:txBody>
          <a:bodyPr>
            <a:spAutoFit/>
          </a:bodyPr>
          <a:lstStyle/>
          <a:p>
            <a:pPr lvl="0" algn="ctr"/>
            <a:r>
              <a:rPr lang="en-GB" dirty="0">
                <a:solidFill>
                  <a:schemeClr val="dk1"/>
                </a:solidFill>
                <a:latin typeface="Comic Sans MS"/>
                <a:ea typeface="Comic Sans MS"/>
                <a:cs typeface="Comic Sans MS"/>
                <a:sym typeface="Comic Sans MS"/>
              </a:rPr>
              <a:t>The </a:t>
            </a:r>
            <a:r>
              <a:rPr lang="en-GB" b="1" dirty="0">
                <a:solidFill>
                  <a:schemeClr val="dk1"/>
                </a:solidFill>
                <a:latin typeface="Comic Sans MS"/>
                <a:ea typeface="Comic Sans MS"/>
                <a:cs typeface="Comic Sans MS"/>
                <a:sym typeface="Comic Sans MS"/>
              </a:rPr>
              <a:t>Silk Road</a:t>
            </a:r>
            <a:r>
              <a:rPr lang="en-GB" dirty="0">
                <a:solidFill>
                  <a:schemeClr val="dk1"/>
                </a:solidFill>
                <a:latin typeface="Comic Sans MS"/>
                <a:ea typeface="Comic Sans MS"/>
                <a:cs typeface="Comic Sans MS"/>
                <a:sym typeface="Comic Sans MS"/>
              </a:rPr>
              <a:t> was a network of trade routes which connected the East and West (</a:t>
            </a:r>
            <a:r>
              <a:rPr lang="en-GB" dirty="0">
                <a:solidFill>
                  <a:srgbClr val="FF0000"/>
                </a:solidFill>
                <a:latin typeface="Comic Sans MS"/>
                <a:ea typeface="Comic Sans MS"/>
                <a:cs typeface="Comic Sans MS"/>
                <a:sym typeface="Comic Sans MS"/>
              </a:rPr>
              <a:t>which allowed economic, cultural, political, and religious interactions between these regions, nations and empires</a:t>
            </a:r>
            <a:r>
              <a:rPr lang="en-GB" dirty="0">
                <a:solidFill>
                  <a:schemeClr val="dk1"/>
                </a:solidFill>
                <a:latin typeface="Comic Sans MS"/>
                <a:ea typeface="Comic Sans MS"/>
                <a:cs typeface="Comic Sans MS"/>
                <a:sym typeface="Comic Sans MS"/>
              </a:rPr>
              <a:t>.) </a:t>
            </a:r>
            <a:endParaRPr lang="en-GB" dirty="0">
              <a:solidFill>
                <a:schemeClr val="dk1"/>
              </a:solidFill>
              <a:latin typeface="Comic Sans MS"/>
              <a:ea typeface="Comic Sans MS"/>
              <a:cs typeface="Comic Sans MS"/>
              <a:sym typeface="Comic Sans MS"/>
            </a:endParaRPr>
          </a:p>
        </p:txBody>
      </p:sp>
      <p:grpSp>
        <p:nvGrpSpPr>
          <p:cNvPr id="9" name="Group 8"/>
          <p:cNvGrpSpPr/>
          <p:nvPr/>
        </p:nvGrpSpPr>
        <p:grpSpPr>
          <a:xfrm>
            <a:off x="179882" y="1870388"/>
            <a:ext cx="5557810" cy="2204163"/>
            <a:chOff x="-26375" y="4694312"/>
            <a:chExt cx="5557810" cy="2204163"/>
          </a:xfrm>
        </p:grpSpPr>
        <p:sp>
          <p:nvSpPr>
            <p:cNvPr id="16" name="Rectangle 15"/>
            <p:cNvSpPr/>
            <p:nvPr/>
          </p:nvSpPr>
          <p:spPr>
            <a:xfrm>
              <a:off x="1478739" y="4805594"/>
              <a:ext cx="4052696" cy="2092881"/>
            </a:xfrm>
            <a:prstGeom prst="rect">
              <a:avLst/>
            </a:prstGeom>
          </p:spPr>
          <p:txBody>
            <a:bodyPr wrap="square">
              <a:spAutoFit/>
            </a:bodyPr>
            <a:lstStyle/>
            <a:p>
              <a:pPr lvl="0" algn="ctr"/>
              <a:r>
                <a:rPr lang="en-GB" sz="2600" dirty="0" smtClean="0">
                  <a:solidFill>
                    <a:schemeClr val="dk1"/>
                  </a:solidFill>
                  <a:latin typeface="Calibri" charset="0"/>
                  <a:ea typeface="Calibri" charset="0"/>
                  <a:cs typeface="Calibri" charset="0"/>
                  <a:sym typeface="Comic Sans MS"/>
                </a:rPr>
                <a:t>The name was made up German geographer, </a:t>
              </a:r>
              <a:r>
                <a:rPr lang="en-GB" sz="2600" b="1" dirty="0" smtClean="0">
                  <a:solidFill>
                    <a:schemeClr val="dk1"/>
                  </a:solidFill>
                  <a:latin typeface="Calibri" charset="0"/>
                  <a:ea typeface="Calibri" charset="0"/>
                  <a:cs typeface="Calibri" charset="0"/>
                  <a:sym typeface="Comic Sans MS"/>
                </a:rPr>
                <a:t>Ferdinand von </a:t>
              </a:r>
              <a:r>
                <a:rPr lang="en-GB" sz="2600" b="1" dirty="0" err="1" smtClean="0">
                  <a:solidFill>
                    <a:schemeClr val="dk1"/>
                  </a:solidFill>
                  <a:latin typeface="Calibri" charset="0"/>
                  <a:ea typeface="Calibri" charset="0"/>
                  <a:cs typeface="Calibri" charset="0"/>
                  <a:sym typeface="Comic Sans MS"/>
                </a:rPr>
                <a:t>Richthofen</a:t>
              </a:r>
              <a:r>
                <a:rPr lang="en-GB" sz="2600" dirty="0" smtClean="0">
                  <a:solidFill>
                    <a:schemeClr val="dk1"/>
                  </a:solidFill>
                  <a:latin typeface="Calibri" charset="0"/>
                  <a:ea typeface="Calibri" charset="0"/>
                  <a:cs typeface="Calibri" charset="0"/>
                  <a:sym typeface="Comic Sans MS"/>
                </a:rPr>
                <a:t> in the 1800s, almost 400 years  </a:t>
              </a:r>
              <a:r>
                <a:rPr lang="en-GB" sz="2600" i="1" dirty="0" smtClean="0">
                  <a:solidFill>
                    <a:schemeClr val="dk1"/>
                  </a:solidFill>
                  <a:latin typeface="Calibri" charset="0"/>
                  <a:ea typeface="Calibri" charset="0"/>
                  <a:cs typeface="Calibri" charset="0"/>
                  <a:sym typeface="Comic Sans MS"/>
                </a:rPr>
                <a:t>after</a:t>
              </a:r>
              <a:r>
                <a:rPr lang="en-GB" sz="2600" dirty="0" smtClean="0">
                  <a:solidFill>
                    <a:schemeClr val="dk1"/>
                  </a:solidFill>
                  <a:latin typeface="Calibri" charset="0"/>
                  <a:ea typeface="Calibri" charset="0"/>
                  <a:cs typeface="Calibri" charset="0"/>
                  <a:sym typeface="Comic Sans MS"/>
                </a:rPr>
                <a:t> it closed</a:t>
              </a:r>
              <a:endParaRPr lang="en-GB" sz="2600" dirty="0">
                <a:solidFill>
                  <a:schemeClr val="dk1"/>
                </a:solidFill>
                <a:latin typeface="Calibri" charset="0"/>
                <a:ea typeface="Calibri" charset="0"/>
                <a:cs typeface="Calibri" charset="0"/>
                <a:sym typeface="Comic Sans MS"/>
              </a:endParaRPr>
            </a:p>
          </p:txBody>
        </p:sp>
        <p:pic>
          <p:nvPicPr>
            <p:cNvPr id="4106" name="Picture 10" descr="erdinand Freiherr Von Richthofen High Resolution Stock Photography and"/>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4820" b="93885" l="757" r="100000">
                          <a14:foregroundMark x1="43243" y1="55108" x2="58811" y2="72662"/>
                          <a14:foregroundMark x1="68432" y1="46547" x2="68432" y2="46547"/>
                          <a14:foregroundMark x1="757" y1="67770" x2="9405" y2="90072"/>
                          <a14:foregroundMark x1="72108" y1="32950" x2="72108" y2="32950"/>
                          <a14:foregroundMark x1="70919" y1="36691" x2="70919" y2="36691"/>
                          <a14:foregroundMark x1="69946" y1="38849" x2="69946" y2="38849"/>
                        </a14:backgroundRemoval>
                      </a14:imgEffect>
                    </a14:imgLayer>
                  </a14:imgProps>
                </a:ext>
                <a:ext uri="{28A0092B-C50C-407E-A947-70E740481C1C}">
                  <a14:useLocalDpi xmlns:a14="http://schemas.microsoft.com/office/drawing/2010/main" val="0"/>
                </a:ext>
              </a:extLst>
            </a:blip>
            <a:srcRect r="11585" b="15419"/>
            <a:stretch/>
          </p:blipFill>
          <p:spPr bwMode="auto">
            <a:xfrm flipH="1">
              <a:off x="-26375" y="4694312"/>
              <a:ext cx="1505115" cy="2163688"/>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Rectangle 18"/>
          <p:cNvSpPr/>
          <p:nvPr/>
        </p:nvSpPr>
        <p:spPr>
          <a:xfrm>
            <a:off x="97954" y="6183650"/>
            <a:ext cx="8859188" cy="523220"/>
          </a:xfrm>
          <a:prstGeom prst="rect">
            <a:avLst/>
          </a:prstGeom>
        </p:spPr>
        <p:txBody>
          <a:bodyPr wrap="square">
            <a:spAutoFit/>
          </a:bodyPr>
          <a:lstStyle/>
          <a:p>
            <a:pPr lvl="0"/>
            <a:r>
              <a:rPr lang="en-GB" sz="2800" b="1" smtClean="0">
                <a:solidFill>
                  <a:srgbClr val="7030A0"/>
                </a:solidFill>
                <a:latin typeface="Calibri" charset="0"/>
                <a:ea typeface="Calibri" charset="0"/>
                <a:cs typeface="Calibri" charset="0"/>
                <a:sym typeface="Comic Sans MS"/>
              </a:rPr>
              <a:t>Task: Copy </a:t>
            </a:r>
            <a:r>
              <a:rPr lang="en-GB" sz="2800" b="1" dirty="0" smtClean="0">
                <a:solidFill>
                  <a:srgbClr val="7030A0"/>
                </a:solidFill>
                <a:latin typeface="Calibri" charset="0"/>
                <a:ea typeface="Calibri" charset="0"/>
                <a:cs typeface="Calibri" charset="0"/>
                <a:sym typeface="Comic Sans MS"/>
              </a:rPr>
              <a:t>out this definition into your books. </a:t>
            </a:r>
            <a:endParaRPr lang="en-GB" sz="2800" b="1" dirty="0">
              <a:solidFill>
                <a:srgbClr val="7030A0"/>
              </a:solidFill>
              <a:latin typeface="Calibri" charset="0"/>
              <a:ea typeface="Calibri" charset="0"/>
              <a:cs typeface="Calibri" charset="0"/>
              <a:sym typeface="Comic Sans MS"/>
            </a:endParaRPr>
          </a:p>
        </p:txBody>
      </p:sp>
      <p:sp>
        <p:nvSpPr>
          <p:cNvPr id="20" name="Rectangle 19"/>
          <p:cNvSpPr/>
          <p:nvPr/>
        </p:nvSpPr>
        <p:spPr>
          <a:xfrm>
            <a:off x="5737693" y="2186391"/>
            <a:ext cx="3280968" cy="1569660"/>
          </a:xfrm>
          <a:prstGeom prst="rect">
            <a:avLst/>
          </a:prstGeom>
        </p:spPr>
        <p:txBody>
          <a:bodyPr wrap="square">
            <a:spAutoFit/>
          </a:bodyPr>
          <a:lstStyle/>
          <a:p>
            <a:pPr lvl="0" algn="ctr"/>
            <a:r>
              <a:rPr lang="en-GB" sz="3200" dirty="0" smtClean="0">
                <a:solidFill>
                  <a:srgbClr val="FF0000"/>
                </a:solidFill>
                <a:latin typeface="Calibri" charset="0"/>
                <a:ea typeface="Calibri" charset="0"/>
                <a:cs typeface="Calibri" charset="0"/>
                <a:sym typeface="Comic Sans MS"/>
              </a:rPr>
              <a:t>Can you  think why he called them this?</a:t>
            </a:r>
            <a:endParaRPr lang="en-GB" sz="3200" dirty="0">
              <a:solidFill>
                <a:srgbClr val="FF0000"/>
              </a:solidFill>
              <a:latin typeface="Calibri" charset="0"/>
              <a:ea typeface="Calibri" charset="0"/>
              <a:cs typeface="Calibri" charset="0"/>
              <a:sym typeface="Comic Sans MS"/>
            </a:endParaRPr>
          </a:p>
        </p:txBody>
      </p:sp>
    </p:spTree>
    <p:extLst>
      <p:ext uri="{BB962C8B-B14F-4D97-AF65-F5344CB8AC3E}">
        <p14:creationId xmlns:p14="http://schemas.microsoft.com/office/powerpoint/2010/main" val="1809280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txBox="1">
            <a:spLocks/>
          </p:cNvSpPr>
          <p:nvPr/>
        </p:nvSpPr>
        <p:spPr>
          <a:xfrm>
            <a:off x="44450" y="18"/>
            <a:ext cx="9055099"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sz="5400" i="1" dirty="0" smtClean="0">
                <a:latin typeface="Calibri" panose="020F0502020204030204" pitchFamily="34" charset="0"/>
                <a:cs typeface="Calibri" panose="020F0502020204030204" pitchFamily="34" charset="0"/>
              </a:rPr>
              <a:t>Neither Silk nor Roads</a:t>
            </a:r>
            <a:endParaRPr lang="en-US" sz="5400" i="1" dirty="0">
              <a:latin typeface="Calibri" panose="020F0502020204030204" pitchFamily="34" charset="0"/>
              <a:cs typeface="Calibri" panose="020F0502020204030204" pitchFamily="34" charset="0"/>
            </a:endParaRPr>
          </a:p>
        </p:txBody>
      </p:sp>
      <p:sp>
        <p:nvSpPr>
          <p:cNvPr id="15" name="Rectangle 14"/>
          <p:cNvSpPr/>
          <p:nvPr/>
        </p:nvSpPr>
        <p:spPr>
          <a:xfrm>
            <a:off x="-53949" y="799288"/>
            <a:ext cx="9197949" cy="584775"/>
          </a:xfrm>
          <a:prstGeom prst="rect">
            <a:avLst/>
          </a:prstGeom>
        </p:spPr>
        <p:txBody>
          <a:bodyPr wrap="square">
            <a:spAutoFit/>
          </a:bodyPr>
          <a:lstStyle/>
          <a:p>
            <a:pPr lvl="0" algn="ctr"/>
            <a:r>
              <a:rPr lang="en-GB" sz="3200" dirty="0" smtClean="0">
                <a:solidFill>
                  <a:srgbClr val="FF0000"/>
                </a:solidFill>
                <a:latin typeface="Calibri" charset="0"/>
                <a:ea typeface="Calibri" charset="0"/>
                <a:cs typeface="Calibri" charset="0"/>
                <a:sym typeface="Comic Sans MS"/>
              </a:rPr>
              <a:t>History is filled with misconceptions about the past</a:t>
            </a:r>
          </a:p>
        </p:txBody>
      </p:sp>
      <p:grpSp>
        <p:nvGrpSpPr>
          <p:cNvPr id="386" name="Group 385"/>
          <p:cNvGrpSpPr/>
          <p:nvPr/>
        </p:nvGrpSpPr>
        <p:grpSpPr>
          <a:xfrm>
            <a:off x="92990" y="1383228"/>
            <a:ext cx="8958020" cy="3793131"/>
            <a:chOff x="92990" y="1345128"/>
            <a:chExt cx="8958020" cy="3944570"/>
          </a:xfrm>
        </p:grpSpPr>
        <p:grpSp>
          <p:nvGrpSpPr>
            <p:cNvPr id="385" name="Group 384"/>
            <p:cNvGrpSpPr/>
            <p:nvPr/>
          </p:nvGrpSpPr>
          <p:grpSpPr>
            <a:xfrm>
              <a:off x="92990" y="1345128"/>
              <a:ext cx="8958020" cy="3944570"/>
              <a:chOff x="92990" y="1345128"/>
              <a:chExt cx="8958020" cy="3944570"/>
            </a:xfrm>
          </p:grpSpPr>
          <p:cxnSp>
            <p:nvCxnSpPr>
              <p:cNvPr id="18559" name="Straight Connector 18558"/>
              <p:cNvCxnSpPr>
                <a:stCxn id="34" idx="0"/>
                <a:endCxn id="34" idx="2"/>
              </p:cNvCxnSpPr>
              <p:nvPr/>
            </p:nvCxnSpPr>
            <p:spPr>
              <a:xfrm>
                <a:off x="4572000" y="1345128"/>
                <a:ext cx="0" cy="394457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34" name="Rounded Rectangle 33"/>
              <p:cNvSpPr/>
              <p:nvPr/>
            </p:nvSpPr>
            <p:spPr>
              <a:xfrm>
                <a:off x="92990" y="1345128"/>
                <a:ext cx="8958020" cy="3944570"/>
              </a:xfrm>
              <a:prstGeom prst="roundRect">
                <a:avLst>
                  <a:gd name="adj" fmla="val 12147"/>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a:p>
            </p:txBody>
          </p:sp>
        </p:grpSp>
        <p:cxnSp>
          <p:nvCxnSpPr>
            <p:cNvPr id="35" name="Straight Connector 34"/>
            <p:cNvCxnSpPr/>
            <p:nvPr/>
          </p:nvCxnSpPr>
          <p:spPr>
            <a:xfrm>
              <a:off x="92990" y="3358925"/>
              <a:ext cx="8958020"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37" name="Group 36"/>
          <p:cNvGrpSpPr/>
          <p:nvPr/>
        </p:nvGrpSpPr>
        <p:grpSpPr>
          <a:xfrm>
            <a:off x="3064818" y="3057415"/>
            <a:ext cx="2959100" cy="548018"/>
            <a:chOff x="3064810" y="2383648"/>
            <a:chExt cx="2959100" cy="548018"/>
          </a:xfrm>
        </p:grpSpPr>
        <p:sp>
          <p:nvSpPr>
            <p:cNvPr id="38" name="Rounded Rectangle 37"/>
            <p:cNvSpPr/>
            <p:nvPr/>
          </p:nvSpPr>
          <p:spPr>
            <a:xfrm>
              <a:off x="3064810" y="2383648"/>
              <a:ext cx="2959100" cy="512927"/>
            </a:xfrm>
            <a:prstGeom prst="roundRect">
              <a:avLst>
                <a:gd name="adj" fmla="val 12147"/>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a:p>
          </p:txBody>
        </p:sp>
        <p:pic>
          <p:nvPicPr>
            <p:cNvPr id="39" name="Picture 38"/>
            <p:cNvPicPr>
              <a:picLocks noChangeAspect="1"/>
            </p:cNvPicPr>
            <p:nvPr/>
          </p:nvPicPr>
          <p:blipFill>
            <a:blip r:embed="rId3"/>
            <a:stretch>
              <a:fillRect/>
            </a:stretch>
          </p:blipFill>
          <p:spPr>
            <a:xfrm>
              <a:off x="3128302" y="2421333"/>
              <a:ext cx="445832" cy="445832"/>
            </a:xfrm>
            <a:prstGeom prst="rect">
              <a:avLst/>
            </a:prstGeom>
          </p:spPr>
        </p:pic>
        <p:sp>
          <p:nvSpPr>
            <p:cNvPr id="40" name="Rectangle 39"/>
            <p:cNvSpPr/>
            <p:nvPr/>
          </p:nvSpPr>
          <p:spPr>
            <a:xfrm>
              <a:off x="3570001" y="2408446"/>
              <a:ext cx="2453908" cy="523220"/>
            </a:xfrm>
            <a:prstGeom prst="rect">
              <a:avLst/>
            </a:prstGeom>
          </p:spPr>
          <p:txBody>
            <a:bodyPr wrap="square">
              <a:spAutoFit/>
            </a:bodyPr>
            <a:lstStyle/>
            <a:p>
              <a:pPr algn="ctr"/>
              <a:r>
                <a:rPr lang="en-GB" sz="2800" b="1" dirty="0" smtClean="0">
                  <a:solidFill>
                    <a:srgbClr val="FF0000"/>
                  </a:solidFill>
                  <a:latin typeface="Calibri" charset="0"/>
                  <a:ea typeface="Calibri" charset="0"/>
                  <a:cs typeface="Calibri" charset="0"/>
                </a:rPr>
                <a:t>Misconception</a:t>
              </a:r>
              <a:endParaRPr lang="en-GB" sz="2800" b="1" dirty="0">
                <a:solidFill>
                  <a:srgbClr val="FF0000"/>
                </a:solidFill>
                <a:latin typeface="Calibri" charset="0"/>
                <a:ea typeface="Calibri" charset="0"/>
                <a:cs typeface="Calibri" charset="0"/>
              </a:endParaRPr>
            </a:p>
          </p:txBody>
        </p:sp>
      </p:grpSp>
      <p:grpSp>
        <p:nvGrpSpPr>
          <p:cNvPr id="41" name="Group 40"/>
          <p:cNvGrpSpPr/>
          <p:nvPr/>
        </p:nvGrpSpPr>
        <p:grpSpPr>
          <a:xfrm>
            <a:off x="92979" y="1422163"/>
            <a:ext cx="4479021" cy="1465353"/>
            <a:chOff x="92977" y="139481"/>
            <a:chExt cx="4479021" cy="1465353"/>
          </a:xfrm>
        </p:grpSpPr>
        <p:sp>
          <p:nvSpPr>
            <p:cNvPr id="42" name="Rectangle 41"/>
            <p:cNvSpPr/>
            <p:nvPr/>
          </p:nvSpPr>
          <p:spPr>
            <a:xfrm>
              <a:off x="92988" y="139481"/>
              <a:ext cx="4479010" cy="461665"/>
            </a:xfrm>
            <a:prstGeom prst="rect">
              <a:avLst/>
            </a:prstGeom>
          </p:spPr>
          <p:txBody>
            <a:bodyPr wrap="square">
              <a:spAutoFit/>
            </a:bodyPr>
            <a:lstStyle/>
            <a:p>
              <a:pPr algn="ctr">
                <a:spcAft>
                  <a:spcPts val="600"/>
                </a:spcAft>
              </a:pPr>
              <a:r>
                <a:rPr lang="en-GB" sz="2400" b="1" u="sng" dirty="0" smtClean="0">
                  <a:latin typeface="Calibri" panose="020F0502020204030204" pitchFamily="34" charset="0"/>
                  <a:cs typeface="Calibri" panose="020F0502020204030204" pitchFamily="34" charset="0"/>
                </a:rPr>
                <a:t>Definition</a:t>
              </a:r>
            </a:p>
          </p:txBody>
        </p:sp>
        <p:sp>
          <p:nvSpPr>
            <p:cNvPr id="43" name="Rectangle 42"/>
            <p:cNvSpPr/>
            <p:nvPr/>
          </p:nvSpPr>
          <p:spPr>
            <a:xfrm>
              <a:off x="92977" y="496838"/>
              <a:ext cx="4479011" cy="1107996"/>
            </a:xfrm>
            <a:prstGeom prst="rect">
              <a:avLst/>
            </a:prstGeom>
          </p:spPr>
          <p:txBody>
            <a:bodyPr wrap="square">
              <a:spAutoFit/>
            </a:bodyPr>
            <a:lstStyle/>
            <a:p>
              <a:pPr algn="ctr"/>
              <a:r>
                <a:rPr lang="en-US" sz="2200" dirty="0">
                  <a:solidFill>
                    <a:srgbClr val="FF0000"/>
                  </a:solidFill>
                  <a:latin typeface="Calibri" charset="0"/>
                  <a:ea typeface="Calibri" charset="0"/>
                  <a:cs typeface="Calibri" charset="0"/>
                </a:rPr>
                <a:t>A</a:t>
              </a:r>
              <a:r>
                <a:rPr lang="en-US" sz="2200" dirty="0" smtClean="0">
                  <a:solidFill>
                    <a:srgbClr val="FF0000"/>
                  </a:solidFill>
                  <a:latin typeface="Calibri" charset="0"/>
                  <a:ea typeface="Calibri" charset="0"/>
                  <a:cs typeface="Calibri" charset="0"/>
                </a:rPr>
                <a:t> </a:t>
              </a:r>
              <a:r>
                <a:rPr lang="en-US" sz="2200" dirty="0">
                  <a:solidFill>
                    <a:srgbClr val="FF0000"/>
                  </a:solidFill>
                  <a:latin typeface="Calibri" charset="0"/>
                  <a:ea typeface="Calibri" charset="0"/>
                  <a:cs typeface="Calibri" charset="0"/>
                </a:rPr>
                <a:t>view or opinion that is incorrect because based on faulty thinking or understanding.</a:t>
              </a:r>
              <a:endParaRPr lang="en-GB" sz="2200" b="1" dirty="0">
                <a:solidFill>
                  <a:srgbClr val="FF0000"/>
                </a:solidFill>
                <a:latin typeface="Calibri" charset="0"/>
                <a:ea typeface="Calibri" charset="0"/>
                <a:cs typeface="Calibri" charset="0"/>
              </a:endParaRPr>
            </a:p>
          </p:txBody>
        </p:sp>
      </p:grpSp>
      <p:grpSp>
        <p:nvGrpSpPr>
          <p:cNvPr id="44" name="Group 43"/>
          <p:cNvGrpSpPr/>
          <p:nvPr/>
        </p:nvGrpSpPr>
        <p:grpSpPr>
          <a:xfrm>
            <a:off x="100725" y="3478978"/>
            <a:ext cx="4491483" cy="2388806"/>
            <a:chOff x="80498" y="3859079"/>
            <a:chExt cx="4491483" cy="2388806"/>
          </a:xfrm>
        </p:grpSpPr>
        <p:sp>
          <p:nvSpPr>
            <p:cNvPr id="45" name="Rectangle 44"/>
            <p:cNvSpPr/>
            <p:nvPr/>
          </p:nvSpPr>
          <p:spPr>
            <a:xfrm>
              <a:off x="92983" y="3859079"/>
              <a:ext cx="4478998" cy="461665"/>
            </a:xfrm>
            <a:prstGeom prst="rect">
              <a:avLst/>
            </a:prstGeom>
          </p:spPr>
          <p:txBody>
            <a:bodyPr wrap="square">
              <a:spAutoFit/>
            </a:bodyPr>
            <a:lstStyle/>
            <a:p>
              <a:pPr algn="ctr">
                <a:spcAft>
                  <a:spcPts val="600"/>
                </a:spcAft>
              </a:pPr>
              <a:r>
                <a:rPr lang="en-GB" sz="2400" b="1" u="sng" dirty="0" smtClean="0">
                  <a:latin typeface="Calibri" panose="020F0502020204030204" pitchFamily="34" charset="0"/>
                  <a:cs typeface="Calibri" panose="020F0502020204030204" pitchFamily="34" charset="0"/>
                </a:rPr>
                <a:t>Examples</a:t>
              </a:r>
            </a:p>
          </p:txBody>
        </p:sp>
        <p:sp>
          <p:nvSpPr>
            <p:cNvPr id="46" name="Rectangle 45"/>
            <p:cNvSpPr/>
            <p:nvPr/>
          </p:nvSpPr>
          <p:spPr>
            <a:xfrm>
              <a:off x="80498" y="4247337"/>
              <a:ext cx="4464150" cy="2000548"/>
            </a:xfrm>
            <a:prstGeom prst="rect">
              <a:avLst/>
            </a:prstGeom>
          </p:spPr>
          <p:txBody>
            <a:bodyPr wrap="square">
              <a:spAutoFit/>
            </a:bodyPr>
            <a:lstStyle/>
            <a:p>
              <a:pPr algn="ctr">
                <a:spcAft>
                  <a:spcPts val="300"/>
                </a:spcAft>
              </a:pPr>
              <a:r>
                <a:rPr lang="en-GB" sz="2200" i="1" dirty="0" smtClean="0">
                  <a:solidFill>
                    <a:srgbClr val="FF0000"/>
                  </a:solidFill>
                  <a:latin typeface="Calibri" panose="020F0502020204030204" pitchFamily="34" charset="0"/>
                  <a:cs typeface="Calibri" panose="020F0502020204030204" pitchFamily="34" charset="0"/>
                </a:rPr>
                <a:t>Vikings wore helmets</a:t>
              </a:r>
              <a:endParaRPr lang="en-GB" sz="2200" i="1" dirty="0" smtClean="0">
                <a:solidFill>
                  <a:srgbClr val="FF0000"/>
                </a:solidFill>
                <a:latin typeface="Calibri" panose="020F0502020204030204" pitchFamily="34" charset="0"/>
                <a:cs typeface="Calibri" panose="020F0502020204030204" pitchFamily="34" charset="0"/>
              </a:endParaRPr>
            </a:p>
            <a:p>
              <a:pPr algn="ctr">
                <a:spcAft>
                  <a:spcPts val="300"/>
                </a:spcAft>
              </a:pPr>
              <a:r>
                <a:rPr lang="en-GB" sz="2200" i="1" dirty="0" smtClean="0">
                  <a:solidFill>
                    <a:srgbClr val="FF0000"/>
                  </a:solidFill>
                  <a:latin typeface="Calibri" panose="020F0502020204030204" pitchFamily="34" charset="0"/>
                  <a:cs typeface="Calibri" panose="020F0502020204030204" pitchFamily="34" charset="0"/>
                </a:rPr>
                <a:t>People in the past are stupid</a:t>
              </a:r>
            </a:p>
            <a:p>
              <a:pPr algn="ctr">
                <a:spcAft>
                  <a:spcPts val="300"/>
                </a:spcAft>
              </a:pPr>
              <a:r>
                <a:rPr lang="en-GB" sz="2200" i="1" dirty="0" smtClean="0">
                  <a:solidFill>
                    <a:srgbClr val="FF0000"/>
                  </a:solidFill>
                  <a:latin typeface="Calibri" panose="020F0502020204030204" pitchFamily="34" charset="0"/>
                  <a:cs typeface="Calibri" panose="020F0502020204030204" pitchFamily="34" charset="0"/>
                </a:rPr>
                <a:t>Hitler was Jewish</a:t>
              </a:r>
            </a:p>
            <a:p>
              <a:pPr algn="ctr">
                <a:spcAft>
                  <a:spcPts val="300"/>
                </a:spcAft>
              </a:pPr>
              <a:endParaRPr lang="en-GB" sz="2400" i="1" dirty="0" smtClean="0">
                <a:solidFill>
                  <a:srgbClr val="FF0000"/>
                </a:solidFill>
                <a:latin typeface="Calibri" panose="020F0502020204030204" pitchFamily="34" charset="0"/>
                <a:cs typeface="Calibri" panose="020F0502020204030204" pitchFamily="34" charset="0"/>
              </a:endParaRPr>
            </a:p>
            <a:p>
              <a:pPr algn="ctr">
                <a:spcAft>
                  <a:spcPts val="300"/>
                </a:spcAft>
              </a:pPr>
              <a:endParaRPr lang="en-GB" sz="2400" i="1" dirty="0" smtClean="0">
                <a:solidFill>
                  <a:srgbClr val="FF0000"/>
                </a:solidFill>
                <a:latin typeface="Calibri" panose="020F0502020204030204" pitchFamily="34" charset="0"/>
                <a:cs typeface="Calibri" panose="020F0502020204030204" pitchFamily="34" charset="0"/>
              </a:endParaRPr>
            </a:p>
          </p:txBody>
        </p:sp>
      </p:grpSp>
      <p:grpSp>
        <p:nvGrpSpPr>
          <p:cNvPr id="47" name="Group 46"/>
          <p:cNvGrpSpPr/>
          <p:nvPr/>
        </p:nvGrpSpPr>
        <p:grpSpPr>
          <a:xfrm>
            <a:off x="4554776" y="3581088"/>
            <a:ext cx="4479001" cy="1596788"/>
            <a:chOff x="4551790" y="2970393"/>
            <a:chExt cx="4479001" cy="1596788"/>
          </a:xfrm>
        </p:grpSpPr>
        <p:sp>
          <p:nvSpPr>
            <p:cNvPr id="48" name="Rectangle 47"/>
            <p:cNvSpPr/>
            <p:nvPr/>
          </p:nvSpPr>
          <p:spPr>
            <a:xfrm>
              <a:off x="4551790" y="2970393"/>
              <a:ext cx="4479001" cy="461665"/>
            </a:xfrm>
            <a:prstGeom prst="rect">
              <a:avLst/>
            </a:prstGeom>
          </p:spPr>
          <p:txBody>
            <a:bodyPr wrap="square">
              <a:spAutoFit/>
            </a:bodyPr>
            <a:lstStyle/>
            <a:p>
              <a:pPr algn="ctr">
                <a:spcAft>
                  <a:spcPts val="600"/>
                </a:spcAft>
              </a:pPr>
              <a:r>
                <a:rPr lang="en-GB" sz="2400" b="1" u="sng" dirty="0" smtClean="0">
                  <a:latin typeface="Calibri" panose="020F0502020204030204" pitchFamily="34" charset="0"/>
                  <a:cs typeface="Calibri" panose="020F0502020204030204" pitchFamily="34" charset="0"/>
                </a:rPr>
                <a:t>Non Examples</a:t>
              </a:r>
              <a:endParaRPr lang="en-GB" sz="2400" b="1" u="sng" dirty="0" smtClean="0">
                <a:latin typeface="Calibri" panose="020F0502020204030204" pitchFamily="34" charset="0"/>
                <a:cs typeface="Calibri" panose="020F0502020204030204" pitchFamily="34" charset="0"/>
              </a:endParaRPr>
            </a:p>
          </p:txBody>
        </p:sp>
        <p:sp>
          <p:nvSpPr>
            <p:cNvPr id="49" name="Rectangle 48"/>
            <p:cNvSpPr/>
            <p:nvPr/>
          </p:nvSpPr>
          <p:spPr>
            <a:xfrm>
              <a:off x="4574108" y="3382241"/>
              <a:ext cx="4443920" cy="1184940"/>
            </a:xfrm>
            <a:prstGeom prst="rect">
              <a:avLst/>
            </a:prstGeom>
          </p:spPr>
          <p:txBody>
            <a:bodyPr wrap="square">
              <a:spAutoFit/>
            </a:bodyPr>
            <a:lstStyle/>
            <a:p>
              <a:pPr algn="ctr">
                <a:spcAft>
                  <a:spcPts val="600"/>
                </a:spcAft>
              </a:pPr>
              <a:r>
                <a:rPr lang="en-US" sz="2200" i="1" dirty="0" smtClean="0">
                  <a:solidFill>
                    <a:srgbClr val="FF0000"/>
                  </a:solidFill>
                  <a:latin typeface="Calibri" charset="0"/>
                  <a:ea typeface="Calibri" charset="0"/>
                  <a:cs typeface="Calibri" charset="0"/>
                </a:rPr>
                <a:t>The Holocaust led to the death of </a:t>
              </a:r>
              <a:br>
                <a:rPr lang="en-US" sz="2200" i="1" dirty="0" smtClean="0">
                  <a:solidFill>
                    <a:srgbClr val="FF0000"/>
                  </a:solidFill>
                  <a:latin typeface="Calibri" charset="0"/>
                  <a:ea typeface="Calibri" charset="0"/>
                  <a:cs typeface="Calibri" charset="0"/>
                </a:rPr>
              </a:br>
              <a:r>
                <a:rPr lang="en-US" sz="2200" i="1" dirty="0" smtClean="0">
                  <a:solidFill>
                    <a:srgbClr val="FF0000"/>
                  </a:solidFill>
                  <a:latin typeface="Calibri" charset="0"/>
                  <a:ea typeface="Calibri" charset="0"/>
                  <a:cs typeface="Calibri" charset="0"/>
                </a:rPr>
                <a:t>6 million Jews</a:t>
              </a:r>
            </a:p>
            <a:p>
              <a:pPr algn="ctr">
                <a:spcAft>
                  <a:spcPts val="600"/>
                </a:spcAft>
              </a:pPr>
              <a:r>
                <a:rPr lang="en-US" sz="2200" i="1" dirty="0" smtClean="0">
                  <a:solidFill>
                    <a:srgbClr val="FF0000"/>
                  </a:solidFill>
                  <a:latin typeface="Calibri" charset="0"/>
                  <a:ea typeface="Calibri" charset="0"/>
                  <a:cs typeface="Calibri" charset="0"/>
                </a:rPr>
                <a:t>Th</a:t>
              </a:r>
              <a:r>
                <a:rPr lang="en-US" sz="2200" i="1" dirty="0" smtClean="0">
                  <a:solidFill>
                    <a:srgbClr val="FF0000"/>
                  </a:solidFill>
                  <a:latin typeface="Calibri" charset="0"/>
                  <a:ea typeface="Calibri" charset="0"/>
                  <a:cs typeface="Calibri" charset="0"/>
                </a:rPr>
                <a:t>e Vikings raided England</a:t>
              </a:r>
              <a:endParaRPr lang="en-GB" sz="2200" i="1" dirty="0" smtClean="0">
                <a:solidFill>
                  <a:srgbClr val="FF0000"/>
                </a:solidFill>
                <a:latin typeface="Calibri" charset="0"/>
                <a:ea typeface="Calibri" charset="0"/>
                <a:cs typeface="Calibri" charset="0"/>
              </a:endParaRPr>
            </a:p>
          </p:txBody>
        </p:sp>
      </p:grpSp>
      <p:grpSp>
        <p:nvGrpSpPr>
          <p:cNvPr id="50" name="Group 49"/>
          <p:cNvGrpSpPr/>
          <p:nvPr/>
        </p:nvGrpSpPr>
        <p:grpSpPr>
          <a:xfrm>
            <a:off x="4544368" y="1433968"/>
            <a:ext cx="4479020" cy="1516063"/>
            <a:chOff x="4571998" y="139481"/>
            <a:chExt cx="4479020" cy="1516063"/>
          </a:xfrm>
        </p:grpSpPr>
        <p:sp>
          <p:nvSpPr>
            <p:cNvPr id="51" name="Rectangle 50"/>
            <p:cNvSpPr/>
            <p:nvPr/>
          </p:nvSpPr>
          <p:spPr>
            <a:xfrm>
              <a:off x="4572002" y="139481"/>
              <a:ext cx="4479010" cy="461665"/>
            </a:xfrm>
            <a:prstGeom prst="rect">
              <a:avLst/>
            </a:prstGeom>
          </p:spPr>
          <p:txBody>
            <a:bodyPr wrap="square">
              <a:spAutoFit/>
            </a:bodyPr>
            <a:lstStyle/>
            <a:p>
              <a:pPr algn="ctr">
                <a:spcAft>
                  <a:spcPts val="600"/>
                </a:spcAft>
              </a:pPr>
              <a:r>
                <a:rPr lang="en-GB" sz="2400" b="1" u="sng" dirty="0" smtClean="0">
                  <a:latin typeface="Calibri" panose="020F0502020204030204" pitchFamily="34" charset="0"/>
                  <a:cs typeface="Calibri" panose="020F0502020204030204" pitchFamily="34" charset="0"/>
                </a:rPr>
                <a:t>Characteristics</a:t>
              </a:r>
              <a:endParaRPr lang="en-GB" sz="2400" b="1" u="sng" dirty="0" smtClean="0">
                <a:latin typeface="Calibri" panose="020F0502020204030204" pitchFamily="34" charset="0"/>
                <a:cs typeface="Calibri" panose="020F0502020204030204" pitchFamily="34" charset="0"/>
              </a:endParaRPr>
            </a:p>
          </p:txBody>
        </p:sp>
        <p:sp>
          <p:nvSpPr>
            <p:cNvPr id="52" name="Rectangle 51"/>
            <p:cNvSpPr/>
            <p:nvPr/>
          </p:nvSpPr>
          <p:spPr>
            <a:xfrm>
              <a:off x="4571998" y="496252"/>
              <a:ext cx="4479020" cy="1159292"/>
            </a:xfrm>
            <a:prstGeom prst="rect">
              <a:avLst/>
            </a:prstGeom>
          </p:spPr>
          <p:txBody>
            <a:bodyPr wrap="square">
              <a:spAutoFit/>
            </a:bodyPr>
            <a:lstStyle/>
            <a:p>
              <a:pPr algn="ctr">
                <a:spcAft>
                  <a:spcPts val="200"/>
                </a:spcAft>
              </a:pPr>
              <a:r>
                <a:rPr lang="en-US" sz="2200" dirty="0" smtClean="0">
                  <a:solidFill>
                    <a:srgbClr val="FF0000"/>
                  </a:solidFill>
                  <a:latin typeface="Calibri" charset="0"/>
                  <a:ea typeface="Calibri" charset="0"/>
                  <a:cs typeface="Calibri" charset="0"/>
                </a:rPr>
                <a:t>Stereotypes</a:t>
              </a:r>
            </a:p>
            <a:p>
              <a:pPr algn="ctr">
                <a:spcAft>
                  <a:spcPts val="200"/>
                </a:spcAft>
              </a:pPr>
              <a:r>
                <a:rPr lang="en-US" sz="2200" dirty="0" smtClean="0">
                  <a:solidFill>
                    <a:srgbClr val="FF0000"/>
                  </a:solidFill>
                  <a:latin typeface="Calibri" charset="0"/>
                  <a:ea typeface="Calibri" charset="0"/>
                  <a:cs typeface="Calibri" charset="0"/>
                </a:rPr>
                <a:t>Based on inaccurate knowledge/myth</a:t>
              </a:r>
            </a:p>
            <a:p>
              <a:pPr algn="ctr">
                <a:spcAft>
                  <a:spcPts val="200"/>
                </a:spcAft>
              </a:pPr>
              <a:r>
                <a:rPr lang="en-US" sz="2200" dirty="0" smtClean="0">
                  <a:solidFill>
                    <a:srgbClr val="FF0000"/>
                  </a:solidFill>
                  <a:latin typeface="Calibri" charset="0"/>
                  <a:ea typeface="Calibri" charset="0"/>
                  <a:cs typeface="Calibri" charset="0"/>
                </a:rPr>
                <a:t>Something factually wrong</a:t>
              </a:r>
            </a:p>
          </p:txBody>
        </p:sp>
      </p:grpSp>
      <p:grpSp>
        <p:nvGrpSpPr>
          <p:cNvPr id="217" name="Group 216"/>
          <p:cNvGrpSpPr/>
          <p:nvPr/>
        </p:nvGrpSpPr>
        <p:grpSpPr>
          <a:xfrm>
            <a:off x="0" y="5267183"/>
            <a:ext cx="8979416" cy="1200329"/>
            <a:chOff x="51909" y="5693130"/>
            <a:chExt cx="8979416" cy="1200329"/>
          </a:xfrm>
        </p:grpSpPr>
        <p:sp>
          <p:nvSpPr>
            <p:cNvPr id="214" name="Rectangle 213"/>
            <p:cNvSpPr/>
            <p:nvPr/>
          </p:nvSpPr>
          <p:spPr>
            <a:xfrm>
              <a:off x="51909" y="5693130"/>
              <a:ext cx="8520592" cy="1200329"/>
            </a:xfrm>
            <a:prstGeom prst="rect">
              <a:avLst/>
            </a:prstGeom>
          </p:spPr>
          <p:txBody>
            <a:bodyPr wrap="square">
              <a:spAutoFit/>
            </a:bodyPr>
            <a:lstStyle/>
            <a:p>
              <a:pPr lvl="0"/>
              <a:r>
                <a:rPr lang="en-GB" sz="2400" dirty="0" smtClean="0">
                  <a:solidFill>
                    <a:schemeClr val="dk1"/>
                  </a:solidFill>
                  <a:latin typeface="Calibri" charset="0"/>
                  <a:ea typeface="Calibri" charset="0"/>
                  <a:cs typeface="Calibri" charset="0"/>
                  <a:sym typeface="Comic Sans MS"/>
                </a:rPr>
                <a:t>In ’</a:t>
              </a:r>
              <a:r>
                <a:rPr lang="en-GB" sz="2400" i="1" dirty="0" smtClean="0">
                  <a:solidFill>
                    <a:schemeClr val="dk1"/>
                  </a:solidFill>
                  <a:latin typeface="Calibri" charset="0"/>
                  <a:ea typeface="Calibri" charset="0"/>
                  <a:cs typeface="Calibri" charset="0"/>
                  <a:sym typeface="Comic Sans MS"/>
                </a:rPr>
                <a:t>A very short introduction to the Silk Roads</a:t>
              </a:r>
              <a:r>
                <a:rPr lang="en-GB" sz="2400" dirty="0" smtClean="0">
                  <a:solidFill>
                    <a:schemeClr val="dk1"/>
                  </a:solidFill>
                  <a:latin typeface="Calibri" charset="0"/>
                  <a:ea typeface="Calibri" charset="0"/>
                  <a:cs typeface="Calibri" charset="0"/>
                  <a:sym typeface="Comic Sans MS"/>
                </a:rPr>
                <a:t>’  J. Milliard identifies peoples’ misconception of the term, stating the Silk Road </a:t>
              </a:r>
              <a:br>
                <a:rPr lang="en-GB" sz="2400" dirty="0" smtClean="0">
                  <a:solidFill>
                    <a:schemeClr val="dk1"/>
                  </a:solidFill>
                  <a:latin typeface="Calibri" charset="0"/>
                  <a:ea typeface="Calibri" charset="0"/>
                  <a:cs typeface="Calibri" charset="0"/>
                  <a:sym typeface="Comic Sans MS"/>
                </a:rPr>
              </a:br>
              <a:r>
                <a:rPr lang="en-GB" sz="2400" dirty="0" smtClean="0">
                  <a:solidFill>
                    <a:schemeClr val="dk1"/>
                  </a:solidFill>
                  <a:latin typeface="Calibri" charset="0"/>
                  <a:ea typeface="Calibri" charset="0"/>
                  <a:cs typeface="Calibri" charset="0"/>
                  <a:sym typeface="Comic Sans MS"/>
                </a:rPr>
                <a:t>was ‘</a:t>
              </a:r>
              <a:r>
                <a:rPr lang="en-GB" sz="2400" b="1" dirty="0" smtClean="0">
                  <a:solidFill>
                    <a:schemeClr val="dk1"/>
                  </a:solidFill>
                  <a:latin typeface="Calibri" charset="0"/>
                  <a:ea typeface="Calibri" charset="0"/>
                  <a:cs typeface="Calibri" charset="0"/>
                  <a:sym typeface="Comic Sans MS"/>
                </a:rPr>
                <a:t>neither Silk nor road</a:t>
              </a:r>
              <a:r>
                <a:rPr lang="en-GB" sz="2400" dirty="0" smtClean="0">
                  <a:solidFill>
                    <a:schemeClr val="dk1"/>
                  </a:solidFill>
                  <a:latin typeface="Calibri" charset="0"/>
                  <a:ea typeface="Calibri" charset="0"/>
                  <a:cs typeface="Calibri" charset="0"/>
                  <a:sym typeface="Comic Sans MS"/>
                </a:rPr>
                <a:t>’ but something much more complex</a:t>
              </a:r>
            </a:p>
          </p:txBody>
        </p:sp>
        <p:pic>
          <p:nvPicPr>
            <p:cNvPr id="18436" name="Picture 4" descr="he Silk Road: A Very Short Introduction (Very Short Introductions):  Amazon.co.uk: 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68097">
              <a:off x="8370964" y="5743108"/>
              <a:ext cx="660361" cy="1033967"/>
            </a:xfrm>
            <a:prstGeom prst="rect">
              <a:avLst/>
            </a:prstGeom>
            <a:noFill/>
            <a:extLst>
              <a:ext uri="{909E8E84-426E-40DD-AFC4-6F175D3DCCD1}">
                <a14:hiddenFill xmlns:a14="http://schemas.microsoft.com/office/drawing/2010/main">
                  <a:solidFill>
                    <a:srgbClr val="FFFFFF"/>
                  </a:solidFill>
                </a14:hiddenFill>
              </a:ext>
            </a:extLst>
          </p:spPr>
        </p:pic>
      </p:grpSp>
      <p:sp>
        <p:nvSpPr>
          <p:cNvPr id="384" name="Rectangle 383"/>
          <p:cNvSpPr/>
          <p:nvPr/>
        </p:nvSpPr>
        <p:spPr>
          <a:xfrm>
            <a:off x="0" y="6415907"/>
            <a:ext cx="9144000" cy="461665"/>
          </a:xfrm>
          <a:prstGeom prst="rect">
            <a:avLst/>
          </a:prstGeom>
        </p:spPr>
        <p:txBody>
          <a:bodyPr wrap="square">
            <a:spAutoFit/>
          </a:bodyPr>
          <a:lstStyle/>
          <a:p>
            <a:pPr lvl="0"/>
            <a:r>
              <a:rPr lang="en-GB" sz="2400" b="1" dirty="0" smtClean="0">
                <a:solidFill>
                  <a:srgbClr val="7030A0"/>
                </a:solidFill>
                <a:latin typeface="Calibri" charset="0"/>
                <a:ea typeface="Calibri" charset="0"/>
                <a:cs typeface="Calibri" charset="0"/>
                <a:sym typeface="Comic Sans MS"/>
              </a:rPr>
              <a:t>Task: Write a sentence about the Silk Roads using ‘Misconception’ </a:t>
            </a:r>
            <a:endParaRPr lang="en-GB" sz="2400" b="1" dirty="0">
              <a:solidFill>
                <a:srgbClr val="7030A0"/>
              </a:solidFill>
              <a:latin typeface="Calibri" charset="0"/>
              <a:ea typeface="Calibri" charset="0"/>
              <a:cs typeface="Calibri" charset="0"/>
              <a:sym typeface="Comic Sans MS"/>
            </a:endParaRPr>
          </a:p>
        </p:txBody>
      </p:sp>
    </p:spTree>
    <p:extLst>
      <p:ext uri="{BB962C8B-B14F-4D97-AF65-F5344CB8AC3E}">
        <p14:creationId xmlns:p14="http://schemas.microsoft.com/office/powerpoint/2010/main" val="75071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83128"/>
            <a:ext cx="9055099"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b="1" dirty="0" smtClean="0">
                <a:latin typeface="Calibri" panose="020F0502020204030204" pitchFamily="34" charset="0"/>
                <a:cs typeface="Calibri" panose="020F0502020204030204" pitchFamily="34" charset="0"/>
              </a:rPr>
              <a:t>The Silks Roads:</a:t>
            </a:r>
            <a:r>
              <a:rPr lang="en-US" dirty="0" smtClean="0">
                <a:latin typeface="Calibri" panose="020F0502020204030204" pitchFamily="34" charset="0"/>
                <a:cs typeface="Calibri" panose="020F0502020204030204" pitchFamily="34" charset="0"/>
              </a:rPr>
              <a:t> A brief introduction</a:t>
            </a:r>
            <a:endParaRPr lang="en-US" dirty="0">
              <a:latin typeface="Calibri" panose="020F0502020204030204" pitchFamily="34" charset="0"/>
              <a:cs typeface="Calibri" panose="020F0502020204030204" pitchFamily="34" charset="0"/>
            </a:endParaRPr>
          </a:p>
        </p:txBody>
      </p:sp>
      <p:sp>
        <p:nvSpPr>
          <p:cNvPr id="6" name="Rectangle 5"/>
          <p:cNvSpPr/>
          <p:nvPr/>
        </p:nvSpPr>
        <p:spPr>
          <a:xfrm>
            <a:off x="-12700" y="6045400"/>
            <a:ext cx="9156700" cy="892552"/>
          </a:xfrm>
          <a:prstGeom prst="rect">
            <a:avLst/>
          </a:prstGeom>
        </p:spPr>
        <p:txBody>
          <a:bodyPr wrap="square">
            <a:spAutoFit/>
          </a:bodyPr>
          <a:lstStyle/>
          <a:p>
            <a:pPr lvl="0"/>
            <a:r>
              <a:rPr lang="en-GB" sz="2600" dirty="0" smtClean="0">
                <a:solidFill>
                  <a:srgbClr val="7030A0"/>
                </a:solidFill>
                <a:latin typeface="Calibri" charset="0"/>
                <a:ea typeface="Calibri" charset="0"/>
                <a:cs typeface="Calibri" charset="0"/>
                <a:sym typeface="Comic Sans MS"/>
              </a:rPr>
              <a:t>Task: Complete a </a:t>
            </a:r>
            <a:r>
              <a:rPr lang="en-GB" sz="2600" dirty="0" err="1" smtClean="0">
                <a:solidFill>
                  <a:srgbClr val="7030A0"/>
                </a:solidFill>
                <a:latin typeface="Calibri" charset="0"/>
                <a:ea typeface="Calibri" charset="0"/>
                <a:cs typeface="Calibri" charset="0"/>
                <a:sym typeface="Comic Sans MS"/>
              </a:rPr>
              <a:t>mindmap</a:t>
            </a:r>
            <a:r>
              <a:rPr lang="en-GB" sz="2600" dirty="0" smtClean="0">
                <a:solidFill>
                  <a:srgbClr val="7030A0"/>
                </a:solidFill>
                <a:latin typeface="Calibri" charset="0"/>
                <a:ea typeface="Calibri" charset="0"/>
                <a:cs typeface="Calibri" charset="0"/>
                <a:sym typeface="Comic Sans MS"/>
              </a:rPr>
              <a:t>, titled, ‘</a:t>
            </a:r>
            <a:r>
              <a:rPr lang="en-GB" sz="2600" i="1" dirty="0" smtClean="0">
                <a:solidFill>
                  <a:srgbClr val="7030A0"/>
                </a:solidFill>
                <a:latin typeface="Calibri" charset="0"/>
                <a:ea typeface="Calibri" charset="0"/>
                <a:cs typeface="Calibri" charset="0"/>
                <a:sym typeface="Comic Sans MS"/>
              </a:rPr>
              <a:t>What travelled the Silk Roads</a:t>
            </a:r>
            <a:r>
              <a:rPr lang="en-GB" sz="2600" dirty="0" smtClean="0">
                <a:solidFill>
                  <a:srgbClr val="7030A0"/>
                </a:solidFill>
                <a:latin typeface="Calibri" charset="0"/>
                <a:ea typeface="Calibri" charset="0"/>
                <a:cs typeface="Calibri" charset="0"/>
                <a:sym typeface="Comic Sans MS"/>
              </a:rPr>
              <a:t>’ as we watch the video. I will pause at points!</a:t>
            </a:r>
            <a:endParaRPr lang="en-GB" sz="2600" dirty="0">
              <a:solidFill>
                <a:srgbClr val="7030A0"/>
              </a:solidFill>
              <a:latin typeface="Calibri" charset="0"/>
              <a:ea typeface="Calibri" charset="0"/>
              <a:cs typeface="Calibri" charset="0"/>
              <a:sym typeface="Comic Sans MS"/>
            </a:endParaRPr>
          </a:p>
        </p:txBody>
      </p:sp>
      <p:pic>
        <p:nvPicPr>
          <p:cNvPr id="3" name="The Silk Road_ Connecting the ancient world through trade - Shannon Harris Castelo (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951490"/>
            <a:ext cx="9144000" cy="5143500"/>
          </a:xfrm>
          <a:prstGeom prst="rect">
            <a:avLst/>
          </a:prstGeom>
        </p:spPr>
      </p:pic>
    </p:spTree>
    <p:extLst>
      <p:ext uri="{BB962C8B-B14F-4D97-AF65-F5344CB8AC3E}">
        <p14:creationId xmlns:p14="http://schemas.microsoft.com/office/powerpoint/2010/main" val="1615935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9055099"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sz="5400" dirty="0" smtClean="0">
                <a:latin typeface="Calibri" panose="020F0502020204030204" pitchFamily="34" charset="0"/>
                <a:cs typeface="Calibri" panose="020F0502020204030204" pitchFamily="34" charset="0"/>
              </a:rPr>
              <a:t>Mapping The Silks Roads</a:t>
            </a:r>
            <a:endParaRPr lang="en-US" sz="5400" dirty="0">
              <a:latin typeface="Calibri" panose="020F0502020204030204" pitchFamily="34" charset="0"/>
              <a:cs typeface="Calibri" panose="020F0502020204030204" pitchFamily="34" charset="0"/>
            </a:endParaRPr>
          </a:p>
        </p:txBody>
      </p:sp>
      <p:sp>
        <p:nvSpPr>
          <p:cNvPr id="3" name="Rectangle 2"/>
          <p:cNvSpPr/>
          <p:nvPr/>
        </p:nvSpPr>
        <p:spPr>
          <a:xfrm>
            <a:off x="0" y="5657671"/>
            <a:ext cx="9144000" cy="1200329"/>
          </a:xfrm>
          <a:prstGeom prst="rect">
            <a:avLst/>
          </a:prstGeom>
        </p:spPr>
        <p:txBody>
          <a:bodyPr wrap="square">
            <a:spAutoFit/>
          </a:bodyPr>
          <a:lstStyle/>
          <a:p>
            <a:r>
              <a:rPr lang="en-US" sz="2400" dirty="0">
                <a:solidFill>
                  <a:srgbClr val="000000"/>
                </a:solidFill>
                <a:latin typeface="Calibri" charset="0"/>
                <a:ea typeface="Calibri" charset="0"/>
                <a:cs typeface="Calibri" charset="0"/>
              </a:rPr>
              <a:t>The Silk Road extended approximately </a:t>
            </a:r>
            <a:r>
              <a:rPr lang="en-US" sz="2400" b="1" dirty="0">
                <a:solidFill>
                  <a:srgbClr val="000000"/>
                </a:solidFill>
                <a:latin typeface="Calibri" charset="0"/>
                <a:ea typeface="Calibri" charset="0"/>
                <a:cs typeface="Calibri" charset="0"/>
              </a:rPr>
              <a:t>6,437 kilometers</a:t>
            </a:r>
            <a:r>
              <a:rPr lang="en-US" sz="2400" dirty="0">
                <a:solidFill>
                  <a:srgbClr val="000000"/>
                </a:solidFill>
                <a:latin typeface="Calibri" charset="0"/>
                <a:ea typeface="Calibri" charset="0"/>
                <a:cs typeface="Calibri" charset="0"/>
              </a:rPr>
              <a:t> (4,000 miles) across some of the world’s most formidable landscapes, including the Gobi </a:t>
            </a:r>
            <a:r>
              <a:rPr lang="en-US" sz="2400" dirty="0" smtClean="0">
                <a:solidFill>
                  <a:srgbClr val="000000"/>
                </a:solidFill>
                <a:latin typeface="Calibri" charset="0"/>
                <a:ea typeface="Calibri" charset="0"/>
                <a:cs typeface="Calibri" charset="0"/>
              </a:rPr>
              <a:t>Desert, linking the Mediterranean Sea and Pacific Ocean. </a:t>
            </a:r>
            <a:endParaRPr lang="en-GB" sz="2400" dirty="0">
              <a:latin typeface="Calibri" charset="0"/>
              <a:ea typeface="Calibri" charset="0"/>
              <a:cs typeface="Calibri" charset="0"/>
            </a:endParaRPr>
          </a:p>
        </p:txBody>
      </p:sp>
      <p:pic>
        <p:nvPicPr>
          <p:cNvPr id="5" name="Picture 4">
            <a:extLst>
              <a:ext uri="{FF2B5EF4-FFF2-40B4-BE49-F238E27FC236}">
                <a16:creationId xmlns:a16="http://schemas.microsoft.com/office/drawing/2014/main" xmlns="" id="{F73FC362-1956-4C81-9537-44B82D075D5A}"/>
              </a:ext>
            </a:extLst>
          </p:cNvPr>
          <p:cNvPicPr>
            <a:picLocks noChangeAspect="1"/>
          </p:cNvPicPr>
          <p:nvPr/>
        </p:nvPicPr>
        <p:blipFill>
          <a:blip r:embed="rId2"/>
          <a:stretch>
            <a:fillRect/>
          </a:stretch>
        </p:blipFill>
        <p:spPr>
          <a:xfrm>
            <a:off x="233619" y="1030697"/>
            <a:ext cx="8821480" cy="4494137"/>
          </a:xfrm>
          <a:prstGeom prst="rect">
            <a:avLst/>
          </a:prstGeom>
        </p:spPr>
      </p:pic>
      <p:sp>
        <p:nvSpPr>
          <p:cNvPr id="6" name="TextBox 5"/>
          <p:cNvSpPr txBox="1"/>
          <p:nvPr/>
        </p:nvSpPr>
        <p:spPr>
          <a:xfrm>
            <a:off x="307908" y="2645229"/>
            <a:ext cx="1035699" cy="215444"/>
          </a:xfrm>
          <a:prstGeom prst="rect">
            <a:avLst/>
          </a:prstGeom>
          <a:noFill/>
        </p:spPr>
        <p:txBody>
          <a:bodyPr wrap="square" rtlCol="0">
            <a:spAutoFit/>
          </a:bodyPr>
          <a:lstStyle/>
          <a:p>
            <a:r>
              <a:rPr lang="en-GB" sz="800" i="1" spc="40" dirty="0" smtClean="0">
                <a:solidFill>
                  <a:srgbClr val="0070C0"/>
                </a:solidFill>
              </a:rPr>
              <a:t>Mediterranean Sea</a:t>
            </a:r>
            <a:endParaRPr lang="en-GB" sz="800" i="1" spc="40" dirty="0">
              <a:solidFill>
                <a:srgbClr val="0070C0"/>
              </a:solidFill>
            </a:endParaRPr>
          </a:p>
        </p:txBody>
      </p:sp>
    </p:spTree>
    <p:extLst>
      <p:ext uri="{BB962C8B-B14F-4D97-AF65-F5344CB8AC3E}">
        <p14:creationId xmlns:p14="http://schemas.microsoft.com/office/powerpoint/2010/main" val="16581014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9055099"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sz="5400" dirty="0" smtClean="0">
                <a:latin typeface="Calibri" panose="020F0502020204030204" pitchFamily="34" charset="0"/>
                <a:cs typeface="Calibri" panose="020F0502020204030204" pitchFamily="34" charset="0"/>
              </a:rPr>
              <a:t>Map with modern names</a:t>
            </a:r>
            <a:endParaRPr lang="en-US" sz="5400" dirty="0">
              <a:latin typeface="Calibri" panose="020F0502020204030204" pitchFamily="34" charset="0"/>
              <a:cs typeface="Calibri" panose="020F0502020204030204" pitchFamily="34" charset="0"/>
            </a:endParaRPr>
          </a:p>
        </p:txBody>
      </p:sp>
      <p:pic>
        <p:nvPicPr>
          <p:cNvPr id="27650" name="Picture 2" descr="ilk Road Maps 2021 - Useful map of the ancient Silk Road Rou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0" y="1066800"/>
            <a:ext cx="8998857" cy="551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84189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4447" b="7235"/>
          <a:stretch/>
        </p:blipFill>
        <p:spPr>
          <a:xfrm>
            <a:off x="0" y="889000"/>
            <a:ext cx="9144000" cy="5549900"/>
          </a:xfrm>
          <a:prstGeom prst="rect">
            <a:avLst/>
          </a:prstGeom>
        </p:spPr>
      </p:pic>
      <p:sp>
        <p:nvSpPr>
          <p:cNvPr id="5" name="Title 1"/>
          <p:cNvSpPr txBox="1">
            <a:spLocks/>
          </p:cNvSpPr>
          <p:nvPr/>
        </p:nvSpPr>
        <p:spPr>
          <a:xfrm>
            <a:off x="0" y="0"/>
            <a:ext cx="9055099"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sz="5400" dirty="0" smtClean="0">
                <a:latin typeface="Calibri" panose="020F0502020204030204" pitchFamily="34" charset="0"/>
                <a:cs typeface="Calibri" panose="020F0502020204030204" pitchFamily="34" charset="0"/>
              </a:rPr>
              <a:t>A more visual guide!</a:t>
            </a:r>
            <a:endParaRPr lang="en-US" sz="5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240816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9055099"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sz="5400" smtClean="0">
                <a:latin typeface="Calibri" panose="020F0502020204030204" pitchFamily="34" charset="0"/>
                <a:cs typeface="Calibri" panose="020F0502020204030204" pitchFamily="34" charset="0"/>
              </a:rPr>
              <a:t>The Silks Roads: A Map</a:t>
            </a:r>
            <a:endParaRPr lang="en-US" sz="5400" dirty="0">
              <a:latin typeface="Calibri" panose="020F0502020204030204" pitchFamily="34" charset="0"/>
              <a:cs typeface="Calibri" panose="020F0502020204030204" pitchFamily="34" charset="0"/>
            </a:endParaRPr>
          </a:p>
        </p:txBody>
      </p:sp>
      <p:sp>
        <p:nvSpPr>
          <p:cNvPr id="5" name="Rectangle 4"/>
          <p:cNvSpPr/>
          <p:nvPr/>
        </p:nvSpPr>
        <p:spPr>
          <a:xfrm>
            <a:off x="1104899" y="5586950"/>
            <a:ext cx="8259981" cy="1200329"/>
          </a:xfrm>
          <a:prstGeom prst="rect">
            <a:avLst/>
          </a:prstGeom>
        </p:spPr>
        <p:txBody>
          <a:bodyPr wrap="square">
            <a:spAutoFit/>
          </a:bodyPr>
          <a:lstStyle/>
          <a:p>
            <a:pPr lvl="0"/>
            <a:r>
              <a:rPr lang="en-GB" sz="2400" b="1" dirty="0" smtClean="0">
                <a:solidFill>
                  <a:srgbClr val="7030A0"/>
                </a:solidFill>
                <a:latin typeface="Calibri" charset="0"/>
                <a:ea typeface="Calibri" charset="0"/>
                <a:cs typeface="Calibri" charset="0"/>
                <a:sym typeface="Comic Sans MS"/>
              </a:rPr>
              <a:t>Tasks – Use the map, answer the questions in the chat. </a:t>
            </a:r>
          </a:p>
          <a:p>
            <a:pPr marL="457200" lvl="0" indent="-457200">
              <a:buFont typeface="+mj-lt"/>
              <a:buAutoNum type="arabicPeriod"/>
            </a:pPr>
            <a:r>
              <a:rPr lang="en-GB" sz="2400" dirty="0" smtClean="0">
                <a:solidFill>
                  <a:srgbClr val="7030A0"/>
                </a:solidFill>
                <a:latin typeface="Calibri" charset="0"/>
                <a:ea typeface="Calibri" charset="0"/>
                <a:cs typeface="Calibri" charset="0"/>
                <a:sym typeface="Comic Sans MS"/>
              </a:rPr>
              <a:t>What does this map tell us about the size of the Silk Roads? </a:t>
            </a:r>
          </a:p>
          <a:p>
            <a:pPr marL="457200" lvl="0" indent="-457200">
              <a:buFont typeface="+mj-lt"/>
              <a:buAutoNum type="arabicPeriod"/>
            </a:pPr>
            <a:r>
              <a:rPr lang="en-GB" sz="2400" dirty="0" smtClean="0">
                <a:solidFill>
                  <a:srgbClr val="7030A0"/>
                </a:solidFill>
                <a:latin typeface="Calibri" charset="0"/>
                <a:ea typeface="Calibri" charset="0"/>
                <a:cs typeface="Calibri" charset="0"/>
                <a:sym typeface="Comic Sans MS"/>
              </a:rPr>
              <a:t>Do you recognise any of these areas now?</a:t>
            </a:r>
          </a:p>
        </p:txBody>
      </p:sp>
      <p:pic>
        <p:nvPicPr>
          <p:cNvPr id="6" name="Picture 5">
            <a:extLst>
              <a:ext uri="{FF2B5EF4-FFF2-40B4-BE49-F238E27FC236}">
                <a16:creationId xmlns:a16="http://schemas.microsoft.com/office/drawing/2014/main" xmlns="" id="{F73FC362-1956-4C81-9537-44B82D075D5A}"/>
              </a:ext>
            </a:extLst>
          </p:cNvPr>
          <p:cNvPicPr>
            <a:picLocks noChangeAspect="1"/>
          </p:cNvPicPr>
          <p:nvPr/>
        </p:nvPicPr>
        <p:blipFill>
          <a:blip r:embed="rId2"/>
          <a:stretch>
            <a:fillRect/>
          </a:stretch>
        </p:blipFill>
        <p:spPr>
          <a:xfrm>
            <a:off x="233619" y="1030697"/>
            <a:ext cx="8821480" cy="4494137"/>
          </a:xfrm>
          <a:prstGeom prst="rect">
            <a:avLst/>
          </a:prstGeom>
        </p:spPr>
      </p:pic>
      <p:sp>
        <p:nvSpPr>
          <p:cNvPr id="7" name="TextBox 6"/>
          <p:cNvSpPr txBox="1"/>
          <p:nvPr/>
        </p:nvSpPr>
        <p:spPr>
          <a:xfrm>
            <a:off x="307908" y="2645229"/>
            <a:ext cx="1035699" cy="215444"/>
          </a:xfrm>
          <a:prstGeom prst="rect">
            <a:avLst/>
          </a:prstGeom>
          <a:noFill/>
        </p:spPr>
        <p:txBody>
          <a:bodyPr wrap="square" rtlCol="0">
            <a:spAutoFit/>
          </a:bodyPr>
          <a:lstStyle/>
          <a:p>
            <a:r>
              <a:rPr lang="en-GB" sz="800" i="1" spc="40" dirty="0" smtClean="0">
                <a:solidFill>
                  <a:srgbClr val="0070C0"/>
                </a:solidFill>
              </a:rPr>
              <a:t>Mediterranean Sea</a:t>
            </a:r>
            <a:endParaRPr lang="en-GB" sz="800" i="1" spc="40" dirty="0">
              <a:solidFill>
                <a:srgbClr val="0070C0"/>
              </a:solidFill>
            </a:endParaRPr>
          </a:p>
        </p:txBody>
      </p:sp>
      <p:pic>
        <p:nvPicPr>
          <p:cNvPr id="8" name="Picture 2" descr="hat Icon 13722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03" y="5649067"/>
            <a:ext cx="1076096" cy="1076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30289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1727" y="868362"/>
            <a:ext cx="5968073" cy="6187207"/>
          </a:xfrm>
          <a:prstGeom prst="rect">
            <a:avLst/>
          </a:prstGeom>
          <a:noFill/>
        </p:spPr>
        <p:txBody>
          <a:bodyPr wrap="square" rtlCol="0">
            <a:spAutoFit/>
          </a:bodyPr>
          <a:lstStyle/>
          <a:p>
            <a:pPr>
              <a:lnSpc>
                <a:spcPct val="106000"/>
              </a:lnSpc>
            </a:pPr>
            <a:r>
              <a:rPr lang="en-GB" sz="1900" dirty="0" smtClean="0">
                <a:latin typeface="Calibri" charset="0"/>
                <a:ea typeface="Calibri" charset="0"/>
                <a:cs typeface="Calibri" charset="0"/>
              </a:rPr>
              <a:t>The Silk Roads do not have a start or an end point, because they are not actually real roads at all. They are web of trade networks that flow east to west and west to east – from the pacific coasts of China and Russia to the Atlantic coasts of Europe and Africa, and also from Scandinavia in the North to the Indian Ocean in the south. Along these routes, pilgrims </a:t>
            </a:r>
            <a:r>
              <a:rPr lang="en-GB" sz="1900" dirty="0">
                <a:latin typeface="Calibri" charset="0"/>
                <a:ea typeface="Calibri" charset="0"/>
                <a:cs typeface="Calibri" charset="0"/>
              </a:rPr>
              <a:t>and warriors, nomads and merchants have travelled, </a:t>
            </a:r>
            <a:r>
              <a:rPr lang="en-GB" sz="1900" dirty="0" smtClean="0">
                <a:latin typeface="Calibri" charset="0"/>
                <a:ea typeface="Calibri" charset="0"/>
                <a:cs typeface="Calibri" charset="0"/>
              </a:rPr>
              <a:t>goods (e.g. silk) </a:t>
            </a:r>
            <a:r>
              <a:rPr lang="en-GB" sz="1900" dirty="0">
                <a:latin typeface="Calibri" charset="0"/>
                <a:ea typeface="Calibri" charset="0"/>
                <a:cs typeface="Calibri" charset="0"/>
              </a:rPr>
              <a:t>and produce have been bought and sold, and </a:t>
            </a:r>
            <a:r>
              <a:rPr lang="en-GB" sz="1900" dirty="0" smtClean="0">
                <a:latin typeface="Calibri" charset="0"/>
                <a:ea typeface="Calibri" charset="0"/>
                <a:cs typeface="Calibri" charset="0"/>
              </a:rPr>
              <a:t>ideas and beliefs </a:t>
            </a:r>
            <a:r>
              <a:rPr lang="en-GB" sz="1900" dirty="0">
                <a:latin typeface="Calibri" charset="0"/>
                <a:ea typeface="Calibri" charset="0"/>
                <a:cs typeface="Calibri" charset="0"/>
              </a:rPr>
              <a:t>exchanged, adapted and refined. They have carried not only prosperity, but also death and violence, disease and disaster.</a:t>
            </a:r>
            <a:endParaRPr lang="en-GB" sz="1900" dirty="0" smtClean="0">
              <a:latin typeface="Calibri" charset="0"/>
              <a:ea typeface="Calibri" charset="0"/>
              <a:cs typeface="Calibri" charset="0"/>
            </a:endParaRPr>
          </a:p>
          <a:p>
            <a:pPr>
              <a:lnSpc>
                <a:spcPct val="106000"/>
              </a:lnSpc>
            </a:pPr>
            <a:endParaRPr lang="en-GB" sz="1900" dirty="0">
              <a:latin typeface="Calibri" charset="0"/>
              <a:ea typeface="Calibri" charset="0"/>
              <a:cs typeface="Calibri" charset="0"/>
            </a:endParaRPr>
          </a:p>
          <a:p>
            <a:pPr>
              <a:lnSpc>
                <a:spcPct val="106000"/>
              </a:lnSpc>
            </a:pPr>
            <a:r>
              <a:rPr lang="en-GB" sz="1900" dirty="0" smtClean="0">
                <a:latin typeface="Calibri" charset="0"/>
                <a:ea typeface="Calibri" charset="0"/>
                <a:cs typeface="Calibri" charset="0"/>
              </a:rPr>
              <a:t>You might even think of the Silk Roads as the worlds central nervous system, linking all the organs of the body together or perhaps as veins and arteries pumping oxygen and carbon dioxide away from and towards the heart. To understand the body, you need to look under the skin, an you also need to see how the body as a whole works, rather than just looking at one party of it. </a:t>
            </a:r>
            <a:endParaRPr lang="en-GB" sz="1900" dirty="0">
              <a:latin typeface="Calibri" charset="0"/>
              <a:ea typeface="Calibri" charset="0"/>
              <a:cs typeface="Calibri" charset="0"/>
            </a:endParaRPr>
          </a:p>
        </p:txBody>
      </p:sp>
      <p:pic>
        <p:nvPicPr>
          <p:cNvPr id="8" name="Picture 7" descr="A drawing of a face&#10;&#10;Description automatically generated">
            <a:extLst>
              <a:ext uri="{FF2B5EF4-FFF2-40B4-BE49-F238E27FC236}">
                <a16:creationId xmlns:a16="http://schemas.microsoft.com/office/drawing/2014/main" xmlns="" id="{6C606500-2D5C-2F45-8CAE-81B6F810757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foregroundMark x1="20647" y1="73077" x2="20647" y2="73077"/>
                        <a14:foregroundMark x1="29104" y1="69231" x2="29104" y2="69231"/>
                        <a14:foregroundMark x1="44527" y1="76923" x2="44527" y2="76923"/>
                        <a14:foregroundMark x1="52736" y1="73077" x2="52736" y2="73077"/>
                        <a14:foregroundMark x1="66169" y1="67949" x2="66169" y2="67949"/>
                        <a14:foregroundMark x1="75124" y1="67949" x2="75124" y2="67949"/>
                        <a14:foregroundMark x1="92289" y1="69231" x2="92289" y2="69231"/>
                        <a14:foregroundMark x1="67662" y1="12821" x2="67662" y2="12821"/>
                        <a14:backgroundMark x1="6468" y1="36538" x2="6468" y2="36538"/>
                        <a14:backgroundMark x1="41045" y1="22436" x2="41045" y2="22436"/>
                        <a14:backgroundMark x1="67662" y1="20513" x2="67662" y2="20513"/>
                        <a14:backgroundMark x1="41542" y1="16026" x2="41542" y2="16026"/>
                        <a14:backgroundMark x1="40299" y1="29487" x2="40299" y2="29487"/>
                        <a14:backgroundMark x1="66915" y1="27564" x2="68657" y2="16026"/>
                        <a14:backgroundMark x1="20647" y1="60897" x2="20647" y2="60897"/>
                        <a14:backgroundMark x1="43035" y1="66026" x2="43035" y2="66026"/>
                      </a14:backgroundRemoval>
                    </a14:imgEffect>
                  </a14:imgLayer>
                </a14:imgProps>
              </a:ext>
            </a:extLst>
          </a:blip>
          <a:stretch>
            <a:fillRect/>
          </a:stretch>
        </p:blipFill>
        <p:spPr>
          <a:xfrm>
            <a:off x="51727" y="10729"/>
            <a:ext cx="2343894" cy="909571"/>
          </a:xfrm>
          <a:prstGeom prst="rect">
            <a:avLst/>
          </a:prstGeom>
        </p:spPr>
      </p:pic>
      <p:sp>
        <p:nvSpPr>
          <p:cNvPr id="9" name="Title 1"/>
          <p:cNvSpPr txBox="1">
            <a:spLocks/>
          </p:cNvSpPr>
          <p:nvPr/>
        </p:nvSpPr>
        <p:spPr>
          <a:xfrm>
            <a:off x="2395621" y="0"/>
            <a:ext cx="5478379"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sz="5400" dirty="0" smtClean="0">
                <a:latin typeface="Calibri" panose="020F0502020204030204" pitchFamily="34" charset="0"/>
                <a:cs typeface="Calibri" panose="020F0502020204030204" pitchFamily="34" charset="0"/>
              </a:rPr>
              <a:t>The Silk Roads</a:t>
            </a:r>
            <a:endParaRPr lang="en-US" sz="5400" dirty="0">
              <a:latin typeface="Calibri" panose="020F0502020204030204" pitchFamily="34" charset="0"/>
              <a:cs typeface="Calibri" panose="020F0502020204030204" pitchFamily="34" charset="0"/>
            </a:endParaRPr>
          </a:p>
        </p:txBody>
      </p:sp>
      <p:sp>
        <p:nvSpPr>
          <p:cNvPr id="10" name="Rectangle 9"/>
          <p:cNvSpPr/>
          <p:nvPr/>
        </p:nvSpPr>
        <p:spPr>
          <a:xfrm>
            <a:off x="6032500" y="850219"/>
            <a:ext cx="3060117" cy="5824538"/>
          </a:xfrm>
          <a:prstGeom prst="rect">
            <a:avLst/>
          </a:prstGeom>
          <a:solidFill>
            <a:schemeClr val="bg1"/>
          </a:solidFill>
          <a:ln>
            <a:solidFill>
              <a:schemeClr val="tx1"/>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2" descr="he Silk Roads: A New History of the World: Amazon.co.uk: Frankopan, Peter:  978110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65984">
            <a:off x="7927399" y="65700"/>
            <a:ext cx="1073369" cy="162018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6032500" y="850219"/>
            <a:ext cx="3060117" cy="5847755"/>
          </a:xfrm>
          <a:prstGeom prst="rect">
            <a:avLst/>
          </a:prstGeom>
        </p:spPr>
        <p:txBody>
          <a:bodyPr wrap="square">
            <a:spAutoFit/>
          </a:bodyPr>
          <a:lstStyle/>
          <a:p>
            <a:pPr lvl="0"/>
            <a:r>
              <a:rPr lang="en-GB" sz="2200" b="1" dirty="0" smtClean="0">
                <a:solidFill>
                  <a:srgbClr val="7030A0"/>
                </a:solidFill>
                <a:latin typeface="Calibri" charset="0"/>
                <a:ea typeface="Calibri" charset="0"/>
                <a:cs typeface="Calibri" charset="0"/>
                <a:sym typeface="Comic Sans MS"/>
              </a:rPr>
              <a:t>Task – Answer</a:t>
            </a:r>
            <a:r>
              <a:rPr lang="en-GB" sz="2200" b="1" dirty="0">
                <a:solidFill>
                  <a:srgbClr val="7030A0"/>
                </a:solidFill>
                <a:latin typeface="Calibri" charset="0"/>
                <a:ea typeface="Calibri" charset="0"/>
                <a:cs typeface="Calibri" charset="0"/>
                <a:sym typeface="Comic Sans MS"/>
              </a:rPr>
              <a:t/>
            </a:r>
            <a:br>
              <a:rPr lang="en-GB" sz="2200" b="1" dirty="0">
                <a:solidFill>
                  <a:srgbClr val="7030A0"/>
                </a:solidFill>
                <a:latin typeface="Calibri" charset="0"/>
                <a:ea typeface="Calibri" charset="0"/>
                <a:cs typeface="Calibri" charset="0"/>
                <a:sym typeface="Comic Sans MS"/>
              </a:rPr>
            </a:br>
            <a:r>
              <a:rPr lang="en-GB" sz="2200" b="1" dirty="0" smtClean="0">
                <a:solidFill>
                  <a:srgbClr val="7030A0"/>
                </a:solidFill>
                <a:latin typeface="Calibri" charset="0"/>
                <a:ea typeface="Calibri" charset="0"/>
                <a:cs typeface="Calibri" charset="0"/>
                <a:sym typeface="Comic Sans MS"/>
              </a:rPr>
              <a:t>the questions.</a:t>
            </a:r>
            <a:r>
              <a:rPr lang="en-GB" sz="2200" dirty="0" smtClean="0">
                <a:solidFill>
                  <a:srgbClr val="7030A0"/>
                </a:solidFill>
                <a:latin typeface="Calibri" charset="0"/>
                <a:ea typeface="Calibri" charset="0"/>
                <a:cs typeface="Calibri" charset="0"/>
                <a:sym typeface="Comic Sans MS"/>
              </a:rPr>
              <a:t> </a:t>
            </a:r>
          </a:p>
          <a:p>
            <a:pPr lvl="0"/>
            <a:endParaRPr lang="en-GB" sz="2200" dirty="0" smtClean="0">
              <a:solidFill>
                <a:srgbClr val="7030A0"/>
              </a:solidFill>
              <a:latin typeface="Calibri" charset="0"/>
              <a:ea typeface="Calibri" charset="0"/>
              <a:cs typeface="Calibri" charset="0"/>
              <a:sym typeface="Comic Sans MS"/>
            </a:endParaRPr>
          </a:p>
          <a:p>
            <a:pPr marL="177800" lvl="0" indent="-177800">
              <a:buFont typeface="+mj-lt"/>
              <a:buAutoNum type="arabicPeriod"/>
            </a:pPr>
            <a:r>
              <a:rPr lang="en-GB" sz="2200" dirty="0">
                <a:solidFill>
                  <a:srgbClr val="7030A0"/>
                </a:solidFill>
                <a:latin typeface="Calibri" charset="0"/>
                <a:ea typeface="Calibri" charset="0"/>
                <a:cs typeface="Calibri" charset="0"/>
                <a:sym typeface="Comic Sans MS"/>
              </a:rPr>
              <a:t>  </a:t>
            </a:r>
            <a:r>
              <a:rPr lang="en-GB" sz="2200" dirty="0" smtClean="0">
                <a:solidFill>
                  <a:srgbClr val="7030A0"/>
                </a:solidFill>
                <a:latin typeface="Calibri" charset="0"/>
                <a:ea typeface="Calibri" charset="0"/>
                <a:cs typeface="Calibri" charset="0"/>
                <a:sym typeface="Comic Sans MS"/>
              </a:rPr>
              <a:t>Were the Silk Roads actually roads?</a:t>
            </a:r>
          </a:p>
          <a:p>
            <a:pPr marL="177800" lvl="0" indent="-177800">
              <a:buFont typeface="+mj-lt"/>
              <a:buAutoNum type="arabicPeriod"/>
            </a:pPr>
            <a:endParaRPr lang="en-GB" sz="2200" dirty="0">
              <a:solidFill>
                <a:srgbClr val="7030A0"/>
              </a:solidFill>
              <a:latin typeface="Calibri" charset="0"/>
              <a:ea typeface="Calibri" charset="0"/>
              <a:cs typeface="Calibri" charset="0"/>
              <a:sym typeface="Comic Sans MS"/>
            </a:endParaRPr>
          </a:p>
          <a:p>
            <a:pPr marL="177800" lvl="0" indent="-177800">
              <a:buFont typeface="+mj-lt"/>
              <a:buAutoNum type="arabicPeriod"/>
            </a:pPr>
            <a:r>
              <a:rPr lang="en-GB" sz="2200" dirty="0" smtClean="0">
                <a:solidFill>
                  <a:srgbClr val="7030A0"/>
                </a:solidFill>
                <a:latin typeface="Calibri" charset="0"/>
                <a:ea typeface="Calibri" charset="0"/>
                <a:cs typeface="Calibri" charset="0"/>
                <a:sym typeface="Comic Sans MS"/>
              </a:rPr>
              <a:t> What does </a:t>
            </a:r>
            <a:r>
              <a:rPr lang="en-GB" sz="2200" dirty="0" err="1" smtClean="0">
                <a:solidFill>
                  <a:srgbClr val="7030A0"/>
                </a:solidFill>
                <a:latin typeface="Calibri" charset="0"/>
                <a:ea typeface="Calibri" charset="0"/>
                <a:cs typeface="Calibri" charset="0"/>
                <a:sym typeface="Comic Sans MS"/>
              </a:rPr>
              <a:t>Frankopan</a:t>
            </a:r>
            <a:r>
              <a:rPr lang="en-GB" sz="2200" dirty="0" smtClean="0">
                <a:solidFill>
                  <a:srgbClr val="7030A0"/>
                </a:solidFill>
                <a:latin typeface="Calibri" charset="0"/>
                <a:ea typeface="Calibri" charset="0"/>
                <a:cs typeface="Calibri" charset="0"/>
                <a:sym typeface="Comic Sans MS"/>
              </a:rPr>
              <a:t> say crossed the Silk Roads?</a:t>
            </a:r>
          </a:p>
          <a:p>
            <a:pPr marL="177800" lvl="0" indent="-177800">
              <a:buFont typeface="+mj-lt"/>
              <a:buAutoNum type="arabicPeriod"/>
            </a:pPr>
            <a:endParaRPr lang="en-GB" sz="2200" dirty="0" smtClean="0">
              <a:solidFill>
                <a:srgbClr val="7030A0"/>
              </a:solidFill>
              <a:latin typeface="Calibri" charset="0"/>
              <a:ea typeface="Calibri" charset="0"/>
              <a:cs typeface="Calibri" charset="0"/>
              <a:sym typeface="Comic Sans MS"/>
            </a:endParaRPr>
          </a:p>
          <a:p>
            <a:pPr marL="177800" indent="-177800">
              <a:buFont typeface="+mj-lt"/>
              <a:buAutoNum type="arabicPeriod"/>
            </a:pPr>
            <a:r>
              <a:rPr lang="en-GB" sz="2200" dirty="0">
                <a:solidFill>
                  <a:srgbClr val="7030A0"/>
                </a:solidFill>
                <a:latin typeface="Calibri" charset="0"/>
                <a:ea typeface="Calibri" charset="0"/>
                <a:cs typeface="Calibri" charset="0"/>
                <a:sym typeface="Comic Sans MS"/>
              </a:rPr>
              <a:t> Where did the Silk Roads cross</a:t>
            </a:r>
            <a:r>
              <a:rPr lang="en-GB" sz="2200" dirty="0" smtClean="0">
                <a:solidFill>
                  <a:srgbClr val="7030A0"/>
                </a:solidFill>
                <a:latin typeface="Calibri" charset="0"/>
                <a:ea typeface="Calibri" charset="0"/>
                <a:cs typeface="Calibri" charset="0"/>
                <a:sym typeface="Comic Sans MS"/>
              </a:rPr>
              <a:t>?</a:t>
            </a:r>
          </a:p>
          <a:p>
            <a:pPr marL="177800" indent="-177800">
              <a:buFont typeface="+mj-lt"/>
              <a:buAutoNum type="arabicPeriod"/>
            </a:pPr>
            <a:endParaRPr lang="en-GB" sz="2200" dirty="0">
              <a:solidFill>
                <a:srgbClr val="7030A0"/>
              </a:solidFill>
              <a:latin typeface="Calibri" charset="0"/>
              <a:ea typeface="Calibri" charset="0"/>
              <a:cs typeface="Calibri" charset="0"/>
              <a:sym typeface="Comic Sans MS"/>
            </a:endParaRPr>
          </a:p>
          <a:p>
            <a:pPr marL="177800" lvl="0" indent="-177800">
              <a:buFont typeface="+mj-lt"/>
              <a:buAutoNum type="arabicPeriod"/>
            </a:pPr>
            <a:r>
              <a:rPr lang="en-GB" sz="2200" dirty="0" smtClean="0">
                <a:solidFill>
                  <a:srgbClr val="7030A0"/>
                </a:solidFill>
                <a:latin typeface="Calibri" charset="0"/>
                <a:ea typeface="Calibri" charset="0"/>
                <a:cs typeface="Calibri" charset="0"/>
                <a:sym typeface="Comic Sans MS"/>
              </a:rPr>
              <a:t> How does </a:t>
            </a:r>
            <a:r>
              <a:rPr lang="en-GB" sz="2200" dirty="0" err="1" smtClean="0">
                <a:solidFill>
                  <a:srgbClr val="7030A0"/>
                </a:solidFill>
                <a:latin typeface="Calibri" charset="0"/>
                <a:ea typeface="Calibri" charset="0"/>
                <a:cs typeface="Calibri" charset="0"/>
                <a:sym typeface="Comic Sans MS"/>
              </a:rPr>
              <a:t>Frankopan</a:t>
            </a:r>
            <a:r>
              <a:rPr lang="en-GB" sz="2200" dirty="0" smtClean="0">
                <a:solidFill>
                  <a:srgbClr val="7030A0"/>
                </a:solidFill>
                <a:latin typeface="Calibri" charset="0"/>
                <a:ea typeface="Calibri" charset="0"/>
                <a:cs typeface="Calibri" charset="0"/>
                <a:sym typeface="Comic Sans MS"/>
              </a:rPr>
              <a:t> describe the Silk Road, what he mean by it?</a:t>
            </a:r>
          </a:p>
          <a:p>
            <a:pPr marL="177800" lvl="0" indent="-177800">
              <a:buFont typeface="+mj-lt"/>
              <a:buAutoNum type="arabicPeriod"/>
            </a:pPr>
            <a:endParaRPr lang="en-GB" sz="2200" dirty="0" smtClean="0">
              <a:solidFill>
                <a:srgbClr val="7030A0"/>
              </a:solidFill>
              <a:latin typeface="Calibri" charset="0"/>
              <a:ea typeface="Calibri" charset="0"/>
              <a:cs typeface="Calibri" charset="0"/>
              <a:sym typeface="Comic Sans MS"/>
            </a:endParaRPr>
          </a:p>
        </p:txBody>
      </p:sp>
    </p:spTree>
    <p:extLst>
      <p:ext uri="{BB962C8B-B14F-4D97-AF65-F5344CB8AC3E}">
        <p14:creationId xmlns:p14="http://schemas.microsoft.com/office/powerpoint/2010/main" val="1869377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7798" y="3251705"/>
            <a:ext cx="8788401" cy="1200329"/>
          </a:xfrm>
          <a:prstGeom prst="rect">
            <a:avLst/>
          </a:prstGeom>
        </p:spPr>
        <p:txBody>
          <a:bodyPr wrap="square">
            <a:spAutoFit/>
          </a:bodyPr>
          <a:lstStyle/>
          <a:p>
            <a:pPr lvl="0"/>
            <a:r>
              <a:rPr lang="en-GB" sz="3600" b="1" i="1" dirty="0" smtClean="0">
                <a:solidFill>
                  <a:schemeClr val="dk1"/>
                </a:solidFill>
                <a:latin typeface="Calibri" charset="0"/>
                <a:ea typeface="Calibri" charset="0"/>
                <a:cs typeface="Calibri" charset="0"/>
                <a:sym typeface="Comic Sans MS"/>
              </a:rPr>
              <a:t>Although named the Silk Roads, this is term is a misconception as...</a:t>
            </a:r>
          </a:p>
        </p:txBody>
      </p:sp>
      <p:sp>
        <p:nvSpPr>
          <p:cNvPr id="8" name="Rectangle 7"/>
          <p:cNvSpPr/>
          <p:nvPr/>
        </p:nvSpPr>
        <p:spPr>
          <a:xfrm>
            <a:off x="-25400" y="919180"/>
            <a:ext cx="8712200" cy="2139047"/>
          </a:xfrm>
          <a:prstGeom prst="rect">
            <a:avLst/>
          </a:prstGeom>
        </p:spPr>
        <p:txBody>
          <a:bodyPr wrap="square">
            <a:spAutoFit/>
          </a:bodyPr>
          <a:lstStyle/>
          <a:p>
            <a:pPr lvl="0">
              <a:spcAft>
                <a:spcPts val="600"/>
              </a:spcAft>
            </a:pPr>
            <a:r>
              <a:rPr lang="en-GB" sz="3200" b="1" i="1" dirty="0" smtClean="0">
                <a:solidFill>
                  <a:srgbClr val="7030A0"/>
                </a:solidFill>
                <a:latin typeface="Calibri" charset="0"/>
                <a:ea typeface="Calibri" charset="0"/>
                <a:cs typeface="Calibri" charset="0"/>
                <a:sym typeface="Comic Sans MS"/>
              </a:rPr>
              <a:t>Task: What were the Silk Roads?</a:t>
            </a:r>
          </a:p>
          <a:p>
            <a:pPr lvl="0">
              <a:spcAft>
                <a:spcPts val="600"/>
              </a:spcAft>
            </a:pPr>
            <a:r>
              <a:rPr lang="en-GB" sz="3200" dirty="0" smtClean="0">
                <a:solidFill>
                  <a:srgbClr val="7030A0"/>
                </a:solidFill>
                <a:latin typeface="Calibri" charset="0"/>
                <a:ea typeface="Calibri" charset="0"/>
                <a:cs typeface="Calibri" charset="0"/>
                <a:sym typeface="Comic Sans MS"/>
              </a:rPr>
              <a:t>Using what we have done today, and the fragments, complete this following sentence to challenge the misconceptions about the Silk Roads. </a:t>
            </a:r>
          </a:p>
        </p:txBody>
      </p:sp>
      <p:sp>
        <p:nvSpPr>
          <p:cNvPr id="14" name="Title 1"/>
          <p:cNvSpPr txBox="1">
            <a:spLocks/>
          </p:cNvSpPr>
          <p:nvPr/>
        </p:nvSpPr>
        <p:spPr>
          <a:xfrm>
            <a:off x="44450" y="50818"/>
            <a:ext cx="9055099"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sz="5400" dirty="0" smtClean="0">
                <a:latin typeface="Calibri" panose="020F0502020204030204" pitchFamily="34" charset="0"/>
                <a:cs typeface="Calibri" panose="020F0502020204030204" pitchFamily="34" charset="0"/>
              </a:rPr>
              <a:t>Neither Silk nor Roads</a:t>
            </a:r>
            <a:endParaRPr lang="en-US" sz="5400" dirty="0">
              <a:latin typeface="Calibri" panose="020F0502020204030204" pitchFamily="34" charset="0"/>
              <a:cs typeface="Calibri" panose="020F050202020403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01796298"/>
              </p:ext>
            </p:extLst>
          </p:nvPr>
        </p:nvGraphicFramePr>
        <p:xfrm>
          <a:off x="177798" y="4864101"/>
          <a:ext cx="8788401" cy="1787538"/>
        </p:xfrm>
        <a:graphic>
          <a:graphicData uri="http://schemas.openxmlformats.org/drawingml/2006/table">
            <a:tbl>
              <a:tblPr firstRow="1" bandRow="1">
                <a:tableStyleId>{5940675A-B579-460E-94D1-54222C63F5DA}</a:tableStyleId>
              </a:tblPr>
              <a:tblGrid>
                <a:gridCol w="3035302"/>
                <a:gridCol w="2197100"/>
                <a:gridCol w="3555999"/>
              </a:tblGrid>
              <a:tr h="595846">
                <a:tc>
                  <a:txBody>
                    <a:bodyPr/>
                    <a:lstStyle/>
                    <a:p>
                      <a:pPr algn="ctr"/>
                      <a:r>
                        <a:rPr lang="en-GB" sz="2400" i="1" dirty="0" smtClean="0">
                          <a:latin typeface="Calibri" charset="0"/>
                          <a:ea typeface="Calibri" charset="0"/>
                          <a:cs typeface="Calibri" charset="0"/>
                        </a:rPr>
                        <a:t>..death</a:t>
                      </a:r>
                      <a:r>
                        <a:rPr lang="en-GB" sz="2400" i="1" baseline="0" dirty="0" smtClean="0">
                          <a:latin typeface="Calibri" charset="0"/>
                          <a:ea typeface="Calibri" charset="0"/>
                          <a:cs typeface="Calibri" charset="0"/>
                        </a:rPr>
                        <a:t> and violence</a:t>
                      </a:r>
                      <a:r>
                        <a:rPr lang="en-GB" sz="2400" i="1" dirty="0" smtClean="0">
                          <a:latin typeface="Calibri" charset="0"/>
                          <a:ea typeface="Calibri" charset="0"/>
                          <a:cs typeface="Calibri" charset="0"/>
                        </a:rPr>
                        <a:t>...</a:t>
                      </a:r>
                      <a:endParaRPr lang="en-GB" sz="2400" i="1" dirty="0">
                        <a:latin typeface="Calibri" charset="0"/>
                        <a:ea typeface="Calibri" charset="0"/>
                        <a:cs typeface="Calibri" charset="0"/>
                      </a:endParaRPr>
                    </a:p>
                  </a:txBody>
                  <a:tcPr>
                    <a:solidFill>
                      <a:schemeClr val="bg1"/>
                    </a:solidFill>
                  </a:tcPr>
                </a:tc>
                <a:tc>
                  <a:txBody>
                    <a:bodyPr/>
                    <a:lstStyle/>
                    <a:p>
                      <a:pPr algn="ctr"/>
                      <a:r>
                        <a:rPr lang="en-GB" sz="2400" i="1" dirty="0" smtClean="0">
                          <a:latin typeface="Calibri" charset="0"/>
                          <a:ea typeface="Calibri" charset="0"/>
                          <a:cs typeface="Calibri" charset="0"/>
                        </a:rPr>
                        <a:t>...trade routes...</a:t>
                      </a:r>
                      <a:endParaRPr lang="en-GB" sz="2400" i="1" dirty="0">
                        <a:latin typeface="Calibri" charset="0"/>
                        <a:ea typeface="Calibri" charset="0"/>
                        <a:cs typeface="Calibri" charset="0"/>
                      </a:endParaRPr>
                    </a:p>
                  </a:txBody>
                  <a:tcPr>
                    <a:solidFill>
                      <a:schemeClr val="bg1"/>
                    </a:solidFill>
                  </a:tcPr>
                </a:tc>
                <a:tc>
                  <a:txBody>
                    <a:bodyPr/>
                    <a:lstStyle/>
                    <a:p>
                      <a:pPr algn="ctr"/>
                      <a:r>
                        <a:rPr lang="en-GB" sz="2400" i="1" dirty="0" smtClean="0">
                          <a:latin typeface="Calibri" charset="0"/>
                          <a:ea typeface="Calibri" charset="0"/>
                          <a:cs typeface="Calibri" charset="0"/>
                        </a:rPr>
                        <a:t>..beliefs</a:t>
                      </a:r>
                      <a:r>
                        <a:rPr lang="en-GB" sz="2400" i="1" baseline="0" dirty="0" smtClean="0">
                          <a:latin typeface="Calibri" charset="0"/>
                          <a:ea typeface="Calibri" charset="0"/>
                          <a:cs typeface="Calibri" charset="0"/>
                        </a:rPr>
                        <a:t> and ideas...</a:t>
                      </a:r>
                      <a:endParaRPr lang="en-GB" sz="2400" i="1" dirty="0">
                        <a:latin typeface="Calibri" charset="0"/>
                        <a:ea typeface="Calibri" charset="0"/>
                        <a:cs typeface="Calibri" charset="0"/>
                      </a:endParaRPr>
                    </a:p>
                  </a:txBody>
                  <a:tcPr>
                    <a:solidFill>
                      <a:schemeClr val="bg1"/>
                    </a:solidFill>
                  </a:tcPr>
                </a:tc>
              </a:tr>
              <a:tr h="595846">
                <a:tc>
                  <a:txBody>
                    <a:bodyPr/>
                    <a:lstStyle/>
                    <a:p>
                      <a:pPr algn="ctr"/>
                      <a:r>
                        <a:rPr lang="en-GB" sz="2400" i="1" dirty="0" smtClean="0">
                          <a:latin typeface="Calibri" charset="0"/>
                          <a:ea typeface="Calibri" charset="0"/>
                          <a:cs typeface="Calibri" charset="0"/>
                        </a:rPr>
                        <a:t>...people</a:t>
                      </a:r>
                      <a:r>
                        <a:rPr lang="en-GB" sz="2400" i="1" baseline="0" dirty="0" smtClean="0">
                          <a:latin typeface="Calibri" charset="0"/>
                          <a:ea typeface="Calibri" charset="0"/>
                          <a:cs typeface="Calibri" charset="0"/>
                        </a:rPr>
                        <a:t> and </a:t>
                      </a:r>
                      <a:r>
                        <a:rPr lang="en-GB" sz="2400" i="1" dirty="0" smtClean="0">
                          <a:latin typeface="Calibri" charset="0"/>
                          <a:ea typeface="Calibri" charset="0"/>
                          <a:cs typeface="Calibri" charset="0"/>
                        </a:rPr>
                        <a:t>culture....</a:t>
                      </a:r>
                      <a:endParaRPr lang="en-GB" sz="2400" i="1" dirty="0">
                        <a:latin typeface="Calibri" charset="0"/>
                        <a:ea typeface="Calibri" charset="0"/>
                        <a:cs typeface="Calibri" charset="0"/>
                      </a:endParaRPr>
                    </a:p>
                  </a:txBody>
                  <a:tcPr>
                    <a:solidFill>
                      <a:schemeClr val="bg1"/>
                    </a:solidFill>
                  </a:tcPr>
                </a:tc>
                <a:tc>
                  <a:txBody>
                    <a:bodyPr/>
                    <a:lstStyle/>
                    <a:p>
                      <a:pPr algn="ctr"/>
                      <a:r>
                        <a:rPr lang="en-GB" sz="2400" i="1" dirty="0" smtClean="0">
                          <a:latin typeface="Calibri" charset="0"/>
                          <a:ea typeface="Calibri" charset="0"/>
                          <a:cs typeface="Calibri" charset="0"/>
                        </a:rPr>
                        <a:t>....civilisation</a:t>
                      </a:r>
                      <a:endParaRPr lang="en-GB" sz="2400" i="1" dirty="0">
                        <a:latin typeface="Calibri" charset="0"/>
                        <a:ea typeface="Calibri" charset="0"/>
                        <a:cs typeface="Calibri" charset="0"/>
                      </a:endParaRPr>
                    </a:p>
                  </a:txBody>
                  <a:tcPr>
                    <a:solidFill>
                      <a:schemeClr val="bg1"/>
                    </a:solidFill>
                  </a:tcPr>
                </a:tc>
                <a:tc>
                  <a:txBody>
                    <a:bodyPr/>
                    <a:lstStyle/>
                    <a:p>
                      <a:pPr algn="ctr"/>
                      <a:r>
                        <a:rPr lang="en-GB" sz="2400" i="1" dirty="0" smtClean="0">
                          <a:latin typeface="Calibri" charset="0"/>
                          <a:ea typeface="Calibri" charset="0"/>
                          <a:cs typeface="Calibri" charset="0"/>
                        </a:rPr>
                        <a:t>..interconnected</a:t>
                      </a:r>
                      <a:r>
                        <a:rPr lang="en-GB" sz="2400" i="1" baseline="0" dirty="0" smtClean="0">
                          <a:latin typeface="Calibri" charset="0"/>
                          <a:ea typeface="Calibri" charset="0"/>
                          <a:cs typeface="Calibri" charset="0"/>
                        </a:rPr>
                        <a:t> network..</a:t>
                      </a:r>
                      <a:endParaRPr lang="en-GB" sz="2400" i="1" dirty="0">
                        <a:latin typeface="Calibri" charset="0"/>
                        <a:ea typeface="Calibri" charset="0"/>
                        <a:cs typeface="Calibri" charset="0"/>
                      </a:endParaRPr>
                    </a:p>
                  </a:txBody>
                  <a:tcPr>
                    <a:solidFill>
                      <a:schemeClr val="bg1"/>
                    </a:solidFill>
                  </a:tcPr>
                </a:tc>
              </a:tr>
              <a:tr h="595846">
                <a:tc>
                  <a:txBody>
                    <a:bodyPr/>
                    <a:lstStyle/>
                    <a:p>
                      <a:pPr algn="ctr"/>
                      <a:r>
                        <a:rPr lang="en-GB" sz="2400" i="1" dirty="0" smtClean="0">
                          <a:latin typeface="Calibri" charset="0"/>
                          <a:ea typeface="Calibri" charset="0"/>
                          <a:cs typeface="Calibri" charset="0"/>
                        </a:rPr>
                        <a:t>....goods...</a:t>
                      </a:r>
                      <a:endParaRPr lang="en-GB" sz="2400" i="1" dirty="0">
                        <a:latin typeface="Calibri" charset="0"/>
                        <a:ea typeface="Calibri" charset="0"/>
                        <a:cs typeface="Calibri" charset="0"/>
                      </a:endParaRPr>
                    </a:p>
                  </a:txBody>
                  <a:tcPr>
                    <a:solidFill>
                      <a:schemeClr val="bg1"/>
                    </a:solidFill>
                  </a:tcPr>
                </a:tc>
                <a:tc gridSpan="2">
                  <a:txBody>
                    <a:bodyPr/>
                    <a:lstStyle/>
                    <a:p>
                      <a:pPr algn="ctr"/>
                      <a:r>
                        <a:rPr lang="en-GB" sz="2400" i="1" dirty="0" smtClean="0">
                          <a:latin typeface="Calibri" charset="0"/>
                          <a:ea typeface="Calibri" charset="0"/>
                          <a:cs typeface="Calibri" charset="0"/>
                        </a:rPr>
                        <a:t>...East</a:t>
                      </a:r>
                      <a:r>
                        <a:rPr lang="en-GB" sz="2400" i="1" baseline="0" dirty="0" smtClean="0">
                          <a:latin typeface="Calibri" charset="0"/>
                          <a:ea typeface="Calibri" charset="0"/>
                          <a:cs typeface="Calibri" charset="0"/>
                        </a:rPr>
                        <a:t> to West, and North to South....</a:t>
                      </a:r>
                      <a:endParaRPr lang="en-GB" sz="2400" i="1" dirty="0">
                        <a:latin typeface="Calibri" charset="0"/>
                        <a:ea typeface="Calibri" charset="0"/>
                        <a:cs typeface="Calibri" charset="0"/>
                      </a:endParaRPr>
                    </a:p>
                  </a:txBody>
                  <a:tcPr>
                    <a:solidFill>
                      <a:schemeClr val="bg1"/>
                    </a:solidFill>
                  </a:tcPr>
                </a:tc>
                <a:tc hMerge="1">
                  <a:txBody>
                    <a:bodyPr/>
                    <a:lstStyle/>
                    <a:p>
                      <a:pPr algn="ctr"/>
                      <a:endParaRPr lang="en-GB" sz="2200" i="1" dirty="0">
                        <a:latin typeface="Calibri" charset="0"/>
                        <a:ea typeface="Calibri" charset="0"/>
                        <a:cs typeface="Calibri" charset="0"/>
                      </a:endParaRPr>
                    </a:p>
                  </a:txBody>
                  <a:tcPr/>
                </a:tc>
              </a:tr>
            </a:tbl>
          </a:graphicData>
        </a:graphic>
      </p:graphicFrame>
      <p:pic>
        <p:nvPicPr>
          <p:cNvPr id="26626" name="Picture 2" descr=" Common Misconceptions About Retargeting"/>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9808" b="97115" l="13350" r="95874">
                        <a14:foregroundMark x1="28883" y1="40385" x2="28883" y2="40385"/>
                        <a14:foregroundMark x1="43932" y1="40625" x2="43932" y2="40625"/>
                        <a14:foregroundMark x1="49515" y1="42548" x2="49515" y2="42548"/>
                        <a14:foregroundMark x1="55097" y1="43269" x2="55097" y2="43269"/>
                        <a14:foregroundMark x1="62864" y1="42548" x2="62864" y2="42548"/>
                        <a14:foregroundMark x1="68932" y1="41346" x2="68932" y2="41346"/>
                        <a14:foregroundMark x1="78883" y1="40625" x2="78883" y2="40625"/>
                        <a14:foregroundMark x1="19660" y1="39423" x2="19660" y2="39423"/>
                        <a14:foregroundMark x1="25485" y1="38462" x2="25485" y2="38462"/>
                        <a14:foregroundMark x1="19417" y1="45433" x2="19417" y2="45433"/>
                        <a14:foregroundMark x1="15777" y1="41346" x2="15777" y2="41346"/>
                        <a14:foregroundMark x1="15534" y1="46154" x2="15534" y2="46154"/>
                        <a14:backgroundMark x1="33738" y1="43510" x2="33738" y2="43510"/>
                        <a14:backgroundMark x1="40777" y1="43510" x2="40777" y2="43510"/>
                      </a14:backgroundRemoval>
                    </a14:imgEffect>
                  </a14:imgLayer>
                </a14:imgProps>
              </a:ext>
              <a:ext uri="{28A0092B-C50C-407E-A947-70E740481C1C}">
                <a14:useLocalDpi xmlns:a14="http://schemas.microsoft.com/office/drawing/2010/main" val="0"/>
              </a:ext>
            </a:extLst>
          </a:blip>
          <a:srcRect l="11650" t="28831" r="3884" b="2885"/>
          <a:stretch/>
        </p:blipFill>
        <p:spPr bwMode="auto">
          <a:xfrm>
            <a:off x="6432551" y="725702"/>
            <a:ext cx="2857497" cy="2332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588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82257" y="1250535"/>
            <a:ext cx="5157620" cy="5078313"/>
          </a:xfrm>
          <a:prstGeom prst="rect">
            <a:avLst/>
          </a:prstGeom>
          <a:noFill/>
        </p:spPr>
        <p:txBody>
          <a:bodyPr wrap="square" rtlCol="0">
            <a:spAutoFit/>
          </a:bodyPr>
          <a:lstStyle/>
          <a:p>
            <a:pPr algn="ctr"/>
            <a:r>
              <a:rPr lang="en-GB" sz="3600" b="1" dirty="0">
                <a:solidFill>
                  <a:srgbClr val="7030A0"/>
                </a:solidFill>
                <a:latin typeface="Calibri" charset="0"/>
                <a:ea typeface="Calibri" charset="0"/>
                <a:cs typeface="Calibri" charset="0"/>
              </a:rPr>
              <a:t>If you had to give Peter Frankopan’s book a new title, what would you call it?</a:t>
            </a:r>
          </a:p>
          <a:p>
            <a:pPr algn="ctr"/>
            <a:endParaRPr lang="en-GB" sz="3600" dirty="0">
              <a:latin typeface="Calibri" charset="0"/>
              <a:ea typeface="Calibri" charset="0"/>
              <a:cs typeface="Calibri" charset="0"/>
            </a:endParaRPr>
          </a:p>
          <a:p>
            <a:pPr algn="ctr"/>
            <a:r>
              <a:rPr lang="en-GB" sz="3600" dirty="0">
                <a:latin typeface="Calibri" charset="0"/>
                <a:ea typeface="Calibri" charset="0"/>
                <a:cs typeface="Calibri" charset="0"/>
              </a:rPr>
              <a:t>Write your answer on a post it note, and pin it up on the board as you pack away.</a:t>
            </a:r>
          </a:p>
        </p:txBody>
      </p:sp>
      <p:sp>
        <p:nvSpPr>
          <p:cNvPr id="5" name="TextBox 4"/>
          <p:cNvSpPr txBox="1"/>
          <p:nvPr/>
        </p:nvSpPr>
        <p:spPr>
          <a:xfrm>
            <a:off x="0" y="6441"/>
            <a:ext cx="9139875" cy="923330"/>
          </a:xfrm>
          <a:prstGeom prst="rect">
            <a:avLst/>
          </a:prstGeom>
          <a:noFill/>
        </p:spPr>
        <p:txBody>
          <a:bodyPr wrap="square" rtlCol="0">
            <a:spAutoFit/>
          </a:bodyPr>
          <a:lstStyle/>
          <a:p>
            <a:pPr algn="ctr"/>
            <a:r>
              <a:rPr lang="en-GB" sz="5400" dirty="0" smtClean="0">
                <a:latin typeface="Calibri" charset="0"/>
                <a:ea typeface="Calibri" charset="0"/>
                <a:cs typeface="Calibri" charset="0"/>
              </a:rPr>
              <a:t>Before you leave...</a:t>
            </a:r>
            <a:endParaRPr lang="en-GB" sz="5400" dirty="0">
              <a:latin typeface="Calibri" charset="0"/>
              <a:ea typeface="Calibri" charset="0"/>
              <a:cs typeface="Calibri" charset="0"/>
            </a:endParaRPr>
          </a:p>
        </p:txBody>
      </p:sp>
      <p:pic>
        <p:nvPicPr>
          <p:cNvPr id="7" name="Picture 6"/>
          <p:cNvPicPr>
            <a:picLocks noChangeAspect="1"/>
          </p:cNvPicPr>
          <p:nvPr/>
        </p:nvPicPr>
        <p:blipFill>
          <a:blip r:embed="rId2"/>
          <a:stretch>
            <a:fillRect/>
          </a:stretch>
        </p:blipFill>
        <p:spPr>
          <a:xfrm>
            <a:off x="247805" y="1250535"/>
            <a:ext cx="3734451" cy="5451838"/>
          </a:xfrm>
          <a:prstGeom prst="rect">
            <a:avLst/>
          </a:prstGeom>
        </p:spPr>
      </p:pic>
    </p:spTree>
    <p:extLst>
      <p:ext uri="{BB962C8B-B14F-4D97-AF65-F5344CB8AC3E}">
        <p14:creationId xmlns:p14="http://schemas.microsoft.com/office/powerpoint/2010/main" val="48270097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Ｐ明朝"/>
      </a:majorFont>
      <a:minorFont>
        <a:latin typeface="Goudy Old Style"/>
        <a:ea typeface=""/>
        <a:cs typeface=""/>
        <a:font script="Jpan" typeface="ＭＳ Ｐ明朝"/>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635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Inkwell.thmx</Template>
  <TotalTime>9528</TotalTime>
  <Words>1464</Words>
  <Application>Microsoft Macintosh PowerPoint</Application>
  <PresentationFormat>On-screen Show (4:3)</PresentationFormat>
  <Paragraphs>125</Paragraphs>
  <Slides>18</Slides>
  <Notes>6</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Calibri</vt:lpstr>
      <vt:lpstr>Comic Sans MS</vt:lpstr>
      <vt:lpstr>Goudy Old Style</vt:lpstr>
      <vt:lpstr>Impact</vt:lpstr>
      <vt:lpstr>Rockwell</vt:lpstr>
      <vt:lpstr>Arial</vt:lpstr>
      <vt:lpstr>Inkwell</vt:lpstr>
      <vt:lpstr>PowerPoint Presentation</vt:lpstr>
      <vt:lpstr>PowerPoint Presentation</vt:lpstr>
      <vt:lpstr>PowerPoint Presentation</vt:lpstr>
      <vt:lpstr>PowerPoint Presentation</vt:lpstr>
      <vt:lpstr>PowerPoint Presentation</vt:lpstr>
      <vt:lpstr>Enquiry: What travelled on  the Silk Roads?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Greg Thornton</dc:creator>
  <cp:lastModifiedBy>Greg Thornton</cp:lastModifiedBy>
  <cp:revision>260</cp:revision>
  <dcterms:created xsi:type="dcterms:W3CDTF">2016-04-27T18:59:21Z</dcterms:created>
  <dcterms:modified xsi:type="dcterms:W3CDTF">2021-01-19T07:40:54Z</dcterms:modified>
</cp:coreProperties>
</file>