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gif" ContentType="image/gif"/>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349" r:id="rId2"/>
    <p:sldId id="404" r:id="rId3"/>
    <p:sldId id="409" r:id="rId4"/>
    <p:sldId id="429" r:id="rId5"/>
    <p:sldId id="437" r:id="rId6"/>
    <p:sldId id="440" r:id="rId7"/>
    <p:sldId id="441" r:id="rId8"/>
    <p:sldId id="443" r:id="rId9"/>
    <p:sldId id="442" r:id="rId10"/>
    <p:sldId id="438" r:id="rId11"/>
    <p:sldId id="432" r:id="rId12"/>
    <p:sldId id="407" r:id="rId13"/>
    <p:sldId id="434" r:id="rId14"/>
    <p:sldId id="427" r:id="rId15"/>
    <p:sldId id="415" r:id="rId16"/>
    <p:sldId id="445" r:id="rId17"/>
    <p:sldId id="39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2F17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5455"/>
    <p:restoredTop sz="94216" autoAdjust="0"/>
  </p:normalViewPr>
  <p:slideViewPr>
    <p:cSldViewPr snapToGrid="0" snapToObjects="1">
      <p:cViewPr>
        <p:scale>
          <a:sx n="53" d="100"/>
          <a:sy n="53" d="100"/>
        </p:scale>
        <p:origin x="784" y="1240"/>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176"/>
    </p:cViewPr>
  </p:notesTextViewPr>
  <p:sorterViewPr>
    <p:cViewPr>
      <p:scale>
        <a:sx n="110" d="100"/>
        <a:sy n="11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47155E-BD83-ED47-9894-56D2FA567EA0}" type="datetimeFigureOut">
              <a:rPr lang="en-GB" smtClean="0"/>
              <a:t>26/01/2021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50E83-AE1E-254A-95B0-807A2BB874AB}" type="slidenum">
              <a:rPr lang="en-GB" smtClean="0"/>
              <a:t>‹#›</a:t>
            </a:fld>
            <a:endParaRPr lang="en-GB"/>
          </a:p>
        </p:txBody>
      </p:sp>
    </p:spTree>
    <p:extLst>
      <p:ext uri="{BB962C8B-B14F-4D97-AF65-F5344CB8AC3E}">
        <p14:creationId xmlns:p14="http://schemas.microsoft.com/office/powerpoint/2010/main" val="2103829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miter lim="800000"/>
            <a:headEnd/>
            <a:tailEnd/>
          </a:ln>
        </p:spPr>
        <p:txBody>
          <a:bodyPr/>
          <a:lstStyle/>
          <a:p>
            <a:fld id="{74276F7C-7D3F-ED4F-AE7C-14D60B741498}" type="slidenum">
              <a:rPr lang="en-GB">
                <a:ea typeface="Arial" pitchFamily="-1" charset="0"/>
                <a:cs typeface="Arial" pitchFamily="-1" charset="0"/>
              </a:rPr>
              <a:pPr/>
              <a:t>1</a:t>
            </a:fld>
            <a:endParaRPr lang="en-GB">
              <a:ea typeface="Arial" pitchFamily="-1" charset="0"/>
              <a:cs typeface="Arial" pitchFamily="-1"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endParaRPr lang="en-US">
              <a:latin typeface="Arial" pitchFamily="-1" charset="0"/>
              <a:ea typeface="Arial" pitchFamily="-1" charset="0"/>
              <a:cs typeface="Arial" pitchFamily="-1" charset="0"/>
            </a:endParaRPr>
          </a:p>
        </p:txBody>
      </p:sp>
    </p:spTree>
    <p:extLst>
      <p:ext uri="{BB962C8B-B14F-4D97-AF65-F5344CB8AC3E}">
        <p14:creationId xmlns:p14="http://schemas.microsoft.com/office/powerpoint/2010/main" val="343006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C50E83-AE1E-254A-95B0-807A2BB874AB}" type="slidenum">
              <a:rPr lang="en-GB" smtClean="0"/>
              <a:t>2</a:t>
            </a:fld>
            <a:endParaRPr lang="en-GB"/>
          </a:p>
        </p:txBody>
      </p:sp>
    </p:spTree>
    <p:extLst>
      <p:ext uri="{BB962C8B-B14F-4D97-AF65-F5344CB8AC3E}">
        <p14:creationId xmlns:p14="http://schemas.microsoft.com/office/powerpoint/2010/main" val="1508148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C50E83-AE1E-254A-95B0-807A2BB874AB}" type="slidenum">
              <a:rPr lang="en-GB" smtClean="0"/>
              <a:t>3</a:t>
            </a:fld>
            <a:endParaRPr lang="en-GB"/>
          </a:p>
        </p:txBody>
      </p:sp>
    </p:spTree>
    <p:extLst>
      <p:ext uri="{BB962C8B-B14F-4D97-AF65-F5344CB8AC3E}">
        <p14:creationId xmlns:p14="http://schemas.microsoft.com/office/powerpoint/2010/main" val="132713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C50E83-AE1E-254A-95B0-807A2BB874AB}" type="slidenum">
              <a:rPr lang="en-GB" smtClean="0"/>
              <a:t>10</a:t>
            </a:fld>
            <a:endParaRPr lang="en-GB"/>
          </a:p>
        </p:txBody>
      </p:sp>
    </p:spTree>
    <p:extLst>
      <p:ext uri="{BB962C8B-B14F-4D97-AF65-F5344CB8AC3E}">
        <p14:creationId xmlns:p14="http://schemas.microsoft.com/office/powerpoint/2010/main" val="1875440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https://</a:t>
            </a:r>
            <a:r>
              <a:rPr lang="en-GB" dirty="0" err="1" smtClean="0"/>
              <a:t>forms.office.com</a:t>
            </a:r>
            <a:r>
              <a:rPr lang="en-GB" dirty="0" smtClean="0"/>
              <a:t>/Pages/</a:t>
            </a:r>
            <a:r>
              <a:rPr lang="en-GB" dirty="0" err="1" smtClean="0"/>
              <a:t>ShareFormPage.aspx?id</a:t>
            </a:r>
            <a:r>
              <a:rPr lang="en-GB" smtClean="0"/>
              <a:t>=UnUXwBfB0EegT_XH7JOp2dzn0ewHnJhIp9fx7IuFvEpURDZSUlU1UFNZNTRNTEVIOUlXQzE3Vkw0RS4u&amp;sharetoken=afYWrJnsAU1n2ZpPaS1S</a:t>
            </a:r>
            <a:endParaRPr lang="en-GB" dirty="0"/>
          </a:p>
        </p:txBody>
      </p:sp>
      <p:sp>
        <p:nvSpPr>
          <p:cNvPr id="4" name="Slide Number Placeholder 3"/>
          <p:cNvSpPr>
            <a:spLocks noGrp="1"/>
          </p:cNvSpPr>
          <p:nvPr>
            <p:ph type="sldNum" sz="quarter" idx="10"/>
          </p:nvPr>
        </p:nvSpPr>
        <p:spPr/>
        <p:txBody>
          <a:bodyPr/>
          <a:lstStyle/>
          <a:p>
            <a:fld id="{E7C50E83-AE1E-254A-95B0-807A2BB874AB}" type="slidenum">
              <a:rPr lang="en-GB" smtClean="0"/>
              <a:t>17</a:t>
            </a:fld>
            <a:endParaRPr lang="en-GB"/>
          </a:p>
        </p:txBody>
      </p:sp>
    </p:spTree>
    <p:extLst>
      <p:ext uri="{BB962C8B-B14F-4D97-AF65-F5344CB8AC3E}">
        <p14:creationId xmlns:p14="http://schemas.microsoft.com/office/powerpoint/2010/main" val="1387180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GB"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CC5A16B7-54C9-E64D-B711-BD60830B07E7}" type="datetimeFigureOut">
              <a:rPr lang="en-US" smtClean="0"/>
              <a:pPr/>
              <a:t>1/26/21</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54AB90BC-34E7-8548-93ED-6AF7BA31C8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Date Placeholder 3"/>
          <p:cNvSpPr>
            <a:spLocks noGrp="1"/>
          </p:cNvSpPr>
          <p:nvPr>
            <p:ph type="dt" sz="half" idx="10"/>
          </p:nvPr>
        </p:nvSpPr>
        <p:spPr/>
        <p:txBody>
          <a:bodyPr/>
          <a:lstStyle/>
          <a:p>
            <a:fld id="{CC5A16B7-54C9-E64D-B711-BD60830B07E7}" type="datetimeFigureOut">
              <a:rPr lang="en-US" smtClean="0"/>
              <a:pPr/>
              <a:t>1/26/21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GB"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GB" smtClean="0"/>
              <a:t>Click to edit Master title style</a:t>
            </a:r>
            <a:endParaRPr/>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CC5A16B7-54C9-E64D-B711-BD60830B07E7}" type="datetimeFigureOut">
              <a:rPr lang="en-US" smtClean="0"/>
              <a:pPr/>
              <a:t>1/26/21</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54AB90BC-34E7-8548-93ED-6AF7BA31C8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GB"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ct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GB" smtClean="0"/>
              <a:t>Click to edit Master text styles</a:t>
            </a:r>
          </a:p>
        </p:txBody>
      </p:sp>
      <p:sp>
        <p:nvSpPr>
          <p:cNvPr id="4" name="Date Placeholder 3"/>
          <p:cNvSpPr>
            <a:spLocks noGrp="1"/>
          </p:cNvSpPr>
          <p:nvPr>
            <p:ph type="dt" sz="half" idx="10"/>
          </p:nvPr>
        </p:nvSpPr>
        <p:spPr/>
        <p:txBody>
          <a:bodyPr/>
          <a:lstStyle/>
          <a:p>
            <a:fld id="{CC5A16B7-54C9-E64D-B711-BD60830B07E7}" type="datetimeFigureOut">
              <a:rPr lang="en-US" smtClean="0"/>
              <a:pPr/>
              <a:t>1/26/21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AB90BC-34E7-8548-93ED-6AF7BA31C8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GB"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GB"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CC5A16B7-54C9-E64D-B711-BD60830B07E7}" type="datetimeFigureOut">
              <a:rPr lang="en-US" smtClean="0"/>
              <a:pPr/>
              <a:t>1/26/21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AB90BC-34E7-8548-93ED-6AF7BA31C8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GB" smtClean="0"/>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GB" smtClean="0"/>
              <a:t>Click icon to add picture</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1/26/21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5" name="Date Placeholder 4"/>
          <p:cNvSpPr>
            <a:spLocks noGrp="1"/>
          </p:cNvSpPr>
          <p:nvPr>
            <p:ph type="dt" sz="half" idx="10"/>
          </p:nvPr>
        </p:nvSpPr>
        <p:spPr/>
        <p:txBody>
          <a:bodyPr/>
          <a:lstStyle/>
          <a:p>
            <a:fld id="{CC5A16B7-54C9-E64D-B711-BD60830B07E7}" type="datetimeFigureOut">
              <a:rPr lang="en-US" smtClean="0"/>
              <a:pPr/>
              <a:t>1/26/21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7" name="Date Placeholder 6"/>
          <p:cNvSpPr>
            <a:spLocks noGrp="1"/>
          </p:cNvSpPr>
          <p:nvPr>
            <p:ph type="dt" sz="half" idx="10"/>
          </p:nvPr>
        </p:nvSpPr>
        <p:spPr/>
        <p:txBody>
          <a:bodyPr/>
          <a:lstStyle/>
          <a:p>
            <a:fld id="{CC5A16B7-54C9-E64D-B711-BD60830B07E7}" type="datetimeFigureOut">
              <a:rPr lang="en-US" smtClean="0"/>
              <a:pPr/>
              <a:t>1/26/21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AB90BC-34E7-8548-93ED-6AF7BA31C821}" type="slidenum">
              <a:rPr lang="en-US" smtClean="0"/>
              <a:pPr/>
              <a:t>‹#›</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5" name="Date Placeholder 4"/>
          <p:cNvSpPr>
            <a:spLocks noGrp="1"/>
          </p:cNvSpPr>
          <p:nvPr>
            <p:ph type="dt" sz="half" idx="10"/>
          </p:nvPr>
        </p:nvSpPr>
        <p:spPr/>
        <p:txBody>
          <a:bodyPr/>
          <a:lstStyle/>
          <a:p>
            <a:fld id="{CC5A16B7-54C9-E64D-B711-BD60830B07E7}" type="datetimeFigureOut">
              <a:rPr lang="en-US" smtClean="0"/>
              <a:pPr/>
              <a:t>1/26/21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5" name="Date Placeholder 4"/>
          <p:cNvSpPr>
            <a:spLocks noGrp="1"/>
          </p:cNvSpPr>
          <p:nvPr>
            <p:ph type="dt" sz="half" idx="10"/>
          </p:nvPr>
        </p:nvSpPr>
        <p:spPr/>
        <p:txBody>
          <a:bodyPr/>
          <a:lstStyle/>
          <a:p>
            <a:fld id="{CC5A16B7-54C9-E64D-B711-BD60830B07E7}" type="datetimeFigureOut">
              <a:rPr lang="en-US" smtClean="0"/>
              <a:pPr/>
              <a:t>1/26/21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5" name="Date Placeholder 4"/>
          <p:cNvSpPr>
            <a:spLocks noGrp="1"/>
          </p:cNvSpPr>
          <p:nvPr>
            <p:ph type="dt" sz="half" idx="10"/>
          </p:nvPr>
        </p:nvSpPr>
        <p:spPr/>
        <p:txBody>
          <a:bodyPr/>
          <a:lstStyle/>
          <a:p>
            <a:fld id="{CC5A16B7-54C9-E64D-B711-BD60830B07E7}" type="datetimeFigureOut">
              <a:rPr lang="en-US" smtClean="0"/>
              <a:pPr/>
              <a:t>1/26/21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Date Placeholder 2"/>
          <p:cNvSpPr>
            <a:spLocks noGrp="1"/>
          </p:cNvSpPr>
          <p:nvPr>
            <p:ph type="dt" sz="half" idx="10"/>
          </p:nvPr>
        </p:nvSpPr>
        <p:spPr/>
        <p:txBody>
          <a:bodyPr/>
          <a:lstStyle/>
          <a:p>
            <a:fld id="{CC5A16B7-54C9-E64D-B711-BD60830B07E7}" type="datetimeFigureOut">
              <a:rPr lang="en-US" smtClean="0"/>
              <a:pPr/>
              <a:t>1/26/21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5A16B7-54C9-E64D-B711-BD60830B07E7}" type="datetimeFigureOut">
              <a:rPr lang="en-US" smtClean="0"/>
              <a:pPr/>
              <a:t>1/26/21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GB"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Text Placeholder 3"/>
          <p:cNvSpPr>
            <a:spLocks noGrp="1"/>
          </p:cNvSpPr>
          <p:nvPr>
            <p:ph type="body" sz="half" idx="2"/>
          </p:nvPr>
        </p:nvSpPr>
        <p:spPr>
          <a:xfrm>
            <a:off x="914398" y="2866030"/>
            <a:ext cx="3563938"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1/26/21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GB"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1/26/21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GB" smtClean="0"/>
              <a:t>Click icon to add picture</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GB" smtClean="0"/>
              <a:t>Click icon to add picture</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GB" smtClean="0"/>
              <a:t>Click icon to add picture</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GB"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1/26/21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GB"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1/26/21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GB"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GB" smtClean="0"/>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GB" smtClean="0"/>
              <a:t>Click icon to add picture</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GB" smtClean="0"/>
              <a:t>Click icon to add picture</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1/26/21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Date Placeholder 3"/>
          <p:cNvSpPr>
            <a:spLocks noGrp="1"/>
          </p:cNvSpPr>
          <p:nvPr>
            <p:ph type="dt" sz="half" idx="10"/>
          </p:nvPr>
        </p:nvSpPr>
        <p:spPr/>
        <p:txBody>
          <a:bodyPr/>
          <a:lstStyle/>
          <a:p>
            <a:fld id="{CC5A16B7-54C9-E64D-B711-BD60830B07E7}" type="datetimeFigureOut">
              <a:rPr lang="en-US" smtClean="0"/>
              <a:pPr/>
              <a:t>1/26/21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GB"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Date Placeholder 3"/>
          <p:cNvSpPr>
            <a:spLocks noGrp="1"/>
          </p:cNvSpPr>
          <p:nvPr>
            <p:ph type="dt" sz="half" idx="10"/>
          </p:nvPr>
        </p:nvSpPr>
        <p:spPr/>
        <p:txBody>
          <a:bodyPr/>
          <a:lstStyle/>
          <a:p>
            <a:fld id="{CC5A16B7-54C9-E64D-B711-BD60830B07E7}" type="datetimeFigureOut">
              <a:rPr lang="en-US" smtClean="0"/>
              <a:pPr/>
              <a:t>1/26/21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6.png"/><Relationship Id="rId23" Type="http://schemas.openxmlformats.org/officeDocument/2006/relationships/image" Target="../media/image7.png"/><Relationship Id="rId24" Type="http://schemas.openxmlformats.org/officeDocument/2006/relationships/image" Target="../media/image8.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GB"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CC5A16B7-54C9-E64D-B711-BD60830B07E7}" type="datetimeFigureOut">
              <a:rPr lang="en-US" smtClean="0"/>
              <a:pPr/>
              <a:t>1/26/21</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54AB90BC-34E7-8548-93ED-6AF7BA31C82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12.jpe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tif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 Id="rId3"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4" Type="http://schemas.openxmlformats.org/officeDocument/2006/relationships/image" Target="../media/image23.gif"/><Relationship Id="rId5" Type="http://schemas.openxmlformats.org/officeDocument/2006/relationships/image" Target="../media/image18.png"/><Relationship Id="rId6" Type="http://schemas.openxmlformats.org/officeDocument/2006/relationships/image" Target="../media/image21.jpg"/><Relationship Id="rId7" Type="http://schemas.openxmlformats.org/officeDocument/2006/relationships/image" Target="../media/image20.jpeg"/><Relationship Id="rId8" Type="http://schemas.openxmlformats.org/officeDocument/2006/relationships/image" Target="../media/image22.jp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32.tiff"/><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23.gif"/><Relationship Id="rId4" Type="http://schemas.openxmlformats.org/officeDocument/2006/relationships/image" Target="../media/image18.png"/><Relationship Id="rId5" Type="http://schemas.openxmlformats.org/officeDocument/2006/relationships/image" Target="../media/image21.jpg"/><Relationship Id="rId6" Type="http://schemas.openxmlformats.org/officeDocument/2006/relationships/image" Target="../media/image20.jpeg"/><Relationship Id="rId7" Type="http://schemas.openxmlformats.org/officeDocument/2006/relationships/image" Target="../media/image22.jpg"/><Relationship Id="rId8"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11"/>
          <p:cNvSpPr txBox="1">
            <a:spLocks noChangeArrowheads="1"/>
          </p:cNvSpPr>
          <p:nvPr/>
        </p:nvSpPr>
        <p:spPr bwMode="auto">
          <a:xfrm>
            <a:off x="1649025" y="6260419"/>
            <a:ext cx="4177093" cy="338554"/>
          </a:xfrm>
          <a:prstGeom prst="rect">
            <a:avLst/>
          </a:prstGeom>
          <a:noFill/>
          <a:ln w="9525">
            <a:noFill/>
            <a:miter lim="800000"/>
            <a:headEnd/>
            <a:tailEnd/>
          </a:ln>
          <a:effectLst/>
        </p:spPr>
        <p:txBody>
          <a:bodyPr wrap="square">
            <a:prstTxWarp prst="textNoShape">
              <a:avLst/>
            </a:prstTxWarp>
            <a:spAutoFit/>
          </a:bodyPr>
          <a:lstStyle/>
          <a:p>
            <a:pPr algn="ctr">
              <a:spcBef>
                <a:spcPct val="50000"/>
              </a:spcBef>
            </a:pPr>
            <a:endParaRPr lang="en-GB" sz="1600" dirty="0">
              <a:latin typeface="Calibri" charset="0"/>
              <a:ea typeface="Calibri" charset="0"/>
              <a:cs typeface="Calibri" charset="0"/>
            </a:endParaRPr>
          </a:p>
        </p:txBody>
      </p:sp>
      <p:sp>
        <p:nvSpPr>
          <p:cNvPr id="21" name="Rectangle 20"/>
          <p:cNvSpPr/>
          <p:nvPr/>
        </p:nvSpPr>
        <p:spPr>
          <a:xfrm>
            <a:off x="50799" y="6260419"/>
            <a:ext cx="9093201" cy="584775"/>
          </a:xfrm>
          <a:prstGeom prst="rect">
            <a:avLst/>
          </a:prstGeom>
        </p:spPr>
        <p:txBody>
          <a:bodyPr wrap="square">
            <a:spAutoFit/>
          </a:bodyPr>
          <a:lstStyle/>
          <a:p>
            <a:r>
              <a:rPr lang="en-GB" sz="3200" b="1" dirty="0" smtClean="0">
                <a:solidFill>
                  <a:srgbClr val="FF0000"/>
                </a:solidFill>
                <a:latin typeface="Calibri" charset="0"/>
                <a:ea typeface="Calibri" charset="0"/>
                <a:cs typeface="Calibri" charset="0"/>
              </a:rPr>
              <a:t>Enquiry Question: </a:t>
            </a:r>
            <a:r>
              <a:rPr lang="en-GB" sz="3200" dirty="0" smtClean="0">
                <a:solidFill>
                  <a:srgbClr val="FF0000"/>
                </a:solidFill>
                <a:latin typeface="Calibri" charset="0"/>
                <a:ea typeface="Calibri" charset="0"/>
                <a:cs typeface="Calibri" charset="0"/>
              </a:rPr>
              <a:t>What travelled on the Silk Roads? </a:t>
            </a:r>
            <a:endParaRPr lang="en-US" sz="3200" dirty="0">
              <a:solidFill>
                <a:srgbClr val="FF0000"/>
              </a:solidFill>
              <a:latin typeface="Calibri" charset="0"/>
              <a:ea typeface="Calibri" charset="0"/>
              <a:cs typeface="Calibri" charset="0"/>
            </a:endParaRPr>
          </a:p>
        </p:txBody>
      </p:sp>
      <p:sp>
        <p:nvSpPr>
          <p:cNvPr id="24" name="Rectangle 23"/>
          <p:cNvSpPr/>
          <p:nvPr/>
        </p:nvSpPr>
        <p:spPr>
          <a:xfrm>
            <a:off x="6665843" y="4757299"/>
            <a:ext cx="2478157" cy="707886"/>
          </a:xfrm>
          <a:prstGeom prst="rect">
            <a:avLst/>
          </a:prstGeom>
        </p:spPr>
        <p:txBody>
          <a:bodyPr wrap="square">
            <a:spAutoFit/>
          </a:bodyPr>
          <a:lstStyle/>
          <a:p>
            <a:pPr>
              <a:buFont typeface="Arial"/>
              <a:buChar char="•"/>
            </a:pPr>
            <a:r>
              <a:rPr lang="en-US" sz="2000" dirty="0" smtClean="0">
                <a:latin typeface="Calibri" charset="0"/>
                <a:ea typeface="Calibri" charset="0"/>
                <a:cs typeface="Calibri" charset="0"/>
              </a:rPr>
              <a:t> </a:t>
            </a:r>
            <a:r>
              <a:rPr lang="en-US" sz="2000" dirty="0">
                <a:latin typeface="Calibri" charset="0"/>
                <a:ea typeface="Calibri" charset="0"/>
                <a:cs typeface="Calibri" charset="0"/>
              </a:rPr>
              <a:t> </a:t>
            </a:r>
            <a:endParaRPr lang="en-US" sz="2000" dirty="0" smtClean="0">
              <a:latin typeface="Calibri" charset="0"/>
              <a:ea typeface="Calibri" charset="0"/>
              <a:cs typeface="Calibri" charset="0"/>
            </a:endParaRPr>
          </a:p>
          <a:p>
            <a:pPr>
              <a:buFont typeface="Arial"/>
              <a:buChar char="•"/>
            </a:pPr>
            <a:endParaRPr lang="en-US" sz="2000" dirty="0">
              <a:latin typeface="Calibri" charset="0"/>
              <a:ea typeface="Calibri" charset="0"/>
              <a:cs typeface="Calibri" charset="0"/>
            </a:endParaRPr>
          </a:p>
        </p:txBody>
      </p:sp>
      <p:sp>
        <p:nvSpPr>
          <p:cNvPr id="4" name="AutoShape 4" descr="https://bcc-cuny.digication.com/files/M3761a2bb5e6229322b876d1efc6cfc32.jpg"/>
          <p:cNvSpPr>
            <a:spLocks noChangeAspect="1" noChangeArrowheads="1"/>
          </p:cNvSpPr>
          <p:nvPr/>
        </p:nvSpPr>
        <p:spPr bwMode="auto">
          <a:xfrm>
            <a:off x="14871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Calibri" charset="0"/>
              <a:ea typeface="Calibri" charset="0"/>
              <a:cs typeface="Calibri" charset="0"/>
            </a:endParaRPr>
          </a:p>
        </p:txBody>
      </p:sp>
      <p:sp>
        <p:nvSpPr>
          <p:cNvPr id="26" name="Date Placeholder 25"/>
          <p:cNvSpPr>
            <a:spLocks noGrp="1"/>
          </p:cNvSpPr>
          <p:nvPr>
            <p:ph type="dt" sz="half" idx="10"/>
          </p:nvPr>
        </p:nvSpPr>
        <p:spPr>
          <a:xfrm>
            <a:off x="7824865" y="-11351"/>
            <a:ext cx="1349219" cy="326144"/>
          </a:xfrm>
        </p:spPr>
        <p:txBody>
          <a:bodyPr/>
          <a:lstStyle/>
          <a:p>
            <a:pPr algn="ctr"/>
            <a:fld id="{40F138AF-983E-6945-BE6A-4285D2B5EBC0}" type="datetime1">
              <a:rPr lang="en-GB" sz="1600" smtClean="0">
                <a:latin typeface="Calibri" charset="0"/>
                <a:ea typeface="Calibri" charset="0"/>
                <a:cs typeface="Calibri" charset="0"/>
              </a:rPr>
              <a:t>26/01/2021</a:t>
            </a:fld>
            <a:endParaRPr lang="en-US" sz="1600" dirty="0">
              <a:latin typeface="Calibri" charset="0"/>
              <a:ea typeface="Calibri" charset="0"/>
              <a:cs typeface="Calibri" charset="0"/>
            </a:endParaRPr>
          </a:p>
        </p:txBody>
      </p:sp>
      <p:sp>
        <p:nvSpPr>
          <p:cNvPr id="23" name="Rectangle 22"/>
          <p:cNvSpPr/>
          <p:nvPr/>
        </p:nvSpPr>
        <p:spPr>
          <a:xfrm>
            <a:off x="118625" y="182567"/>
            <a:ext cx="9025375" cy="1508105"/>
          </a:xfrm>
          <a:prstGeom prst="rect">
            <a:avLst/>
          </a:prstGeom>
        </p:spPr>
        <p:txBody>
          <a:bodyPr wrap="square">
            <a:spAutoFit/>
          </a:bodyPr>
          <a:lstStyle/>
          <a:p>
            <a:pPr algn="ctr"/>
            <a:r>
              <a:rPr lang="en-GB" sz="4600" i="1" dirty="0" smtClean="0">
                <a:latin typeface="Calibri" charset="0"/>
                <a:ea typeface="Calibri" charset="0"/>
                <a:cs typeface="Calibri" charset="0"/>
              </a:rPr>
              <a:t>What can Baghdad tells about the spread of wisdom on the Silk Roads?</a:t>
            </a:r>
            <a:endParaRPr lang="en-GB" sz="4600" i="1" dirty="0">
              <a:latin typeface="Calibri" charset="0"/>
              <a:ea typeface="Calibri" charset="0"/>
              <a:cs typeface="Calibri" charset="0"/>
            </a:endParaRPr>
          </a:p>
        </p:txBody>
      </p:sp>
      <p:pic>
        <p:nvPicPr>
          <p:cNvPr id="9" name="Picture 2" descr="Abbasid Caliphate | Baghdad, Abbasid caliphate, Ancient baghdad">
            <a:extLst>
              <a:ext uri="{FF2B5EF4-FFF2-40B4-BE49-F238E27FC236}">
                <a16:creationId xmlns="" xmlns:a16="http://schemas.microsoft.com/office/drawing/2014/main" id="{A80FCA25-CDDC-45E6-BB94-9E5FF1B3A4D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 t="20109" r="-44" b="10862"/>
          <a:stretch/>
        </p:blipFill>
        <p:spPr bwMode="auto">
          <a:xfrm>
            <a:off x="-36181" y="1712901"/>
            <a:ext cx="9216361" cy="4427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18675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63500"/>
            <a:ext cx="905509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5400" dirty="0" smtClean="0">
                <a:latin typeface="Calibri" panose="020F0502020204030204" pitchFamily="34" charset="0"/>
                <a:cs typeface="Calibri" panose="020F0502020204030204" pitchFamily="34" charset="0"/>
              </a:rPr>
              <a:t>Introduction</a:t>
            </a:r>
            <a:endParaRPr lang="en-US" sz="5400" dirty="0">
              <a:latin typeface="Calibri" panose="020F0502020204030204" pitchFamily="34" charset="0"/>
              <a:cs typeface="Calibri" panose="020F0502020204030204" pitchFamily="34" charset="0"/>
            </a:endParaRPr>
          </a:p>
        </p:txBody>
      </p:sp>
      <p:sp>
        <p:nvSpPr>
          <p:cNvPr id="6" name="Rectangle 5"/>
          <p:cNvSpPr/>
          <p:nvPr/>
        </p:nvSpPr>
        <p:spPr>
          <a:xfrm>
            <a:off x="-1" y="703262"/>
            <a:ext cx="9144001" cy="1384995"/>
          </a:xfrm>
          <a:prstGeom prst="rect">
            <a:avLst/>
          </a:prstGeom>
        </p:spPr>
        <p:txBody>
          <a:bodyPr wrap="square">
            <a:spAutoFit/>
          </a:bodyPr>
          <a:lstStyle/>
          <a:p>
            <a:pPr lvl="0" algn="ctr"/>
            <a:r>
              <a:rPr lang="en-GB" sz="2800" b="1" dirty="0" smtClean="0">
                <a:solidFill>
                  <a:schemeClr val="dk1"/>
                </a:solidFill>
                <a:latin typeface="Calibri" charset="0"/>
                <a:ea typeface="Calibri" charset="0"/>
                <a:cs typeface="Calibri" charset="0"/>
                <a:sym typeface="Comic Sans MS"/>
              </a:rPr>
              <a:t>As we’ve </a:t>
            </a:r>
            <a:r>
              <a:rPr lang="en-GB" sz="2800" b="1" dirty="0" smtClean="0">
                <a:solidFill>
                  <a:schemeClr val="dk1"/>
                </a:solidFill>
                <a:latin typeface="Calibri" charset="0"/>
                <a:ea typeface="Calibri" charset="0"/>
                <a:cs typeface="Calibri" charset="0"/>
                <a:sym typeface="Comic Sans MS"/>
              </a:rPr>
              <a:t>learnt, the </a:t>
            </a:r>
            <a:r>
              <a:rPr lang="en-GB" sz="2800" b="1" dirty="0" smtClean="0">
                <a:solidFill>
                  <a:schemeClr val="dk1"/>
                </a:solidFill>
                <a:latin typeface="Calibri" charset="0"/>
                <a:ea typeface="Calibri" charset="0"/>
                <a:cs typeface="Calibri" charset="0"/>
                <a:sym typeface="Comic Sans MS"/>
              </a:rPr>
              <a:t>Silk Roads </a:t>
            </a:r>
            <a:r>
              <a:rPr lang="en-GB" sz="2800" b="1" dirty="0" smtClean="0">
                <a:solidFill>
                  <a:schemeClr val="dk1"/>
                </a:solidFill>
                <a:latin typeface="Calibri" charset="0"/>
                <a:ea typeface="Calibri" charset="0"/>
                <a:cs typeface="Calibri" charset="0"/>
                <a:sym typeface="Comic Sans MS"/>
              </a:rPr>
              <a:t>connected empires, cultures and peoples across the Western and Eastern worlds, with trade, religion and also wisdom flowing between. </a:t>
            </a:r>
            <a:endParaRPr lang="en-GB" sz="2800" b="1" dirty="0">
              <a:solidFill>
                <a:srgbClr val="FF0000"/>
              </a:solidFill>
              <a:latin typeface="Calibri" charset="0"/>
              <a:ea typeface="Calibri" charset="0"/>
              <a:cs typeface="Calibri" charset="0"/>
              <a:sym typeface="Comic Sans MS"/>
            </a:endParaRPr>
          </a:p>
        </p:txBody>
      </p:sp>
      <p:sp>
        <p:nvSpPr>
          <p:cNvPr id="15" name="Rectangle 14"/>
          <p:cNvSpPr/>
          <p:nvPr/>
        </p:nvSpPr>
        <p:spPr>
          <a:xfrm>
            <a:off x="143445" y="-2220179"/>
            <a:ext cx="4572000" cy="1754326"/>
          </a:xfrm>
          <a:prstGeom prst="rect">
            <a:avLst/>
          </a:prstGeom>
        </p:spPr>
        <p:txBody>
          <a:bodyPr>
            <a:spAutoFit/>
          </a:bodyPr>
          <a:lstStyle/>
          <a:p>
            <a:pPr lvl="0" algn="ctr"/>
            <a:r>
              <a:rPr lang="en-GB" dirty="0">
                <a:solidFill>
                  <a:schemeClr val="dk1"/>
                </a:solidFill>
                <a:latin typeface="Comic Sans MS"/>
                <a:ea typeface="Comic Sans MS"/>
                <a:cs typeface="Comic Sans MS"/>
                <a:sym typeface="Comic Sans MS"/>
              </a:rPr>
              <a:t>The </a:t>
            </a:r>
            <a:r>
              <a:rPr lang="en-GB" b="1" dirty="0">
                <a:solidFill>
                  <a:schemeClr val="dk1"/>
                </a:solidFill>
                <a:latin typeface="Comic Sans MS"/>
                <a:ea typeface="Comic Sans MS"/>
                <a:cs typeface="Comic Sans MS"/>
                <a:sym typeface="Comic Sans MS"/>
              </a:rPr>
              <a:t>Silk Road</a:t>
            </a:r>
            <a:r>
              <a:rPr lang="en-GB" dirty="0">
                <a:solidFill>
                  <a:schemeClr val="dk1"/>
                </a:solidFill>
                <a:latin typeface="Comic Sans MS"/>
                <a:ea typeface="Comic Sans MS"/>
                <a:cs typeface="Comic Sans MS"/>
                <a:sym typeface="Comic Sans MS"/>
              </a:rPr>
              <a:t> was a network of trade routes which connected the East and West (</a:t>
            </a:r>
            <a:r>
              <a:rPr lang="en-GB" dirty="0">
                <a:solidFill>
                  <a:srgbClr val="FF0000"/>
                </a:solidFill>
                <a:latin typeface="Comic Sans MS"/>
                <a:ea typeface="Comic Sans MS"/>
                <a:cs typeface="Comic Sans MS"/>
                <a:sym typeface="Comic Sans MS"/>
              </a:rPr>
              <a:t>which allowed economic, cultural, political, and religious interactions between these regions, nations and empires</a:t>
            </a:r>
            <a:r>
              <a:rPr lang="en-GB" dirty="0">
                <a:solidFill>
                  <a:schemeClr val="dk1"/>
                </a:solidFill>
                <a:latin typeface="Comic Sans MS"/>
                <a:ea typeface="Comic Sans MS"/>
                <a:cs typeface="Comic Sans MS"/>
                <a:sym typeface="Comic Sans MS"/>
              </a:rPr>
              <a:t>.) </a:t>
            </a:r>
          </a:p>
        </p:txBody>
      </p:sp>
      <p:sp>
        <p:nvSpPr>
          <p:cNvPr id="11" name="AutoShape 4" descr="he Silk Road: Crossroads and Encounters of Faith | Smithsonian Folklife  Festival"/>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9" name="Group 8"/>
          <p:cNvGrpSpPr/>
          <p:nvPr/>
        </p:nvGrpSpPr>
        <p:grpSpPr>
          <a:xfrm>
            <a:off x="0" y="2027569"/>
            <a:ext cx="4559961" cy="4461099"/>
            <a:chOff x="0" y="2027569"/>
            <a:chExt cx="4559961" cy="4461099"/>
          </a:xfrm>
        </p:grpSpPr>
        <p:sp>
          <p:nvSpPr>
            <p:cNvPr id="20" name="Rectangle 19"/>
            <p:cNvSpPr/>
            <p:nvPr/>
          </p:nvSpPr>
          <p:spPr>
            <a:xfrm>
              <a:off x="0" y="5657671"/>
              <a:ext cx="4441370" cy="830997"/>
            </a:xfrm>
            <a:prstGeom prst="rect">
              <a:avLst/>
            </a:prstGeom>
          </p:spPr>
          <p:txBody>
            <a:bodyPr wrap="square">
              <a:spAutoFit/>
            </a:bodyPr>
            <a:lstStyle/>
            <a:p>
              <a:pPr lvl="0" algn="ctr"/>
              <a:r>
                <a:rPr lang="en-GB" sz="2400" dirty="0" smtClean="0">
                  <a:solidFill>
                    <a:srgbClr val="0432FF"/>
                  </a:solidFill>
                  <a:latin typeface="Calibri" charset="0"/>
                  <a:ea typeface="Calibri" charset="0"/>
                  <a:cs typeface="Calibri" charset="0"/>
                  <a:sym typeface="Comic Sans MS"/>
                </a:rPr>
                <a:t>What ‘wisdom’ do you think flowed across the Silk Roads?</a:t>
              </a:r>
              <a:endParaRPr lang="en-GB" sz="2400" dirty="0">
                <a:solidFill>
                  <a:srgbClr val="0432FF"/>
                </a:solidFill>
                <a:latin typeface="Calibri" charset="0"/>
                <a:ea typeface="Calibri" charset="0"/>
                <a:cs typeface="Calibri" charset="0"/>
                <a:sym typeface="Comic Sans MS"/>
              </a:endParaRPr>
            </a:p>
          </p:txBody>
        </p:sp>
        <p:sp>
          <p:nvSpPr>
            <p:cNvPr id="16" name="Rectangle 15"/>
            <p:cNvSpPr/>
            <p:nvPr/>
          </p:nvSpPr>
          <p:spPr>
            <a:xfrm>
              <a:off x="0" y="2027569"/>
              <a:ext cx="4559961" cy="1200329"/>
            </a:xfrm>
            <a:prstGeom prst="rect">
              <a:avLst/>
            </a:prstGeom>
          </p:spPr>
          <p:txBody>
            <a:bodyPr wrap="square">
              <a:spAutoFit/>
            </a:bodyPr>
            <a:lstStyle/>
            <a:p>
              <a:r>
                <a:rPr lang="en-GB" sz="2400" dirty="0" smtClean="0">
                  <a:latin typeface="Calibri" charset="0"/>
                  <a:ea typeface="Calibri" charset="0"/>
                  <a:cs typeface="Calibri" charset="0"/>
                </a:rPr>
                <a:t>Today we are going to focus on Baghdad, the capital of the Islamic </a:t>
              </a:r>
              <a:r>
                <a:rPr lang="en-GB" sz="2400" dirty="0" smtClean="0">
                  <a:latin typeface="Calibri" charset="0"/>
                  <a:ea typeface="Calibri" charset="0"/>
                  <a:cs typeface="Calibri" charset="0"/>
                </a:rPr>
                <a:t>Empire, for our study on wisdom. </a:t>
              </a:r>
              <a:endParaRPr lang="en-GB" sz="2400" dirty="0" smtClean="0">
                <a:latin typeface="Calibri" charset="0"/>
                <a:ea typeface="Calibri" charset="0"/>
                <a:cs typeface="Calibri" charset="0"/>
              </a:endParaRPr>
            </a:p>
          </p:txBody>
        </p:sp>
        <p:pic>
          <p:nvPicPr>
            <p:cNvPr id="1026" name="Picture 2" descr="eliving the silk road on Tripl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766" y="3227898"/>
              <a:ext cx="3409562" cy="231850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4572000" y="2027569"/>
            <a:ext cx="4572000" cy="4853468"/>
            <a:chOff x="4572000" y="2027569"/>
            <a:chExt cx="4572000" cy="4853468"/>
          </a:xfrm>
        </p:grpSpPr>
        <p:grpSp>
          <p:nvGrpSpPr>
            <p:cNvPr id="13" name="Group 12"/>
            <p:cNvGrpSpPr/>
            <p:nvPr/>
          </p:nvGrpSpPr>
          <p:grpSpPr>
            <a:xfrm>
              <a:off x="4572000" y="2027569"/>
              <a:ext cx="4572000" cy="4853468"/>
              <a:chOff x="4572000" y="1834640"/>
              <a:chExt cx="4572000" cy="4853468"/>
            </a:xfrm>
          </p:grpSpPr>
          <p:sp>
            <p:nvSpPr>
              <p:cNvPr id="19" name="Rectangle 18"/>
              <p:cNvSpPr/>
              <p:nvPr/>
            </p:nvSpPr>
            <p:spPr>
              <a:xfrm>
                <a:off x="4572000" y="5734001"/>
                <a:ext cx="4572000" cy="954107"/>
              </a:xfrm>
              <a:prstGeom prst="rect">
                <a:avLst/>
              </a:prstGeom>
            </p:spPr>
            <p:txBody>
              <a:bodyPr wrap="square">
                <a:spAutoFit/>
              </a:bodyPr>
              <a:lstStyle/>
              <a:p>
                <a:pPr lvl="0" algn="ctr"/>
                <a:r>
                  <a:rPr lang="en-GB" sz="2800" b="1" dirty="0" smtClean="0">
                    <a:solidFill>
                      <a:srgbClr val="FF0000"/>
                    </a:solidFill>
                    <a:latin typeface="Calibri" charset="0"/>
                    <a:ea typeface="Calibri" charset="0"/>
                    <a:cs typeface="Calibri" charset="0"/>
                    <a:sym typeface="Comic Sans MS"/>
                  </a:rPr>
                  <a:t>So, how was </a:t>
                </a:r>
                <a:r>
                  <a:rPr lang="en-GB" sz="2800" b="1" dirty="0" smtClean="0">
                    <a:solidFill>
                      <a:srgbClr val="FF0000"/>
                    </a:solidFill>
                    <a:latin typeface="Calibri" charset="0"/>
                    <a:ea typeface="Calibri" charset="0"/>
                    <a:cs typeface="Calibri" charset="0"/>
                    <a:sym typeface="Comic Sans MS"/>
                  </a:rPr>
                  <a:t>Baghdad a hub of Wisdom on the Silk Road?</a:t>
                </a:r>
                <a:endParaRPr lang="en-GB" sz="2800" b="1" dirty="0">
                  <a:solidFill>
                    <a:srgbClr val="FF0000"/>
                  </a:solidFill>
                  <a:latin typeface="Calibri" charset="0"/>
                  <a:ea typeface="Calibri" charset="0"/>
                  <a:cs typeface="Calibri" charset="0"/>
                  <a:sym typeface="Comic Sans MS"/>
                </a:endParaRPr>
              </a:p>
            </p:txBody>
          </p:sp>
          <p:sp>
            <p:nvSpPr>
              <p:cNvPr id="2" name="Rectangular Callout 1"/>
              <p:cNvSpPr/>
              <p:nvPr/>
            </p:nvSpPr>
            <p:spPr>
              <a:xfrm>
                <a:off x="6543466" y="3474381"/>
                <a:ext cx="2511633" cy="2026249"/>
              </a:xfrm>
              <a:prstGeom prst="wedgeRectCallout">
                <a:avLst>
                  <a:gd name="adj1" fmla="val -63361"/>
                  <a:gd name="adj2" fmla="val -24658"/>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Rectangle 2"/>
              <p:cNvSpPr/>
              <p:nvPr/>
            </p:nvSpPr>
            <p:spPr>
              <a:xfrm>
                <a:off x="6543466" y="3520434"/>
                <a:ext cx="2511633" cy="1938992"/>
              </a:xfrm>
              <a:prstGeom prst="rect">
                <a:avLst/>
              </a:prstGeom>
            </p:spPr>
            <p:txBody>
              <a:bodyPr wrap="square">
                <a:spAutoFit/>
              </a:bodyPr>
              <a:lstStyle/>
              <a:p>
                <a:pPr algn="ctr"/>
                <a:r>
                  <a:rPr lang="en-US" altLang="en-US" sz="2000" i="1" dirty="0">
                    <a:solidFill>
                      <a:srgbClr val="121212"/>
                    </a:solidFill>
                    <a:latin typeface="Calibri" charset="0"/>
                    <a:ea typeface="Calibri" charset="0"/>
                    <a:cs typeface="Calibri" charset="0"/>
                  </a:rPr>
                  <a:t>S</a:t>
                </a:r>
                <a:r>
                  <a:rPr lang="en-US" altLang="en-US" sz="2000" i="1" dirty="0" smtClean="0">
                    <a:solidFill>
                      <a:srgbClr val="121212"/>
                    </a:solidFill>
                    <a:latin typeface="Calibri" charset="0"/>
                    <a:ea typeface="Calibri" charset="0"/>
                    <a:cs typeface="Calibri" charset="0"/>
                  </a:rPr>
                  <a:t>cholars </a:t>
                </a:r>
                <a:r>
                  <a:rPr lang="en-US" altLang="en-US" sz="2000" i="1" dirty="0">
                    <a:solidFill>
                      <a:srgbClr val="121212"/>
                    </a:solidFill>
                    <a:latin typeface="Calibri" charset="0"/>
                    <a:ea typeface="Calibri" charset="0"/>
                    <a:cs typeface="Calibri" charset="0"/>
                  </a:rPr>
                  <a:t>accumulated the greatest collection of knowledge in the world, and built on it through their own discoveries.</a:t>
                </a:r>
                <a:endParaRPr lang="en-GB" sz="2000" i="1" dirty="0">
                  <a:latin typeface="Calibri" charset="0"/>
                  <a:ea typeface="Calibri" charset="0"/>
                  <a:cs typeface="Calibri" charset="0"/>
                </a:endParaRPr>
              </a:p>
            </p:txBody>
          </p:sp>
          <p:sp>
            <p:nvSpPr>
              <p:cNvPr id="5" name="Rectangle 4"/>
              <p:cNvSpPr/>
              <p:nvPr/>
            </p:nvSpPr>
            <p:spPr>
              <a:xfrm>
                <a:off x="4626544" y="1834640"/>
                <a:ext cx="4428555" cy="1569660"/>
              </a:xfrm>
              <a:prstGeom prst="rect">
                <a:avLst/>
              </a:prstGeom>
            </p:spPr>
            <p:txBody>
              <a:bodyPr wrap="square">
                <a:spAutoFit/>
              </a:bodyPr>
              <a:lstStyle/>
              <a:p>
                <a:r>
                  <a:rPr lang="en-GB" sz="2400" dirty="0" smtClean="0">
                    <a:latin typeface="Calibri" charset="0"/>
                    <a:ea typeface="Calibri" charset="0"/>
                    <a:cs typeface="Calibri" charset="0"/>
                  </a:rPr>
                  <a:t>Baghdad, on the Silk Road, echoed a highpoint in Islamic civilisation, with a 2004 Guardian article stating...</a:t>
                </a:r>
                <a:endParaRPr lang="en-GB" sz="2400" dirty="0" smtClean="0">
                  <a:latin typeface="Calibri" charset="0"/>
                  <a:ea typeface="Calibri" charset="0"/>
                  <a:cs typeface="Calibri" charset="0"/>
                </a:endParaRPr>
              </a:p>
            </p:txBody>
          </p:sp>
        </p:grpSp>
        <p:pic>
          <p:nvPicPr>
            <p:cNvPr id="7" name="Picture 6"/>
            <p:cNvPicPr>
              <a:picLocks noChangeAspect="1"/>
            </p:cNvPicPr>
            <p:nvPr/>
          </p:nvPicPr>
          <p:blipFill>
            <a:blip r:embed="rId4"/>
            <a:stretch>
              <a:fillRect/>
            </a:stretch>
          </p:blipFill>
          <p:spPr>
            <a:xfrm rot="20752579">
              <a:off x="4697025" y="3755603"/>
              <a:ext cx="1565899" cy="1947635"/>
            </a:xfrm>
            <a:prstGeom prst="rect">
              <a:avLst/>
            </a:prstGeom>
          </p:spPr>
        </p:pic>
      </p:grpSp>
    </p:spTree>
    <p:extLst>
      <p:ext uri="{BB962C8B-B14F-4D97-AF65-F5344CB8AC3E}">
        <p14:creationId xmlns:p14="http://schemas.microsoft.com/office/powerpoint/2010/main" val="1538952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txBox="1">
            <a:spLocks/>
          </p:cNvSpPr>
          <p:nvPr/>
        </p:nvSpPr>
        <p:spPr>
          <a:xfrm>
            <a:off x="44450" y="18"/>
            <a:ext cx="905509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5400" dirty="0" smtClean="0">
                <a:latin typeface="Calibri" panose="020F0502020204030204" pitchFamily="34" charset="0"/>
                <a:cs typeface="Calibri" panose="020F0502020204030204" pitchFamily="34" charset="0"/>
              </a:rPr>
              <a:t>Key Word: Wisdom</a:t>
            </a:r>
            <a:endParaRPr lang="en-US" sz="5400" dirty="0">
              <a:latin typeface="Calibri" panose="020F0502020204030204" pitchFamily="34" charset="0"/>
              <a:cs typeface="Calibri" panose="020F0502020204030204" pitchFamily="34" charset="0"/>
            </a:endParaRPr>
          </a:p>
        </p:txBody>
      </p:sp>
      <p:sp>
        <p:nvSpPr>
          <p:cNvPr id="15" name="Rectangle 14"/>
          <p:cNvSpPr/>
          <p:nvPr/>
        </p:nvSpPr>
        <p:spPr>
          <a:xfrm>
            <a:off x="-53949" y="1523249"/>
            <a:ext cx="9197949" cy="584775"/>
          </a:xfrm>
          <a:prstGeom prst="rect">
            <a:avLst/>
          </a:prstGeom>
        </p:spPr>
        <p:txBody>
          <a:bodyPr wrap="square">
            <a:spAutoFit/>
          </a:bodyPr>
          <a:lstStyle/>
          <a:p>
            <a:pPr lvl="0" algn="ctr"/>
            <a:endParaRPr lang="en-GB" sz="3200" dirty="0" smtClean="0">
              <a:solidFill>
                <a:srgbClr val="FF0000"/>
              </a:solidFill>
              <a:latin typeface="Calibri" charset="0"/>
              <a:ea typeface="Calibri" charset="0"/>
              <a:cs typeface="Calibri" charset="0"/>
              <a:sym typeface="Comic Sans MS"/>
            </a:endParaRPr>
          </a:p>
        </p:txBody>
      </p:sp>
      <p:grpSp>
        <p:nvGrpSpPr>
          <p:cNvPr id="386" name="Group 385"/>
          <p:cNvGrpSpPr/>
          <p:nvPr/>
        </p:nvGrpSpPr>
        <p:grpSpPr>
          <a:xfrm>
            <a:off x="92990" y="1045029"/>
            <a:ext cx="8958020" cy="5427024"/>
            <a:chOff x="92990" y="1345128"/>
            <a:chExt cx="8958020" cy="3944570"/>
          </a:xfrm>
        </p:grpSpPr>
        <p:grpSp>
          <p:nvGrpSpPr>
            <p:cNvPr id="385" name="Group 384"/>
            <p:cNvGrpSpPr/>
            <p:nvPr/>
          </p:nvGrpSpPr>
          <p:grpSpPr>
            <a:xfrm>
              <a:off x="92990" y="1345128"/>
              <a:ext cx="8958020" cy="3944570"/>
              <a:chOff x="92990" y="1345128"/>
              <a:chExt cx="8958020" cy="3944570"/>
            </a:xfrm>
          </p:grpSpPr>
          <p:cxnSp>
            <p:nvCxnSpPr>
              <p:cNvPr id="18559" name="Straight Connector 18558"/>
              <p:cNvCxnSpPr>
                <a:stCxn id="34" idx="0"/>
                <a:endCxn id="34" idx="2"/>
              </p:cNvCxnSpPr>
              <p:nvPr/>
            </p:nvCxnSpPr>
            <p:spPr>
              <a:xfrm>
                <a:off x="4572000" y="1345128"/>
                <a:ext cx="0" cy="394457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34" name="Rounded Rectangle 33"/>
              <p:cNvSpPr/>
              <p:nvPr/>
            </p:nvSpPr>
            <p:spPr>
              <a:xfrm>
                <a:off x="92990" y="1345128"/>
                <a:ext cx="8958020" cy="3944570"/>
              </a:xfrm>
              <a:prstGeom prst="roundRect">
                <a:avLst>
                  <a:gd name="adj" fmla="val 12147"/>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a:p>
            </p:txBody>
          </p:sp>
        </p:grpSp>
        <p:cxnSp>
          <p:nvCxnSpPr>
            <p:cNvPr id="35" name="Straight Connector 34"/>
            <p:cNvCxnSpPr/>
            <p:nvPr/>
          </p:nvCxnSpPr>
          <p:spPr>
            <a:xfrm>
              <a:off x="92990" y="3358925"/>
              <a:ext cx="8958020"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37" name="Group 36"/>
          <p:cNvGrpSpPr/>
          <p:nvPr/>
        </p:nvGrpSpPr>
        <p:grpSpPr>
          <a:xfrm>
            <a:off x="3090724" y="3487511"/>
            <a:ext cx="2959100" cy="646331"/>
            <a:chOff x="3064810" y="2313455"/>
            <a:chExt cx="2959100" cy="646331"/>
          </a:xfrm>
        </p:grpSpPr>
        <p:sp>
          <p:nvSpPr>
            <p:cNvPr id="38" name="Rounded Rectangle 37"/>
            <p:cNvSpPr/>
            <p:nvPr/>
          </p:nvSpPr>
          <p:spPr>
            <a:xfrm>
              <a:off x="3064810" y="2383648"/>
              <a:ext cx="2959100" cy="512927"/>
            </a:xfrm>
            <a:prstGeom prst="roundRect">
              <a:avLst>
                <a:gd name="adj" fmla="val 12147"/>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600"/>
            </a:p>
          </p:txBody>
        </p:sp>
        <p:pic>
          <p:nvPicPr>
            <p:cNvPr id="39" name="Picture 38"/>
            <p:cNvPicPr>
              <a:picLocks noChangeAspect="1"/>
            </p:cNvPicPr>
            <p:nvPr/>
          </p:nvPicPr>
          <p:blipFill>
            <a:blip r:embed="rId3"/>
            <a:stretch>
              <a:fillRect/>
            </a:stretch>
          </p:blipFill>
          <p:spPr>
            <a:xfrm>
              <a:off x="3128302" y="2421333"/>
              <a:ext cx="445832" cy="445832"/>
            </a:xfrm>
            <a:prstGeom prst="rect">
              <a:avLst/>
            </a:prstGeom>
          </p:spPr>
        </p:pic>
        <p:sp>
          <p:nvSpPr>
            <p:cNvPr id="40" name="Rectangle 39"/>
            <p:cNvSpPr/>
            <p:nvPr/>
          </p:nvSpPr>
          <p:spPr>
            <a:xfrm>
              <a:off x="3326589" y="2313455"/>
              <a:ext cx="2453908" cy="646331"/>
            </a:xfrm>
            <a:prstGeom prst="rect">
              <a:avLst/>
            </a:prstGeom>
          </p:spPr>
          <p:txBody>
            <a:bodyPr wrap="square">
              <a:spAutoFit/>
            </a:bodyPr>
            <a:lstStyle/>
            <a:p>
              <a:pPr algn="ctr"/>
              <a:r>
                <a:rPr lang="en-GB" sz="3600" b="1" dirty="0" smtClean="0">
                  <a:solidFill>
                    <a:srgbClr val="FF0000"/>
                  </a:solidFill>
                  <a:latin typeface="Calibri" charset="0"/>
                  <a:ea typeface="Calibri" charset="0"/>
                  <a:cs typeface="Calibri" charset="0"/>
                </a:rPr>
                <a:t>Wisdom</a:t>
              </a:r>
              <a:endParaRPr lang="en-GB" sz="3600" b="1" dirty="0">
                <a:solidFill>
                  <a:srgbClr val="FF0000"/>
                </a:solidFill>
                <a:latin typeface="Calibri" charset="0"/>
                <a:ea typeface="Calibri" charset="0"/>
                <a:cs typeface="Calibri" charset="0"/>
              </a:endParaRPr>
            </a:p>
          </p:txBody>
        </p:sp>
      </p:grpSp>
      <p:grpSp>
        <p:nvGrpSpPr>
          <p:cNvPr id="41" name="Group 40"/>
          <p:cNvGrpSpPr/>
          <p:nvPr/>
        </p:nvGrpSpPr>
        <p:grpSpPr>
          <a:xfrm>
            <a:off x="107895" y="1198319"/>
            <a:ext cx="4479015" cy="1687693"/>
            <a:chOff x="92983" y="139481"/>
            <a:chExt cx="4479015" cy="1687693"/>
          </a:xfrm>
        </p:grpSpPr>
        <p:sp>
          <p:nvSpPr>
            <p:cNvPr id="42" name="Rectangle 41"/>
            <p:cNvSpPr/>
            <p:nvPr/>
          </p:nvSpPr>
          <p:spPr>
            <a:xfrm>
              <a:off x="92988" y="139481"/>
              <a:ext cx="4479010" cy="523220"/>
            </a:xfrm>
            <a:prstGeom prst="rect">
              <a:avLst/>
            </a:prstGeom>
          </p:spPr>
          <p:txBody>
            <a:bodyPr wrap="square">
              <a:spAutoFit/>
            </a:bodyPr>
            <a:lstStyle/>
            <a:p>
              <a:pPr algn="ctr">
                <a:spcAft>
                  <a:spcPts val="600"/>
                </a:spcAft>
              </a:pPr>
              <a:r>
                <a:rPr lang="en-GB" sz="2800" b="1" u="sng" dirty="0" smtClean="0">
                  <a:latin typeface="Calibri" panose="020F0502020204030204" pitchFamily="34" charset="0"/>
                  <a:cs typeface="Calibri" panose="020F0502020204030204" pitchFamily="34" charset="0"/>
                </a:rPr>
                <a:t>Definition</a:t>
              </a:r>
            </a:p>
          </p:txBody>
        </p:sp>
        <p:sp>
          <p:nvSpPr>
            <p:cNvPr id="43" name="Rectangle 42"/>
            <p:cNvSpPr/>
            <p:nvPr/>
          </p:nvSpPr>
          <p:spPr>
            <a:xfrm>
              <a:off x="92983" y="626845"/>
              <a:ext cx="4479011" cy="1200329"/>
            </a:xfrm>
            <a:prstGeom prst="rect">
              <a:avLst/>
            </a:prstGeom>
          </p:spPr>
          <p:txBody>
            <a:bodyPr wrap="square">
              <a:spAutoFit/>
            </a:bodyPr>
            <a:lstStyle/>
            <a:p>
              <a:pPr lvl="0"/>
              <a:r>
                <a:rPr lang="en-GB" sz="2400" dirty="0" smtClean="0">
                  <a:solidFill>
                    <a:srgbClr val="FF0000"/>
                  </a:solidFill>
                  <a:latin typeface="Calibri"/>
                  <a:ea typeface="Calibri"/>
                  <a:cs typeface="Calibri"/>
                  <a:sym typeface="Calibri"/>
                </a:rPr>
                <a:t>The accumulation and gathering of scientific or philosophical learning.</a:t>
              </a:r>
              <a:endParaRPr lang="en-GB" sz="2400" dirty="0">
                <a:solidFill>
                  <a:srgbClr val="FF0000"/>
                </a:solidFill>
                <a:latin typeface="Calibri"/>
                <a:ea typeface="Calibri"/>
                <a:cs typeface="Calibri"/>
                <a:sym typeface="Calibri"/>
              </a:endParaRPr>
            </a:p>
          </p:txBody>
        </p:sp>
      </p:grpSp>
      <p:grpSp>
        <p:nvGrpSpPr>
          <p:cNvPr id="44" name="Group 43"/>
          <p:cNvGrpSpPr/>
          <p:nvPr/>
        </p:nvGrpSpPr>
        <p:grpSpPr>
          <a:xfrm>
            <a:off x="107898" y="4141330"/>
            <a:ext cx="4478998" cy="2469700"/>
            <a:chOff x="92983" y="3859079"/>
            <a:chExt cx="4478998" cy="2469700"/>
          </a:xfrm>
        </p:grpSpPr>
        <p:sp>
          <p:nvSpPr>
            <p:cNvPr id="45" name="Rectangle 44"/>
            <p:cNvSpPr/>
            <p:nvPr/>
          </p:nvSpPr>
          <p:spPr>
            <a:xfrm>
              <a:off x="92983" y="3859079"/>
              <a:ext cx="4478998" cy="523220"/>
            </a:xfrm>
            <a:prstGeom prst="rect">
              <a:avLst/>
            </a:prstGeom>
          </p:spPr>
          <p:txBody>
            <a:bodyPr wrap="square">
              <a:spAutoFit/>
            </a:bodyPr>
            <a:lstStyle/>
            <a:p>
              <a:pPr algn="ctr">
                <a:spcAft>
                  <a:spcPts val="600"/>
                </a:spcAft>
              </a:pPr>
              <a:r>
                <a:rPr lang="en-GB" sz="2800" b="1" u="sng" dirty="0" smtClean="0">
                  <a:latin typeface="Calibri" panose="020F0502020204030204" pitchFamily="34" charset="0"/>
                  <a:cs typeface="Calibri" panose="020F0502020204030204" pitchFamily="34" charset="0"/>
                </a:rPr>
                <a:t>Examples</a:t>
              </a:r>
            </a:p>
          </p:txBody>
        </p:sp>
        <p:sp>
          <p:nvSpPr>
            <p:cNvPr id="46" name="Rectangle 45"/>
            <p:cNvSpPr/>
            <p:nvPr/>
          </p:nvSpPr>
          <p:spPr>
            <a:xfrm>
              <a:off x="288492" y="4389787"/>
              <a:ext cx="4175131" cy="1938992"/>
            </a:xfrm>
            <a:prstGeom prst="rect">
              <a:avLst/>
            </a:prstGeom>
          </p:spPr>
          <p:txBody>
            <a:bodyPr wrap="square">
              <a:spAutoFit/>
            </a:bodyPr>
            <a:lstStyle/>
            <a:p>
              <a:pPr lvl="0"/>
              <a:r>
                <a:rPr lang="en-GB" sz="2400" dirty="0" smtClean="0">
                  <a:solidFill>
                    <a:srgbClr val="FF0000"/>
                  </a:solidFill>
                  <a:latin typeface="Calibri"/>
                  <a:ea typeface="Calibri"/>
                  <a:cs typeface="Calibri"/>
                  <a:sym typeface="Calibri"/>
                </a:rPr>
                <a:t>Medicine</a:t>
              </a:r>
            </a:p>
            <a:p>
              <a:pPr lvl="0"/>
              <a:r>
                <a:rPr lang="en-GB" sz="2400" dirty="0" smtClean="0">
                  <a:solidFill>
                    <a:srgbClr val="FF0000"/>
                  </a:solidFill>
                  <a:latin typeface="Calibri"/>
                  <a:ea typeface="Calibri"/>
                  <a:cs typeface="Calibri"/>
                  <a:sym typeface="Calibri"/>
                </a:rPr>
                <a:t>Science</a:t>
              </a:r>
            </a:p>
            <a:p>
              <a:pPr lvl="0"/>
              <a:r>
                <a:rPr lang="en-GB" sz="2400" dirty="0" smtClean="0">
                  <a:solidFill>
                    <a:srgbClr val="FF0000"/>
                  </a:solidFill>
                  <a:latin typeface="Calibri"/>
                  <a:ea typeface="Calibri"/>
                  <a:cs typeface="Calibri"/>
                  <a:sym typeface="Calibri"/>
                </a:rPr>
                <a:t>Philosophy</a:t>
              </a:r>
            </a:p>
            <a:p>
              <a:pPr lvl="0"/>
              <a:r>
                <a:rPr lang="en-GB" sz="2400" dirty="0" err="1" smtClean="0">
                  <a:solidFill>
                    <a:srgbClr val="FF0000"/>
                  </a:solidFill>
                  <a:latin typeface="Calibri"/>
                  <a:ea typeface="Calibri"/>
                  <a:cs typeface="Calibri"/>
                  <a:sym typeface="Calibri"/>
                </a:rPr>
                <a:t>Litarature</a:t>
              </a:r>
              <a:endParaRPr lang="en-GB" sz="2400" dirty="0" smtClean="0">
                <a:solidFill>
                  <a:srgbClr val="FF0000"/>
                </a:solidFill>
                <a:latin typeface="Calibri"/>
                <a:ea typeface="Calibri"/>
                <a:cs typeface="Calibri"/>
                <a:sym typeface="Calibri"/>
              </a:endParaRPr>
            </a:p>
            <a:p>
              <a:pPr lvl="0"/>
              <a:endParaRPr lang="en-GB" sz="2400" dirty="0">
                <a:solidFill>
                  <a:srgbClr val="FF0000"/>
                </a:solidFill>
                <a:latin typeface="Calibri"/>
                <a:ea typeface="Calibri"/>
                <a:cs typeface="Calibri"/>
                <a:sym typeface="Calibri"/>
              </a:endParaRPr>
            </a:p>
          </p:txBody>
        </p:sp>
      </p:grpSp>
      <p:grpSp>
        <p:nvGrpSpPr>
          <p:cNvPr id="47" name="Group 46"/>
          <p:cNvGrpSpPr/>
          <p:nvPr/>
        </p:nvGrpSpPr>
        <p:grpSpPr>
          <a:xfrm>
            <a:off x="4527944" y="4088475"/>
            <a:ext cx="4547541" cy="1839124"/>
            <a:chOff x="4534709" y="2970393"/>
            <a:chExt cx="4547541" cy="1839124"/>
          </a:xfrm>
        </p:grpSpPr>
        <p:sp>
          <p:nvSpPr>
            <p:cNvPr id="48" name="Rectangle 47"/>
            <p:cNvSpPr/>
            <p:nvPr/>
          </p:nvSpPr>
          <p:spPr>
            <a:xfrm>
              <a:off x="4551790" y="2970393"/>
              <a:ext cx="4479001" cy="523220"/>
            </a:xfrm>
            <a:prstGeom prst="rect">
              <a:avLst/>
            </a:prstGeom>
          </p:spPr>
          <p:txBody>
            <a:bodyPr wrap="square">
              <a:spAutoFit/>
            </a:bodyPr>
            <a:lstStyle/>
            <a:p>
              <a:pPr algn="ctr">
                <a:spcAft>
                  <a:spcPts val="600"/>
                </a:spcAft>
              </a:pPr>
              <a:r>
                <a:rPr lang="en-GB" sz="2800" b="1" u="sng" dirty="0" smtClean="0">
                  <a:latin typeface="Calibri" panose="020F0502020204030204" pitchFamily="34" charset="0"/>
                  <a:cs typeface="Calibri" panose="020F0502020204030204" pitchFamily="34" charset="0"/>
                </a:rPr>
                <a:t>Sentence</a:t>
              </a:r>
              <a:endParaRPr lang="en-GB" sz="2800" b="1" u="sng" dirty="0" smtClean="0">
                <a:latin typeface="Calibri" panose="020F0502020204030204" pitchFamily="34" charset="0"/>
                <a:cs typeface="Calibri" panose="020F0502020204030204" pitchFamily="34" charset="0"/>
              </a:endParaRPr>
            </a:p>
          </p:txBody>
        </p:sp>
        <p:sp>
          <p:nvSpPr>
            <p:cNvPr id="49" name="Rectangle 48"/>
            <p:cNvSpPr/>
            <p:nvPr/>
          </p:nvSpPr>
          <p:spPr>
            <a:xfrm>
              <a:off x="4534709" y="3609188"/>
              <a:ext cx="4547541" cy="1200329"/>
            </a:xfrm>
            <a:prstGeom prst="rect">
              <a:avLst/>
            </a:prstGeom>
          </p:spPr>
          <p:txBody>
            <a:bodyPr wrap="square">
              <a:spAutoFit/>
            </a:bodyPr>
            <a:lstStyle/>
            <a:p>
              <a:pPr lvl="0" algn="r"/>
              <a:r>
                <a:rPr lang="en-GB" sz="2400" dirty="0" smtClean="0">
                  <a:solidFill>
                    <a:srgbClr val="FF0000"/>
                  </a:solidFill>
                  <a:latin typeface="Calibri"/>
                  <a:ea typeface="Calibri"/>
                  <a:cs typeface="Calibri"/>
                  <a:sym typeface="Calibri"/>
                </a:rPr>
                <a:t>The Silk Roads </a:t>
              </a:r>
              <a:r>
                <a:rPr lang="en-GB" sz="2400" dirty="0">
                  <a:solidFill>
                    <a:srgbClr val="FF0000"/>
                  </a:solidFill>
                  <a:latin typeface="Calibri"/>
                  <a:ea typeface="Calibri"/>
                  <a:cs typeface="Calibri"/>
                  <a:sym typeface="Calibri"/>
                </a:rPr>
                <a:t>h</a:t>
              </a:r>
              <a:r>
                <a:rPr lang="en-GB" sz="2400" dirty="0" smtClean="0">
                  <a:solidFill>
                    <a:srgbClr val="FF0000"/>
                  </a:solidFill>
                  <a:latin typeface="Calibri"/>
                  <a:ea typeface="Calibri"/>
                  <a:cs typeface="Calibri"/>
                  <a:sym typeface="Calibri"/>
                </a:rPr>
                <a:t>elped the spread of wisdom between East and West, particularly in cities like Bagdad</a:t>
              </a:r>
              <a:endParaRPr lang="en-GB" sz="2400" dirty="0">
                <a:solidFill>
                  <a:srgbClr val="FF0000"/>
                </a:solidFill>
                <a:latin typeface="Calibri"/>
                <a:ea typeface="Calibri"/>
                <a:cs typeface="Calibri"/>
                <a:sym typeface="Calibri"/>
              </a:endParaRPr>
            </a:p>
          </p:txBody>
        </p:sp>
      </p:grpSp>
      <p:grpSp>
        <p:nvGrpSpPr>
          <p:cNvPr id="50" name="Group 49"/>
          <p:cNvGrpSpPr/>
          <p:nvPr/>
        </p:nvGrpSpPr>
        <p:grpSpPr>
          <a:xfrm>
            <a:off x="4495366" y="1171450"/>
            <a:ext cx="4479020" cy="2405556"/>
            <a:chOff x="4571997" y="139481"/>
            <a:chExt cx="4479020" cy="2405556"/>
          </a:xfrm>
        </p:grpSpPr>
        <p:sp>
          <p:nvSpPr>
            <p:cNvPr id="51" name="Rectangle 50"/>
            <p:cNvSpPr/>
            <p:nvPr/>
          </p:nvSpPr>
          <p:spPr>
            <a:xfrm>
              <a:off x="4572002" y="139481"/>
              <a:ext cx="4479010" cy="523220"/>
            </a:xfrm>
            <a:prstGeom prst="rect">
              <a:avLst/>
            </a:prstGeom>
          </p:spPr>
          <p:txBody>
            <a:bodyPr wrap="square">
              <a:spAutoFit/>
            </a:bodyPr>
            <a:lstStyle/>
            <a:p>
              <a:pPr algn="ctr">
                <a:spcAft>
                  <a:spcPts val="600"/>
                </a:spcAft>
              </a:pPr>
              <a:r>
                <a:rPr lang="en-GB" sz="2800" b="1" u="sng" dirty="0" smtClean="0">
                  <a:latin typeface="Calibri" panose="020F0502020204030204" pitchFamily="34" charset="0"/>
                  <a:cs typeface="Calibri" panose="020F0502020204030204" pitchFamily="34" charset="0"/>
                </a:rPr>
                <a:t>Characteristics</a:t>
              </a:r>
            </a:p>
          </p:txBody>
        </p:sp>
        <p:sp>
          <p:nvSpPr>
            <p:cNvPr id="52" name="Rectangle 51"/>
            <p:cNvSpPr/>
            <p:nvPr/>
          </p:nvSpPr>
          <p:spPr>
            <a:xfrm>
              <a:off x="4571997" y="606045"/>
              <a:ext cx="4479020" cy="1938992"/>
            </a:xfrm>
            <a:prstGeom prst="rect">
              <a:avLst/>
            </a:prstGeom>
          </p:spPr>
          <p:txBody>
            <a:bodyPr wrap="square">
              <a:spAutoFit/>
            </a:bodyPr>
            <a:lstStyle/>
            <a:p>
              <a:pPr lvl="0" algn="r"/>
              <a:r>
                <a:rPr lang="en-GB" sz="2400" dirty="0" smtClean="0">
                  <a:solidFill>
                    <a:srgbClr val="FF0000"/>
                  </a:solidFill>
                  <a:latin typeface="Calibri"/>
                  <a:ea typeface="Calibri"/>
                  <a:cs typeface="Calibri"/>
                  <a:sym typeface="Calibri"/>
                </a:rPr>
                <a:t>Science, Philosophy, Language</a:t>
              </a:r>
              <a:endParaRPr lang="en-GB" sz="2400" dirty="0" smtClean="0">
                <a:solidFill>
                  <a:srgbClr val="FF0000"/>
                </a:solidFill>
                <a:latin typeface="Calibri"/>
                <a:ea typeface="Calibri"/>
                <a:cs typeface="Calibri"/>
                <a:sym typeface="Calibri"/>
              </a:endParaRPr>
            </a:p>
            <a:p>
              <a:pPr lvl="0" algn="r"/>
              <a:r>
                <a:rPr lang="en-GB" sz="2400" dirty="0" smtClean="0">
                  <a:solidFill>
                    <a:srgbClr val="FF0000"/>
                  </a:solidFill>
                  <a:latin typeface="Calibri"/>
                  <a:ea typeface="Calibri"/>
                  <a:cs typeface="Calibri"/>
                  <a:sym typeface="Calibri"/>
                </a:rPr>
                <a:t>Academic learning</a:t>
              </a:r>
            </a:p>
            <a:p>
              <a:pPr lvl="0" algn="r"/>
              <a:r>
                <a:rPr lang="en-GB" sz="2400" dirty="0" smtClean="0">
                  <a:solidFill>
                    <a:srgbClr val="FF0000"/>
                  </a:solidFill>
                  <a:latin typeface="Calibri"/>
                  <a:ea typeface="Calibri"/>
                  <a:cs typeface="Calibri"/>
                  <a:sym typeface="Calibri"/>
                </a:rPr>
                <a:t>Encouragement of reading </a:t>
              </a:r>
              <a:br>
                <a:rPr lang="en-GB" sz="2400" dirty="0" smtClean="0">
                  <a:solidFill>
                    <a:srgbClr val="FF0000"/>
                  </a:solidFill>
                  <a:latin typeface="Calibri"/>
                  <a:ea typeface="Calibri"/>
                  <a:cs typeface="Calibri"/>
                  <a:sym typeface="Calibri"/>
                </a:rPr>
              </a:br>
              <a:r>
                <a:rPr lang="en-GB" sz="2400" dirty="0" smtClean="0">
                  <a:solidFill>
                    <a:srgbClr val="FF0000"/>
                  </a:solidFill>
                  <a:latin typeface="Calibri"/>
                  <a:ea typeface="Calibri"/>
                  <a:cs typeface="Calibri"/>
                  <a:sym typeface="Calibri"/>
                </a:rPr>
                <a:t>and writing</a:t>
              </a:r>
            </a:p>
            <a:p>
              <a:pPr lvl="0" algn="r"/>
              <a:r>
                <a:rPr lang="en-GB" sz="2400" dirty="0" smtClean="0">
                  <a:solidFill>
                    <a:srgbClr val="FF0000"/>
                  </a:solidFill>
                  <a:latin typeface="Calibri"/>
                  <a:ea typeface="Calibri"/>
                  <a:cs typeface="Calibri"/>
                  <a:sym typeface="Calibri"/>
                </a:rPr>
                <a:t>The sharing of knowledge</a:t>
              </a:r>
              <a:endParaRPr lang="en-GB" sz="2400" dirty="0">
                <a:solidFill>
                  <a:srgbClr val="FF0000"/>
                </a:solidFill>
                <a:latin typeface="Calibri"/>
                <a:ea typeface="Calibri"/>
                <a:cs typeface="Calibri"/>
                <a:sym typeface="Calibri"/>
              </a:endParaRPr>
            </a:p>
          </p:txBody>
        </p:sp>
      </p:grpSp>
    </p:spTree>
    <p:extLst>
      <p:ext uri="{BB962C8B-B14F-4D97-AF65-F5344CB8AC3E}">
        <p14:creationId xmlns:p14="http://schemas.microsoft.com/office/powerpoint/2010/main" val="896336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0"/>
            <a:ext cx="9144000" cy="861774"/>
          </a:xfrm>
          <a:prstGeom prst="rect">
            <a:avLst/>
          </a:prstGeom>
        </p:spPr>
        <p:txBody>
          <a:bodyPr wrap="square">
            <a:spAutoFit/>
          </a:bodyPr>
          <a:lstStyle/>
          <a:p>
            <a:pPr algn="ctr"/>
            <a:r>
              <a:rPr lang="en-GB" sz="5000" dirty="0" smtClean="0">
                <a:latin typeface="Calibri" charset="0"/>
                <a:ea typeface="Calibri" charset="0"/>
                <a:cs typeface="Calibri" charset="0"/>
              </a:rPr>
              <a:t>Baghdad, the centre of an empire </a:t>
            </a:r>
            <a:endParaRPr lang="en-GB" sz="5000" dirty="0">
              <a:latin typeface="Calibri" charset="0"/>
              <a:ea typeface="Calibri" charset="0"/>
              <a:cs typeface="Calibri" charset="0"/>
            </a:endParaRPr>
          </a:p>
        </p:txBody>
      </p:sp>
      <p:sp>
        <p:nvSpPr>
          <p:cNvPr id="8" name="Rectangle 7"/>
          <p:cNvSpPr/>
          <p:nvPr/>
        </p:nvSpPr>
        <p:spPr>
          <a:xfrm>
            <a:off x="11876" y="754896"/>
            <a:ext cx="9144000" cy="1523494"/>
          </a:xfrm>
          <a:prstGeom prst="rect">
            <a:avLst/>
          </a:prstGeom>
        </p:spPr>
        <p:txBody>
          <a:bodyPr wrap="square">
            <a:spAutoFit/>
          </a:bodyPr>
          <a:lstStyle/>
          <a:p>
            <a:pPr lvl="0" defTabSz="914400" eaLnBrk="0" fontAlgn="base" hangingPunct="0">
              <a:spcBef>
                <a:spcPct val="0"/>
              </a:spcBef>
              <a:spcAft>
                <a:spcPts val="600"/>
              </a:spcAft>
            </a:pPr>
            <a:r>
              <a:rPr lang="en-US" altLang="en-US" sz="2200" dirty="0">
                <a:solidFill>
                  <a:srgbClr val="121212"/>
                </a:solidFill>
                <a:latin typeface="Calibri" charset="0"/>
                <a:ea typeface="Calibri" charset="0"/>
                <a:cs typeface="Calibri" charset="0"/>
              </a:rPr>
              <a:t>During the </a:t>
            </a:r>
            <a:r>
              <a:rPr lang="en-US" altLang="en-US" sz="2200" dirty="0" smtClean="0">
                <a:solidFill>
                  <a:srgbClr val="121212"/>
                </a:solidFill>
                <a:latin typeface="Calibri" charset="0"/>
                <a:ea typeface="Calibri" charset="0"/>
                <a:cs typeface="Calibri" charset="0"/>
              </a:rPr>
              <a:t>1st </a:t>
            </a:r>
            <a:r>
              <a:rPr lang="en-US" altLang="en-US" sz="2200" dirty="0">
                <a:solidFill>
                  <a:srgbClr val="121212"/>
                </a:solidFill>
                <a:latin typeface="Calibri" charset="0"/>
                <a:ea typeface="Calibri" charset="0"/>
                <a:cs typeface="Calibri" charset="0"/>
              </a:rPr>
              <a:t>century after the birth of Islam, Muslim armies defeated the </a:t>
            </a:r>
            <a:r>
              <a:rPr lang="en-US" altLang="en-US" sz="2200" dirty="0" smtClean="0">
                <a:solidFill>
                  <a:srgbClr val="121212"/>
                </a:solidFill>
                <a:latin typeface="Calibri" charset="0"/>
                <a:ea typeface="Calibri" charset="0"/>
                <a:cs typeface="Calibri" charset="0"/>
              </a:rPr>
              <a:t>Persians, expanding the </a:t>
            </a:r>
            <a:r>
              <a:rPr lang="en-US" altLang="en-US" sz="2200" b="1" dirty="0" smtClean="0">
                <a:solidFill>
                  <a:srgbClr val="121212"/>
                </a:solidFill>
                <a:latin typeface="Calibri" charset="0"/>
                <a:ea typeface="Calibri" charset="0"/>
                <a:cs typeface="Calibri" charset="0"/>
              </a:rPr>
              <a:t>Abbasid Caliphate</a:t>
            </a:r>
            <a:r>
              <a:rPr lang="en-US" altLang="en-US" sz="2200" dirty="0" smtClean="0">
                <a:solidFill>
                  <a:srgbClr val="121212"/>
                </a:solidFill>
                <a:latin typeface="Calibri" charset="0"/>
                <a:ea typeface="Calibri" charset="0"/>
                <a:cs typeface="Calibri" charset="0"/>
              </a:rPr>
              <a:t> (Islamic state/empire) to the East. </a:t>
            </a:r>
            <a:endParaRPr lang="en-US" altLang="en-US" sz="2200" dirty="0">
              <a:solidFill>
                <a:srgbClr val="121212"/>
              </a:solidFill>
              <a:latin typeface="Calibri" charset="0"/>
              <a:ea typeface="Calibri" charset="0"/>
              <a:cs typeface="Calibri" charset="0"/>
            </a:endParaRPr>
          </a:p>
          <a:p>
            <a:pPr lvl="0" defTabSz="914400" eaLnBrk="0" fontAlgn="base" hangingPunct="0">
              <a:spcBef>
                <a:spcPct val="0"/>
              </a:spcBef>
              <a:spcAft>
                <a:spcPts val="600"/>
              </a:spcAft>
            </a:pPr>
            <a:r>
              <a:rPr lang="en-US" altLang="en-US" sz="2200" dirty="0" smtClean="0">
                <a:solidFill>
                  <a:srgbClr val="121212"/>
                </a:solidFill>
                <a:latin typeface="Calibri" charset="0"/>
                <a:ea typeface="Calibri" charset="0"/>
                <a:cs typeface="Calibri" charset="0"/>
              </a:rPr>
              <a:t>Around </a:t>
            </a:r>
            <a:r>
              <a:rPr lang="en-US" altLang="en-US" sz="2200" dirty="0">
                <a:solidFill>
                  <a:srgbClr val="121212"/>
                </a:solidFill>
                <a:latin typeface="Calibri" charset="0"/>
                <a:ea typeface="Calibri" charset="0"/>
                <a:cs typeface="Calibri" charset="0"/>
              </a:rPr>
              <a:t>762, </a:t>
            </a:r>
            <a:r>
              <a:rPr lang="en-US" altLang="en-US" sz="2200" dirty="0" smtClean="0">
                <a:solidFill>
                  <a:srgbClr val="121212"/>
                </a:solidFill>
                <a:latin typeface="Calibri" charset="0"/>
                <a:ea typeface="Calibri" charset="0"/>
                <a:cs typeface="Calibri" charset="0"/>
              </a:rPr>
              <a:t>the Abbasid Caliph (Rulers) established a </a:t>
            </a:r>
            <a:r>
              <a:rPr lang="en-US" altLang="en-US" sz="2200" dirty="0">
                <a:solidFill>
                  <a:srgbClr val="121212"/>
                </a:solidFill>
                <a:latin typeface="Calibri" charset="0"/>
                <a:ea typeface="Calibri" charset="0"/>
                <a:cs typeface="Calibri" charset="0"/>
              </a:rPr>
              <a:t>capital in the newly founded city of </a:t>
            </a:r>
            <a:r>
              <a:rPr lang="en-US" altLang="en-US" sz="2200" b="1" dirty="0" smtClean="0">
                <a:solidFill>
                  <a:srgbClr val="121212"/>
                </a:solidFill>
                <a:latin typeface="Calibri" charset="0"/>
                <a:ea typeface="Calibri" charset="0"/>
                <a:cs typeface="Calibri" charset="0"/>
              </a:rPr>
              <a:t>Baghdad</a:t>
            </a:r>
            <a:r>
              <a:rPr lang="en-US" altLang="en-US" sz="2200" dirty="0" smtClean="0">
                <a:solidFill>
                  <a:srgbClr val="121212"/>
                </a:solidFill>
                <a:latin typeface="Calibri" charset="0"/>
                <a:ea typeface="Calibri" charset="0"/>
                <a:cs typeface="Calibri" charset="0"/>
              </a:rPr>
              <a:t>, where they </a:t>
            </a:r>
            <a:r>
              <a:rPr lang="en-US" altLang="en-US" sz="2200" dirty="0">
                <a:solidFill>
                  <a:srgbClr val="121212"/>
                </a:solidFill>
                <a:latin typeface="Calibri" charset="0"/>
                <a:ea typeface="Calibri" charset="0"/>
                <a:cs typeface="Calibri" charset="0"/>
              </a:rPr>
              <a:t>ruled a</a:t>
            </a:r>
            <a:r>
              <a:rPr lang="en-US" altLang="en-US" sz="2200" dirty="0" smtClean="0">
                <a:solidFill>
                  <a:srgbClr val="121212"/>
                </a:solidFill>
                <a:latin typeface="Calibri" charset="0"/>
                <a:ea typeface="Calibri" charset="0"/>
                <a:cs typeface="Calibri" charset="0"/>
              </a:rPr>
              <a:t> vast empire for five centuries</a:t>
            </a:r>
            <a:r>
              <a:rPr lang="en-US" altLang="en-US" sz="2200" dirty="0">
                <a:solidFill>
                  <a:srgbClr val="121212"/>
                </a:solidFill>
                <a:latin typeface="Calibri" charset="0"/>
                <a:ea typeface="Calibri" charset="0"/>
                <a:cs typeface="Calibri" charset="0"/>
              </a:rPr>
              <a:t>.</a:t>
            </a:r>
          </a:p>
        </p:txBody>
      </p:sp>
      <p:sp>
        <p:nvSpPr>
          <p:cNvPr id="2" name="Frame 1"/>
          <p:cNvSpPr/>
          <p:nvPr/>
        </p:nvSpPr>
        <p:spPr>
          <a:xfrm>
            <a:off x="5700156" y="3978234"/>
            <a:ext cx="831273" cy="296883"/>
          </a:xfrm>
          <a:prstGeom prst="fram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pic>
        <p:nvPicPr>
          <p:cNvPr id="11" name="Picture 2" descr="all of the Umayyad Caliphate - The History of Spain Podcast"/>
          <p:cNvPicPr>
            <a:picLocks noChangeAspect="1" noChangeArrowheads="1"/>
          </p:cNvPicPr>
          <p:nvPr/>
        </p:nvPicPr>
        <p:blipFill rotWithShape="1">
          <a:blip r:embed="rId2">
            <a:extLst>
              <a:ext uri="{28A0092B-C50C-407E-A947-70E740481C1C}">
                <a14:useLocalDpi xmlns:a14="http://schemas.microsoft.com/office/drawing/2010/main" val="0"/>
              </a:ext>
            </a:extLst>
          </a:blip>
          <a:srcRect r="301" b="-30"/>
          <a:stretch/>
        </p:blipFill>
        <p:spPr bwMode="auto">
          <a:xfrm>
            <a:off x="11876" y="2367455"/>
            <a:ext cx="9134874" cy="4490545"/>
          </a:xfrm>
          <a:prstGeom prst="rect">
            <a:avLst/>
          </a:prstGeom>
          <a:noFill/>
          <a:extLst>
            <a:ext uri="{909E8E84-426E-40DD-AFC4-6F175D3DCCD1}">
              <a14:hiddenFill xmlns:a14="http://schemas.microsoft.com/office/drawing/2010/main">
                <a:solidFill>
                  <a:srgbClr val="FFFFFF"/>
                </a:solidFill>
              </a14:hiddenFill>
            </a:ext>
          </a:extLst>
        </p:spPr>
      </p:pic>
      <p:sp>
        <p:nvSpPr>
          <p:cNvPr id="7" name="Frame 6"/>
          <p:cNvSpPr/>
          <p:nvPr/>
        </p:nvSpPr>
        <p:spPr>
          <a:xfrm>
            <a:off x="4591188" y="4687125"/>
            <a:ext cx="831273" cy="296883"/>
          </a:xfrm>
          <a:prstGeom prst="fram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3" name="Rounded Rectangle 2"/>
          <p:cNvSpPr/>
          <p:nvPr/>
        </p:nvSpPr>
        <p:spPr>
          <a:xfrm>
            <a:off x="112073" y="6209865"/>
            <a:ext cx="8919853" cy="523220"/>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Rectangle 8"/>
          <p:cNvSpPr/>
          <p:nvPr/>
        </p:nvSpPr>
        <p:spPr>
          <a:xfrm>
            <a:off x="112073" y="6209865"/>
            <a:ext cx="8919853" cy="523220"/>
          </a:xfrm>
          <a:prstGeom prst="rect">
            <a:avLst/>
          </a:prstGeom>
        </p:spPr>
        <p:txBody>
          <a:bodyPr wrap="square">
            <a:spAutoFit/>
          </a:bodyPr>
          <a:lstStyle/>
          <a:p>
            <a:pPr lvl="0"/>
            <a:r>
              <a:rPr lang="en-GB" sz="2800" b="1" dirty="0" smtClean="0">
                <a:solidFill>
                  <a:srgbClr val="7030A0"/>
                </a:solidFill>
                <a:latin typeface="Calibri" charset="0"/>
                <a:ea typeface="Calibri" charset="0"/>
                <a:cs typeface="Calibri" charset="0"/>
                <a:sym typeface="Comic Sans MS"/>
              </a:rPr>
              <a:t>Task: Briefly summarise what this information on Baghdad</a:t>
            </a:r>
            <a:endParaRPr lang="en-GB" sz="2400" b="1" dirty="0">
              <a:solidFill>
                <a:srgbClr val="7030A0"/>
              </a:solidFill>
              <a:latin typeface="Calibri" charset="0"/>
              <a:ea typeface="Calibri" charset="0"/>
              <a:cs typeface="Calibri" charset="0"/>
              <a:sym typeface="Comic Sans MS"/>
            </a:endParaRPr>
          </a:p>
        </p:txBody>
      </p:sp>
    </p:spTree>
    <p:extLst>
      <p:ext uri="{BB962C8B-B14F-4D97-AF65-F5344CB8AC3E}">
        <p14:creationId xmlns:p14="http://schemas.microsoft.com/office/powerpoint/2010/main" val="1502467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3" grpId="0" animBg="1"/>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 y="-146957"/>
            <a:ext cx="9144000" cy="1754326"/>
          </a:xfrm>
          <a:prstGeom prst="rect">
            <a:avLst/>
          </a:prstGeom>
        </p:spPr>
        <p:txBody>
          <a:bodyPr wrap="square">
            <a:spAutoFit/>
          </a:bodyPr>
          <a:lstStyle/>
          <a:p>
            <a:pPr algn="ctr"/>
            <a:r>
              <a:rPr lang="en-GB" sz="5400" dirty="0" smtClean="0">
                <a:latin typeface="Calibri" charset="0"/>
                <a:ea typeface="Calibri" charset="0"/>
                <a:cs typeface="Calibri" charset="0"/>
              </a:rPr>
              <a:t>How can we uncover what Baghdad was like?</a:t>
            </a:r>
            <a:endParaRPr lang="en-GB" sz="5400" dirty="0">
              <a:latin typeface="Calibri" charset="0"/>
              <a:ea typeface="Calibri" charset="0"/>
              <a:cs typeface="Calibri" charset="0"/>
            </a:endParaRPr>
          </a:p>
        </p:txBody>
      </p:sp>
      <p:sp>
        <p:nvSpPr>
          <p:cNvPr id="7" name="Rectangle 6"/>
          <p:cNvSpPr/>
          <p:nvPr/>
        </p:nvSpPr>
        <p:spPr>
          <a:xfrm>
            <a:off x="1" y="1461421"/>
            <a:ext cx="9144000" cy="954107"/>
          </a:xfrm>
          <a:prstGeom prst="rect">
            <a:avLst/>
          </a:prstGeom>
        </p:spPr>
        <p:txBody>
          <a:bodyPr wrap="square">
            <a:spAutoFit/>
          </a:bodyPr>
          <a:lstStyle/>
          <a:p>
            <a:pPr lvl="0" algn="ctr"/>
            <a:r>
              <a:rPr lang="en-GB" sz="2800" b="1" dirty="0" smtClean="0">
                <a:solidFill>
                  <a:schemeClr val="dk1"/>
                </a:solidFill>
                <a:latin typeface="Calibri" charset="0"/>
                <a:ea typeface="Calibri" charset="0"/>
                <a:cs typeface="Calibri" charset="0"/>
                <a:sym typeface="Comic Sans MS"/>
              </a:rPr>
              <a:t>Lets go on a journey through Baghdad during the Caliphate</a:t>
            </a:r>
            <a:r>
              <a:rPr lang="en-GB" sz="2800" b="1" dirty="0">
                <a:solidFill>
                  <a:srgbClr val="0432FF"/>
                </a:solidFill>
                <a:latin typeface="Calibri" charset="0"/>
                <a:ea typeface="Calibri" charset="0"/>
                <a:cs typeface="Calibri" charset="0"/>
                <a:sym typeface="Comic Sans MS"/>
              </a:rPr>
              <a:t> </a:t>
            </a:r>
            <a:r>
              <a:rPr lang="en-GB" sz="2800" b="1" dirty="0" smtClean="0">
                <a:solidFill>
                  <a:srgbClr val="0432FF"/>
                </a:solidFill>
                <a:latin typeface="Calibri" charset="0"/>
                <a:ea typeface="Calibri" charset="0"/>
                <a:cs typeface="Calibri" charset="0"/>
                <a:sym typeface="Comic Sans MS"/>
              </a:rPr>
              <a:t>to look at what can sources tell us about wisdom </a:t>
            </a:r>
            <a:endParaRPr lang="en-GB" sz="2800" b="1" dirty="0" smtClean="0">
              <a:solidFill>
                <a:schemeClr val="dk1"/>
              </a:solidFill>
              <a:latin typeface="Calibri" charset="0"/>
              <a:ea typeface="Calibri" charset="0"/>
              <a:cs typeface="Calibri" charset="0"/>
              <a:sym typeface="Comic Sans MS"/>
            </a:endParaRPr>
          </a:p>
        </p:txBody>
      </p:sp>
      <p:pic>
        <p:nvPicPr>
          <p:cNvPr id="5" name="Picture 2" descr="eliving the silk road on Tripline"/>
          <p:cNvPicPr>
            <a:picLocks noChangeAspect="1" noChangeArrowheads="1"/>
          </p:cNvPicPr>
          <p:nvPr/>
        </p:nvPicPr>
        <p:blipFill rotWithShape="1">
          <a:blip r:embed="rId2">
            <a:extLst>
              <a:ext uri="{28A0092B-C50C-407E-A947-70E740481C1C}">
                <a14:useLocalDpi xmlns:a14="http://schemas.microsoft.com/office/drawing/2010/main" val="0"/>
              </a:ext>
            </a:extLst>
          </a:blip>
          <a:srcRect t="982" r="275" b="11888"/>
          <a:stretch/>
        </p:blipFill>
        <p:spPr bwMode="auto">
          <a:xfrm>
            <a:off x="885969" y="2415528"/>
            <a:ext cx="7372063" cy="4379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54577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photo, fabric, rug, large&#10;&#10;Description automatically generated">
            <a:extLst>
              <a:ext uri="{FF2B5EF4-FFF2-40B4-BE49-F238E27FC236}">
                <a16:creationId xmlns:a16="http://schemas.microsoft.com/office/drawing/2014/main" xmlns="" id="{5BACF9CA-3384-4E5D-82EA-2D8961EEBF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3049" y="826477"/>
            <a:ext cx="5777902" cy="5874202"/>
          </a:xfrm>
          <a:prstGeom prst="rect">
            <a:avLst/>
          </a:prstGeom>
        </p:spPr>
      </p:pic>
      <p:sp>
        <p:nvSpPr>
          <p:cNvPr id="9" name="TextBox 8">
            <a:extLst>
              <a:ext uri="{FF2B5EF4-FFF2-40B4-BE49-F238E27FC236}">
                <a16:creationId xmlns:a16="http://schemas.microsoft.com/office/drawing/2014/main" xmlns="" id="{75ECEA02-CCD2-44B1-8DB0-0963B7203ECE}"/>
              </a:ext>
            </a:extLst>
          </p:cNvPr>
          <p:cNvSpPr txBox="1"/>
          <p:nvPr/>
        </p:nvSpPr>
        <p:spPr>
          <a:xfrm>
            <a:off x="0" y="0"/>
            <a:ext cx="9144000" cy="584775"/>
          </a:xfrm>
          <a:prstGeom prst="rect">
            <a:avLst/>
          </a:prstGeom>
          <a:noFill/>
        </p:spPr>
        <p:txBody>
          <a:bodyPr wrap="square" rtlCol="0">
            <a:spAutoFit/>
          </a:bodyPr>
          <a:lstStyle/>
          <a:p>
            <a:pPr algn="ctr"/>
            <a:r>
              <a:rPr lang="en-GB" sz="3200" b="1" dirty="0">
                <a:latin typeface="Calibri" charset="0"/>
                <a:ea typeface="Calibri" charset="0"/>
                <a:cs typeface="Calibri" charset="0"/>
              </a:rPr>
              <a:t>A: Scholars in a library in 13</a:t>
            </a:r>
            <a:r>
              <a:rPr lang="en-GB" sz="3200" b="1" baseline="30000" dirty="0">
                <a:latin typeface="Calibri" charset="0"/>
                <a:ea typeface="Calibri" charset="0"/>
                <a:cs typeface="Calibri" charset="0"/>
              </a:rPr>
              <a:t>th</a:t>
            </a:r>
            <a:r>
              <a:rPr lang="en-GB" sz="3200" b="1" dirty="0">
                <a:latin typeface="Calibri" charset="0"/>
                <a:ea typeface="Calibri" charset="0"/>
                <a:cs typeface="Calibri" charset="0"/>
              </a:rPr>
              <a:t> century Baghdad</a:t>
            </a:r>
          </a:p>
        </p:txBody>
      </p:sp>
    </p:spTree>
    <p:extLst>
      <p:ext uri="{BB962C8B-B14F-4D97-AF65-F5344CB8AC3E}">
        <p14:creationId xmlns:p14="http://schemas.microsoft.com/office/powerpoint/2010/main" val="14362350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75ECEA02-CCD2-44B1-8DB0-0963B7203ECE}"/>
              </a:ext>
            </a:extLst>
          </p:cNvPr>
          <p:cNvSpPr txBox="1"/>
          <p:nvPr/>
        </p:nvSpPr>
        <p:spPr>
          <a:xfrm>
            <a:off x="0" y="0"/>
            <a:ext cx="4572000" cy="1077218"/>
          </a:xfrm>
          <a:prstGeom prst="rect">
            <a:avLst/>
          </a:prstGeom>
          <a:noFill/>
        </p:spPr>
        <p:txBody>
          <a:bodyPr wrap="square" rtlCol="0">
            <a:spAutoFit/>
          </a:bodyPr>
          <a:lstStyle/>
          <a:p>
            <a:r>
              <a:rPr lang="en-GB" sz="3200" b="1" dirty="0">
                <a:latin typeface="Calibri" charset="0"/>
                <a:ea typeface="Calibri" charset="0"/>
                <a:cs typeface="Calibri" charset="0"/>
              </a:rPr>
              <a:t>B: D</a:t>
            </a:r>
            <a:r>
              <a:rPr lang="en-GB" sz="3200" b="1" dirty="0" smtClean="0">
                <a:latin typeface="Calibri" charset="0"/>
                <a:ea typeface="Calibri" charset="0"/>
                <a:cs typeface="Calibri" charset="0"/>
              </a:rPr>
              <a:t>iagram </a:t>
            </a:r>
            <a:r>
              <a:rPr lang="en-GB" sz="3200" b="1" dirty="0">
                <a:latin typeface="Calibri" charset="0"/>
                <a:ea typeface="Calibri" charset="0"/>
                <a:cs typeface="Calibri" charset="0"/>
              </a:rPr>
              <a:t>from a book by Ibn Al-</a:t>
            </a:r>
            <a:r>
              <a:rPr lang="en-GB" sz="3200" b="1" dirty="0" err="1">
                <a:latin typeface="Calibri" charset="0"/>
                <a:ea typeface="Calibri" charset="0"/>
                <a:cs typeface="Calibri" charset="0"/>
              </a:rPr>
              <a:t>Nafis</a:t>
            </a:r>
            <a:r>
              <a:rPr lang="en-GB" sz="3200" b="1" dirty="0">
                <a:latin typeface="Calibri" charset="0"/>
                <a:ea typeface="Calibri" charset="0"/>
                <a:cs typeface="Calibri" charset="0"/>
              </a:rPr>
              <a:t>, </a:t>
            </a:r>
            <a:endParaRPr lang="en-GB" sz="3200" b="1" dirty="0">
              <a:latin typeface="Calibri" charset="0"/>
              <a:ea typeface="Calibri" charset="0"/>
              <a:cs typeface="Calibri" charset="0"/>
            </a:endParaRPr>
          </a:p>
        </p:txBody>
      </p:sp>
      <p:pic>
        <p:nvPicPr>
          <p:cNvPr id="5" name="Picture 4">
            <a:extLst>
              <a:ext uri="{FF2B5EF4-FFF2-40B4-BE49-F238E27FC236}">
                <a16:creationId xmlns:a16="http://schemas.microsoft.com/office/drawing/2014/main" xmlns="" id="{DEE66699-130A-483E-B35D-3663E9F1CD5E}"/>
              </a:ext>
            </a:extLst>
          </p:cNvPr>
          <p:cNvPicPr>
            <a:picLocks noChangeAspect="1"/>
          </p:cNvPicPr>
          <p:nvPr/>
        </p:nvPicPr>
        <p:blipFill>
          <a:blip r:embed="rId2"/>
          <a:stretch>
            <a:fillRect/>
          </a:stretch>
        </p:blipFill>
        <p:spPr>
          <a:xfrm>
            <a:off x="4778604" y="1077218"/>
            <a:ext cx="4122075" cy="5552182"/>
          </a:xfrm>
          <a:prstGeom prst="rect">
            <a:avLst/>
          </a:prstGeom>
        </p:spPr>
      </p:pic>
      <p:sp>
        <p:nvSpPr>
          <p:cNvPr id="6" name="TextBox 5">
            <a:extLst>
              <a:ext uri="{FF2B5EF4-FFF2-40B4-BE49-F238E27FC236}">
                <a16:creationId xmlns:a16="http://schemas.microsoft.com/office/drawing/2014/main" xmlns="" id="{75ECEA02-CCD2-44B1-8DB0-0963B7203ECE}"/>
              </a:ext>
            </a:extLst>
          </p:cNvPr>
          <p:cNvSpPr txBox="1"/>
          <p:nvPr/>
        </p:nvSpPr>
        <p:spPr>
          <a:xfrm>
            <a:off x="4572000" y="0"/>
            <a:ext cx="4572000" cy="584775"/>
          </a:xfrm>
          <a:prstGeom prst="rect">
            <a:avLst/>
          </a:prstGeom>
          <a:noFill/>
        </p:spPr>
        <p:txBody>
          <a:bodyPr wrap="square" rtlCol="0">
            <a:spAutoFit/>
          </a:bodyPr>
          <a:lstStyle/>
          <a:p>
            <a:r>
              <a:rPr lang="en-GB" sz="3200" b="1" dirty="0">
                <a:latin typeface="Calibri" charset="0"/>
                <a:ea typeface="Calibri" charset="0"/>
                <a:cs typeface="Calibri" charset="0"/>
              </a:rPr>
              <a:t>C: </a:t>
            </a:r>
            <a:r>
              <a:rPr lang="en-GB" sz="3200" b="1" dirty="0" smtClean="0">
                <a:latin typeface="Calibri" charset="0"/>
                <a:ea typeface="Calibri" charset="0"/>
                <a:cs typeface="Calibri" charset="0"/>
              </a:rPr>
              <a:t>A </a:t>
            </a:r>
            <a:r>
              <a:rPr lang="en-GB" sz="3200" b="1" dirty="0">
                <a:latin typeface="Calibri" charset="0"/>
                <a:ea typeface="Calibri" charset="0"/>
                <a:cs typeface="Calibri" charset="0"/>
              </a:rPr>
              <a:t>doctor treats wounds</a:t>
            </a:r>
            <a:endParaRPr lang="en-GB" sz="3200" b="1" dirty="0">
              <a:latin typeface="Calibri" charset="0"/>
              <a:ea typeface="Calibri" charset="0"/>
              <a:cs typeface="Calibri" charset="0"/>
            </a:endParaRPr>
          </a:p>
        </p:txBody>
      </p:sp>
      <p:pic>
        <p:nvPicPr>
          <p:cNvPr id="2050" name="Picture 2" descr="ris Millis “StayHomeStaySafe” 🕷🇪🇺💊 on Twitter: &quot;Anatomical figures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828" y="1028155"/>
            <a:ext cx="3528343" cy="5601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5192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75ECEA02-CCD2-44B1-8DB0-0963B7203ECE}"/>
              </a:ext>
            </a:extLst>
          </p:cNvPr>
          <p:cNvSpPr txBox="1"/>
          <p:nvPr/>
        </p:nvSpPr>
        <p:spPr>
          <a:xfrm>
            <a:off x="0" y="0"/>
            <a:ext cx="9144000" cy="1200329"/>
          </a:xfrm>
          <a:prstGeom prst="rect">
            <a:avLst/>
          </a:prstGeom>
          <a:noFill/>
        </p:spPr>
        <p:txBody>
          <a:bodyPr wrap="square" rtlCol="0">
            <a:spAutoFit/>
          </a:bodyPr>
          <a:lstStyle/>
          <a:p>
            <a:r>
              <a:rPr lang="en-GB" sz="3600" b="1" dirty="0">
                <a:latin typeface="Calibri" charset="0"/>
                <a:ea typeface="Calibri" charset="0"/>
                <a:cs typeface="Calibri" charset="0"/>
              </a:rPr>
              <a:t>E:  Folio </a:t>
            </a:r>
            <a:r>
              <a:rPr lang="en-GB" sz="3600" b="1" i="1" dirty="0">
                <a:latin typeface="Calibri" charset="0"/>
                <a:ea typeface="Calibri" charset="0"/>
                <a:cs typeface="Calibri" charset="0"/>
              </a:rPr>
              <a:t>(An individual page  </a:t>
            </a:r>
            <a:r>
              <a:rPr lang="en-GB" sz="3600" b="1" dirty="0">
                <a:latin typeface="Calibri" charset="0"/>
                <a:ea typeface="Calibri" charset="0"/>
                <a:cs typeface="Calibri" charset="0"/>
              </a:rPr>
              <a:t>from a Quran Manuscript. </a:t>
            </a:r>
            <a:endParaRPr lang="en-GB" sz="3600" b="1" dirty="0">
              <a:latin typeface="Calibri" charset="0"/>
              <a:ea typeface="Calibri" charset="0"/>
              <a:cs typeface="Calibri" charset="0"/>
            </a:endParaRPr>
          </a:p>
        </p:txBody>
      </p:sp>
      <p:pic>
        <p:nvPicPr>
          <p:cNvPr id="4" name="Picture 18" descr="Folio from a Qur'an Manuscript">
            <a:extLst>
              <a:ext uri="{FF2B5EF4-FFF2-40B4-BE49-F238E27FC236}">
                <a16:creationId xmlns:a16="http://schemas.microsoft.com/office/drawing/2014/main" xmlns="" id="{B4207257-6929-4EB1-8B7D-22782ADE24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578" r="5574" b="7625"/>
          <a:stretch/>
        </p:blipFill>
        <p:spPr bwMode="auto">
          <a:xfrm>
            <a:off x="1079057" y="1200329"/>
            <a:ext cx="6985885" cy="5456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78725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75ECEA02-CCD2-44B1-8DB0-0963B7203ECE}"/>
              </a:ext>
            </a:extLst>
          </p:cNvPr>
          <p:cNvSpPr txBox="1"/>
          <p:nvPr/>
        </p:nvSpPr>
        <p:spPr>
          <a:xfrm>
            <a:off x="0" y="0"/>
            <a:ext cx="4572000" cy="584775"/>
          </a:xfrm>
          <a:prstGeom prst="rect">
            <a:avLst/>
          </a:prstGeom>
          <a:noFill/>
        </p:spPr>
        <p:txBody>
          <a:bodyPr wrap="square" rtlCol="0">
            <a:spAutoFit/>
          </a:bodyPr>
          <a:lstStyle/>
          <a:p>
            <a:r>
              <a:rPr lang="en-GB" sz="3200" b="1" dirty="0">
                <a:latin typeface="Calibri" charset="0"/>
                <a:ea typeface="Calibri" charset="0"/>
                <a:cs typeface="Calibri" charset="0"/>
              </a:rPr>
              <a:t>D: work in an observatory </a:t>
            </a:r>
            <a:endParaRPr lang="en-GB" sz="3200" b="1" dirty="0">
              <a:latin typeface="Calibri" charset="0"/>
              <a:ea typeface="Calibri" charset="0"/>
              <a:cs typeface="Calibri" charset="0"/>
            </a:endParaRPr>
          </a:p>
        </p:txBody>
      </p:sp>
      <p:sp>
        <p:nvSpPr>
          <p:cNvPr id="6" name="TextBox 5">
            <a:extLst>
              <a:ext uri="{FF2B5EF4-FFF2-40B4-BE49-F238E27FC236}">
                <a16:creationId xmlns:a16="http://schemas.microsoft.com/office/drawing/2014/main" xmlns="" id="{75ECEA02-CCD2-44B1-8DB0-0963B7203ECE}"/>
              </a:ext>
            </a:extLst>
          </p:cNvPr>
          <p:cNvSpPr txBox="1"/>
          <p:nvPr/>
        </p:nvSpPr>
        <p:spPr>
          <a:xfrm>
            <a:off x="4572000" y="0"/>
            <a:ext cx="4572000" cy="584775"/>
          </a:xfrm>
          <a:prstGeom prst="rect">
            <a:avLst/>
          </a:prstGeom>
          <a:noFill/>
        </p:spPr>
        <p:txBody>
          <a:bodyPr wrap="square" rtlCol="0">
            <a:spAutoFit/>
          </a:bodyPr>
          <a:lstStyle/>
          <a:p>
            <a:r>
              <a:rPr lang="en-GB" sz="3200" b="1" dirty="0">
                <a:latin typeface="Calibri" charset="0"/>
                <a:ea typeface="Calibri" charset="0"/>
                <a:cs typeface="Calibri" charset="0"/>
              </a:rPr>
              <a:t>E: A bathhouse</a:t>
            </a:r>
            <a:endParaRPr lang="en-GB" sz="3200" b="1" dirty="0">
              <a:latin typeface="Calibri" charset="0"/>
              <a:ea typeface="Calibri" charset="0"/>
              <a:cs typeface="Calibri" charset="0"/>
            </a:endParaRPr>
          </a:p>
        </p:txBody>
      </p:sp>
      <p:pic>
        <p:nvPicPr>
          <p:cNvPr id="7" name="Picture 6" descr="A picture containing child, bed, toy, many&#10;&#10;Description automatically generated">
            <a:extLst>
              <a:ext uri="{FF2B5EF4-FFF2-40B4-BE49-F238E27FC236}">
                <a16:creationId xmlns:a16="http://schemas.microsoft.com/office/drawing/2014/main" xmlns="" id="{AB372228-C9DF-4788-9F0D-524B51B844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059" y="584775"/>
            <a:ext cx="3936003" cy="6127043"/>
          </a:xfrm>
          <a:prstGeom prst="rect">
            <a:avLst/>
          </a:prstGeom>
        </p:spPr>
      </p:pic>
      <p:pic>
        <p:nvPicPr>
          <p:cNvPr id="8" name="Picture 7" descr="A picture containing indoor, items, many, photo&#10;&#10;Description automatically generated">
            <a:extLst>
              <a:ext uri="{FF2B5EF4-FFF2-40B4-BE49-F238E27FC236}">
                <a16:creationId xmlns:a16="http://schemas.microsoft.com/office/drawing/2014/main" xmlns="" id="{ED61BA8A-CEF9-42A1-A7BF-F8BC1B96A1F4}"/>
              </a:ext>
            </a:extLst>
          </p:cNvPr>
          <p:cNvPicPr>
            <a:picLocks noChangeAspect="1"/>
          </p:cNvPicPr>
          <p:nvPr/>
        </p:nvPicPr>
        <p:blipFill rotWithShape="1">
          <a:blip r:embed="rId3">
            <a:extLst>
              <a:ext uri="{28A0092B-C50C-407E-A947-70E740481C1C}">
                <a14:useLocalDpi xmlns:a14="http://schemas.microsoft.com/office/drawing/2010/main" val="0"/>
              </a:ext>
            </a:extLst>
          </a:blip>
          <a:srcRect l="2096" r="2660" b="14266"/>
          <a:stretch/>
        </p:blipFill>
        <p:spPr>
          <a:xfrm>
            <a:off x="4714954" y="865628"/>
            <a:ext cx="4305953" cy="4884542"/>
          </a:xfrm>
          <a:prstGeom prst="rect">
            <a:avLst/>
          </a:prstGeom>
        </p:spPr>
      </p:pic>
    </p:spTree>
    <p:extLst>
      <p:ext uri="{BB962C8B-B14F-4D97-AF65-F5344CB8AC3E}">
        <p14:creationId xmlns:p14="http://schemas.microsoft.com/office/powerpoint/2010/main" val="17213281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photo, fabric, rug, large&#10;&#10;Description automatically generated">
            <a:extLst>
              <a:ext uri="{FF2B5EF4-FFF2-40B4-BE49-F238E27FC236}">
                <a16:creationId xmlns:a16="http://schemas.microsoft.com/office/drawing/2014/main" xmlns="" id="{5BACF9CA-3384-4E5D-82EA-2D8961EEBF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923" y="299197"/>
            <a:ext cx="2045940" cy="2080040"/>
          </a:xfrm>
          <a:prstGeom prst="rect">
            <a:avLst/>
          </a:prstGeom>
        </p:spPr>
      </p:pic>
      <p:sp>
        <p:nvSpPr>
          <p:cNvPr id="9" name="TextBox 8">
            <a:extLst>
              <a:ext uri="{FF2B5EF4-FFF2-40B4-BE49-F238E27FC236}">
                <a16:creationId xmlns:a16="http://schemas.microsoft.com/office/drawing/2014/main" xmlns="" id="{75ECEA02-CCD2-44B1-8DB0-0963B7203ECE}"/>
              </a:ext>
            </a:extLst>
          </p:cNvPr>
          <p:cNvSpPr txBox="1"/>
          <p:nvPr/>
        </p:nvSpPr>
        <p:spPr>
          <a:xfrm>
            <a:off x="277199" y="2379237"/>
            <a:ext cx="2990710" cy="707886"/>
          </a:xfrm>
          <a:prstGeom prst="rect">
            <a:avLst/>
          </a:prstGeom>
          <a:noFill/>
        </p:spPr>
        <p:txBody>
          <a:bodyPr wrap="square" rtlCol="0">
            <a:spAutoFit/>
          </a:bodyPr>
          <a:lstStyle/>
          <a:p>
            <a:r>
              <a:rPr lang="en-GB" sz="2000" b="1" dirty="0">
                <a:latin typeface="Calibri" charset="0"/>
                <a:ea typeface="Calibri" charset="0"/>
                <a:cs typeface="Calibri" charset="0"/>
              </a:rPr>
              <a:t>A: Scholars in a library in 13</a:t>
            </a:r>
            <a:r>
              <a:rPr lang="en-GB" sz="2000" b="1" baseline="30000" dirty="0">
                <a:latin typeface="Calibri" charset="0"/>
                <a:ea typeface="Calibri" charset="0"/>
                <a:cs typeface="Calibri" charset="0"/>
              </a:rPr>
              <a:t>th</a:t>
            </a:r>
            <a:r>
              <a:rPr lang="en-GB" sz="2000" b="1" dirty="0">
                <a:latin typeface="Calibri" charset="0"/>
                <a:ea typeface="Calibri" charset="0"/>
                <a:cs typeface="Calibri" charset="0"/>
              </a:rPr>
              <a:t> century Baghdad</a:t>
            </a:r>
          </a:p>
        </p:txBody>
      </p:sp>
      <p:pic>
        <p:nvPicPr>
          <p:cNvPr id="10" name="Picture 9" descr="A close up of text on a white background&#10;&#10;Description automatically generated">
            <a:extLst>
              <a:ext uri="{FF2B5EF4-FFF2-40B4-BE49-F238E27FC236}">
                <a16:creationId xmlns:a16="http://schemas.microsoft.com/office/drawing/2014/main" xmlns="" id="{ED83482A-727A-41E4-91D6-1F611313D5F0}"/>
              </a:ext>
            </a:extLst>
          </p:cNvPr>
          <p:cNvPicPr>
            <a:picLocks noChangeAspect="1"/>
          </p:cNvPicPr>
          <p:nvPr/>
        </p:nvPicPr>
        <p:blipFill rotWithShape="1">
          <a:blip r:embed="rId4">
            <a:extLst>
              <a:ext uri="{28A0092B-C50C-407E-A947-70E740481C1C}">
                <a14:useLocalDpi xmlns:a14="http://schemas.microsoft.com/office/drawing/2010/main" val="0"/>
              </a:ext>
            </a:extLst>
          </a:blip>
          <a:srcRect b="12644"/>
          <a:stretch/>
        </p:blipFill>
        <p:spPr>
          <a:xfrm>
            <a:off x="3783644" y="249511"/>
            <a:ext cx="1435116" cy="2137495"/>
          </a:xfrm>
          <a:prstGeom prst="rect">
            <a:avLst/>
          </a:prstGeom>
        </p:spPr>
      </p:pic>
      <p:pic>
        <p:nvPicPr>
          <p:cNvPr id="12" name="Picture 11">
            <a:extLst>
              <a:ext uri="{FF2B5EF4-FFF2-40B4-BE49-F238E27FC236}">
                <a16:creationId xmlns:a16="http://schemas.microsoft.com/office/drawing/2014/main" xmlns="" id="{DEE66699-130A-483E-B35D-3663E9F1CD5E}"/>
              </a:ext>
            </a:extLst>
          </p:cNvPr>
          <p:cNvPicPr>
            <a:picLocks noChangeAspect="1"/>
          </p:cNvPicPr>
          <p:nvPr/>
        </p:nvPicPr>
        <p:blipFill>
          <a:blip r:embed="rId5"/>
          <a:stretch>
            <a:fillRect/>
          </a:stretch>
        </p:blipFill>
        <p:spPr>
          <a:xfrm>
            <a:off x="6760224" y="274353"/>
            <a:ext cx="1581161" cy="2129727"/>
          </a:xfrm>
          <a:prstGeom prst="rect">
            <a:avLst/>
          </a:prstGeom>
        </p:spPr>
      </p:pic>
      <p:pic>
        <p:nvPicPr>
          <p:cNvPr id="14" name="Picture 13" descr="A picture containing child, bed, toy, many&#10;&#10;Description automatically generated">
            <a:extLst>
              <a:ext uri="{FF2B5EF4-FFF2-40B4-BE49-F238E27FC236}">
                <a16:creationId xmlns:a16="http://schemas.microsoft.com/office/drawing/2014/main" xmlns="" id="{AB372228-C9DF-4788-9F0D-524B51B844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03014" y="3112477"/>
            <a:ext cx="1345184" cy="2094003"/>
          </a:xfrm>
          <a:prstGeom prst="rect">
            <a:avLst/>
          </a:prstGeom>
        </p:spPr>
      </p:pic>
      <p:sp>
        <p:nvSpPr>
          <p:cNvPr id="17" name="TextBox 16">
            <a:extLst>
              <a:ext uri="{FF2B5EF4-FFF2-40B4-BE49-F238E27FC236}">
                <a16:creationId xmlns:a16="http://schemas.microsoft.com/office/drawing/2014/main" xmlns="" id="{FF5623BE-9E06-4582-87BE-8EBD11EA6180}"/>
              </a:ext>
            </a:extLst>
          </p:cNvPr>
          <p:cNvSpPr txBox="1"/>
          <p:nvPr/>
        </p:nvSpPr>
        <p:spPr>
          <a:xfrm>
            <a:off x="432884" y="5206480"/>
            <a:ext cx="3181643" cy="707886"/>
          </a:xfrm>
          <a:prstGeom prst="rect">
            <a:avLst/>
          </a:prstGeom>
          <a:noFill/>
        </p:spPr>
        <p:txBody>
          <a:bodyPr wrap="square" rtlCol="0">
            <a:spAutoFit/>
          </a:bodyPr>
          <a:lstStyle/>
          <a:p>
            <a:r>
              <a:rPr lang="en-GB" sz="2000" b="1" dirty="0">
                <a:latin typeface="Calibri" charset="0"/>
                <a:ea typeface="Calibri" charset="0"/>
                <a:cs typeface="Calibri" charset="0"/>
              </a:rPr>
              <a:t>E: </a:t>
            </a:r>
            <a:r>
              <a:rPr lang="en-GB" sz="2000" b="1" dirty="0">
                <a:latin typeface="Calibri" charset="0"/>
                <a:ea typeface="Calibri" charset="0"/>
                <a:cs typeface="Calibri" charset="0"/>
              </a:rPr>
              <a:t> Folio </a:t>
            </a:r>
            <a:r>
              <a:rPr lang="en-GB" sz="2000" b="1" i="1" dirty="0">
                <a:latin typeface="Calibri" charset="0"/>
                <a:ea typeface="Calibri" charset="0"/>
                <a:cs typeface="Calibri" charset="0"/>
              </a:rPr>
              <a:t>(An </a:t>
            </a:r>
            <a:r>
              <a:rPr lang="en-GB" sz="2000" b="1" i="1" dirty="0" smtClean="0">
                <a:latin typeface="Calibri" charset="0"/>
                <a:ea typeface="Calibri" charset="0"/>
                <a:cs typeface="Calibri" charset="0"/>
              </a:rPr>
              <a:t>individual page  </a:t>
            </a:r>
            <a:r>
              <a:rPr lang="en-GB" sz="2000" b="1" dirty="0">
                <a:latin typeface="Calibri" charset="0"/>
                <a:ea typeface="Calibri" charset="0"/>
                <a:cs typeface="Calibri" charset="0"/>
              </a:rPr>
              <a:t>from a Quran Manuscript. </a:t>
            </a:r>
            <a:endParaRPr lang="en-GB" sz="2000" b="1" dirty="0">
              <a:latin typeface="Calibri" charset="0"/>
              <a:ea typeface="Calibri" charset="0"/>
              <a:cs typeface="Calibri" charset="0"/>
            </a:endParaRPr>
          </a:p>
        </p:txBody>
      </p:sp>
      <p:sp>
        <p:nvSpPr>
          <p:cNvPr id="19" name="TextBox 18">
            <a:extLst>
              <a:ext uri="{FF2B5EF4-FFF2-40B4-BE49-F238E27FC236}">
                <a16:creationId xmlns:a16="http://schemas.microsoft.com/office/drawing/2014/main" xmlns="" id="{65EA06D1-9574-4B58-821A-D2DCDD3973E1}"/>
              </a:ext>
            </a:extLst>
          </p:cNvPr>
          <p:cNvSpPr txBox="1"/>
          <p:nvPr/>
        </p:nvSpPr>
        <p:spPr>
          <a:xfrm>
            <a:off x="3727310" y="5206480"/>
            <a:ext cx="2124502" cy="707886"/>
          </a:xfrm>
          <a:prstGeom prst="rect">
            <a:avLst/>
          </a:prstGeom>
          <a:noFill/>
        </p:spPr>
        <p:txBody>
          <a:bodyPr wrap="square" rtlCol="0">
            <a:spAutoFit/>
          </a:bodyPr>
          <a:lstStyle/>
          <a:p>
            <a:r>
              <a:rPr lang="en-GB" sz="2000" b="1" dirty="0">
                <a:latin typeface="Calibri" charset="0"/>
                <a:ea typeface="Calibri" charset="0"/>
                <a:cs typeface="Calibri" charset="0"/>
              </a:rPr>
              <a:t>D: work in an observatory </a:t>
            </a:r>
            <a:endParaRPr lang="en-GB" sz="2000" b="1" dirty="0">
              <a:latin typeface="Calibri" charset="0"/>
              <a:ea typeface="Calibri" charset="0"/>
              <a:cs typeface="Calibri" charset="0"/>
            </a:endParaRPr>
          </a:p>
        </p:txBody>
      </p:sp>
      <p:sp>
        <p:nvSpPr>
          <p:cNvPr id="20" name="TextBox 19">
            <a:extLst>
              <a:ext uri="{FF2B5EF4-FFF2-40B4-BE49-F238E27FC236}">
                <a16:creationId xmlns:a16="http://schemas.microsoft.com/office/drawing/2014/main" xmlns="" id="{75ECEA02-CCD2-44B1-8DB0-0963B7203ECE}"/>
              </a:ext>
            </a:extLst>
          </p:cNvPr>
          <p:cNvSpPr txBox="1"/>
          <p:nvPr/>
        </p:nvSpPr>
        <p:spPr>
          <a:xfrm>
            <a:off x="3336940" y="2379237"/>
            <a:ext cx="2395503" cy="707886"/>
          </a:xfrm>
          <a:prstGeom prst="rect">
            <a:avLst/>
          </a:prstGeom>
          <a:noFill/>
        </p:spPr>
        <p:txBody>
          <a:bodyPr wrap="square" rtlCol="0">
            <a:spAutoFit/>
          </a:bodyPr>
          <a:lstStyle/>
          <a:p>
            <a:r>
              <a:rPr lang="en-GB" sz="2000" b="1" dirty="0">
                <a:latin typeface="Calibri" charset="0"/>
                <a:ea typeface="Calibri" charset="0"/>
                <a:cs typeface="Calibri" charset="0"/>
              </a:rPr>
              <a:t>B: diagram from a book by Ibn Al-</a:t>
            </a:r>
            <a:r>
              <a:rPr lang="en-GB" sz="2000" b="1" dirty="0" err="1">
                <a:latin typeface="Calibri" charset="0"/>
                <a:ea typeface="Calibri" charset="0"/>
                <a:cs typeface="Calibri" charset="0"/>
              </a:rPr>
              <a:t>Nafis</a:t>
            </a:r>
            <a:r>
              <a:rPr lang="en-GB" sz="2000" b="1" dirty="0">
                <a:latin typeface="Calibri" charset="0"/>
                <a:ea typeface="Calibri" charset="0"/>
                <a:cs typeface="Calibri" charset="0"/>
              </a:rPr>
              <a:t>, </a:t>
            </a:r>
            <a:endParaRPr lang="en-GB" sz="2000" b="1" dirty="0">
              <a:latin typeface="Calibri" charset="0"/>
              <a:ea typeface="Calibri" charset="0"/>
              <a:cs typeface="Calibri" charset="0"/>
            </a:endParaRPr>
          </a:p>
        </p:txBody>
      </p:sp>
      <p:sp>
        <p:nvSpPr>
          <p:cNvPr id="21" name="TextBox 20">
            <a:extLst>
              <a:ext uri="{FF2B5EF4-FFF2-40B4-BE49-F238E27FC236}">
                <a16:creationId xmlns:a16="http://schemas.microsoft.com/office/drawing/2014/main" xmlns="" id="{75ECEA02-CCD2-44B1-8DB0-0963B7203ECE}"/>
              </a:ext>
            </a:extLst>
          </p:cNvPr>
          <p:cNvSpPr txBox="1"/>
          <p:nvPr/>
        </p:nvSpPr>
        <p:spPr>
          <a:xfrm>
            <a:off x="6623270" y="2387006"/>
            <a:ext cx="2024241" cy="707886"/>
          </a:xfrm>
          <a:prstGeom prst="rect">
            <a:avLst/>
          </a:prstGeom>
          <a:noFill/>
        </p:spPr>
        <p:txBody>
          <a:bodyPr wrap="square" rtlCol="0">
            <a:spAutoFit/>
          </a:bodyPr>
          <a:lstStyle/>
          <a:p>
            <a:r>
              <a:rPr lang="en-GB" sz="2000" b="1" dirty="0">
                <a:latin typeface="Calibri" charset="0"/>
                <a:ea typeface="Calibri" charset="0"/>
                <a:cs typeface="Calibri" charset="0"/>
              </a:rPr>
              <a:t>C: a doctor treats wounds</a:t>
            </a:r>
            <a:endParaRPr lang="en-GB" sz="2000" b="1" dirty="0">
              <a:latin typeface="Calibri" charset="0"/>
              <a:ea typeface="Calibri" charset="0"/>
              <a:cs typeface="Calibri" charset="0"/>
            </a:endParaRPr>
          </a:p>
        </p:txBody>
      </p:sp>
      <p:pic>
        <p:nvPicPr>
          <p:cNvPr id="22" name="Picture 18" descr="Folio from a Qur'an Manuscript">
            <a:extLst>
              <a:ext uri="{FF2B5EF4-FFF2-40B4-BE49-F238E27FC236}">
                <a16:creationId xmlns:a16="http://schemas.microsoft.com/office/drawing/2014/main" xmlns="" id="{B4207257-6929-4EB1-8B7D-22782ADE247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578" r="5574" b="7625"/>
          <a:stretch/>
        </p:blipFill>
        <p:spPr bwMode="auto">
          <a:xfrm>
            <a:off x="528712" y="3112477"/>
            <a:ext cx="2726421" cy="2129726"/>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xmlns="" id="{65EA06D1-9574-4B58-821A-D2DCDD3973E1}"/>
              </a:ext>
            </a:extLst>
          </p:cNvPr>
          <p:cNvSpPr txBox="1"/>
          <p:nvPr/>
        </p:nvSpPr>
        <p:spPr>
          <a:xfrm>
            <a:off x="6744126" y="5206480"/>
            <a:ext cx="2124502" cy="400110"/>
          </a:xfrm>
          <a:prstGeom prst="rect">
            <a:avLst/>
          </a:prstGeom>
          <a:noFill/>
        </p:spPr>
        <p:txBody>
          <a:bodyPr wrap="square" rtlCol="0">
            <a:spAutoFit/>
          </a:bodyPr>
          <a:lstStyle/>
          <a:p>
            <a:r>
              <a:rPr lang="en-GB" sz="2000" b="1" dirty="0">
                <a:latin typeface="Calibri" charset="0"/>
                <a:ea typeface="Calibri" charset="0"/>
                <a:cs typeface="Calibri" charset="0"/>
              </a:rPr>
              <a:t>E</a:t>
            </a:r>
            <a:r>
              <a:rPr lang="en-GB" sz="2000" b="1" dirty="0" smtClean="0">
                <a:latin typeface="Calibri" charset="0"/>
                <a:ea typeface="Calibri" charset="0"/>
                <a:cs typeface="Calibri" charset="0"/>
              </a:rPr>
              <a:t>: A bathhouse</a:t>
            </a:r>
            <a:endParaRPr lang="en-GB" sz="2000" b="1" dirty="0">
              <a:latin typeface="Calibri" charset="0"/>
              <a:ea typeface="Calibri" charset="0"/>
              <a:cs typeface="Calibri" charset="0"/>
            </a:endParaRPr>
          </a:p>
        </p:txBody>
      </p:sp>
      <p:pic>
        <p:nvPicPr>
          <p:cNvPr id="24" name="Picture 23" descr="A picture containing indoor, items, many, photo&#10;&#10;Description automatically generated">
            <a:extLst>
              <a:ext uri="{FF2B5EF4-FFF2-40B4-BE49-F238E27FC236}">
                <a16:creationId xmlns:a16="http://schemas.microsoft.com/office/drawing/2014/main" xmlns="" id="{ED61BA8A-CEF9-42A1-A7BF-F8BC1B96A1F4}"/>
              </a:ext>
            </a:extLst>
          </p:cNvPr>
          <p:cNvPicPr>
            <a:picLocks noChangeAspect="1"/>
          </p:cNvPicPr>
          <p:nvPr/>
        </p:nvPicPr>
        <p:blipFill rotWithShape="1">
          <a:blip r:embed="rId8">
            <a:extLst>
              <a:ext uri="{28A0092B-C50C-407E-A947-70E740481C1C}">
                <a14:useLocalDpi xmlns:a14="http://schemas.microsoft.com/office/drawing/2010/main" val="0"/>
              </a:ext>
            </a:extLst>
          </a:blip>
          <a:srcRect b="14266"/>
          <a:stretch/>
        </p:blipFill>
        <p:spPr>
          <a:xfrm>
            <a:off x="6760224" y="3112477"/>
            <a:ext cx="1971209" cy="2129726"/>
          </a:xfrm>
          <a:prstGeom prst="rect">
            <a:avLst/>
          </a:prstGeom>
        </p:spPr>
      </p:pic>
      <p:sp>
        <p:nvSpPr>
          <p:cNvPr id="25" name="Rectangle 24"/>
          <p:cNvSpPr/>
          <p:nvPr/>
        </p:nvSpPr>
        <p:spPr>
          <a:xfrm>
            <a:off x="-37309" y="5965448"/>
            <a:ext cx="9144000" cy="892552"/>
          </a:xfrm>
          <a:prstGeom prst="rect">
            <a:avLst/>
          </a:prstGeom>
        </p:spPr>
        <p:txBody>
          <a:bodyPr wrap="square">
            <a:spAutoFit/>
          </a:bodyPr>
          <a:lstStyle/>
          <a:p>
            <a:pPr lvl="0"/>
            <a:r>
              <a:rPr lang="en-GB" sz="2600" b="1" dirty="0" smtClean="0">
                <a:solidFill>
                  <a:srgbClr val="7030A0"/>
                </a:solidFill>
                <a:latin typeface="Calibri" charset="0"/>
                <a:ea typeface="Calibri" charset="0"/>
                <a:cs typeface="Calibri" charset="0"/>
                <a:sym typeface="Comic Sans MS"/>
              </a:rPr>
              <a:t>Task:  </a:t>
            </a:r>
            <a:r>
              <a:rPr lang="en-GB" sz="2600" b="1" dirty="0" smtClean="0">
                <a:solidFill>
                  <a:srgbClr val="7030A0"/>
                </a:solidFill>
                <a:latin typeface="Calibri" charset="0"/>
                <a:ea typeface="Calibri" charset="0"/>
                <a:cs typeface="Calibri" charset="0"/>
              </a:rPr>
              <a:t>Study </a:t>
            </a:r>
            <a:r>
              <a:rPr lang="en-GB" sz="2600" b="1" dirty="0">
                <a:solidFill>
                  <a:srgbClr val="7030A0"/>
                </a:solidFill>
                <a:latin typeface="Calibri" charset="0"/>
                <a:ea typeface="Calibri" charset="0"/>
                <a:cs typeface="Calibri" charset="0"/>
              </a:rPr>
              <a:t>these sources </a:t>
            </a:r>
            <a:r>
              <a:rPr lang="en-GB" sz="2600" b="1" dirty="0" smtClean="0">
                <a:solidFill>
                  <a:srgbClr val="7030A0"/>
                </a:solidFill>
                <a:latin typeface="Calibri" charset="0"/>
                <a:ea typeface="Calibri" charset="0"/>
                <a:cs typeface="Calibri" charset="0"/>
              </a:rPr>
              <a:t>together</a:t>
            </a:r>
            <a:endParaRPr lang="en-GB" sz="2600" b="1" dirty="0">
              <a:solidFill>
                <a:srgbClr val="7030A0"/>
              </a:solidFill>
              <a:latin typeface="Calibri" charset="0"/>
              <a:ea typeface="Calibri" charset="0"/>
              <a:cs typeface="Calibri" charset="0"/>
            </a:endParaRPr>
          </a:p>
          <a:p>
            <a:pPr lvl="0"/>
            <a:r>
              <a:rPr lang="en-GB" sz="2600" b="1" dirty="0" smtClean="0">
                <a:solidFill>
                  <a:srgbClr val="7030A0"/>
                </a:solidFill>
                <a:latin typeface="Calibri" charset="0"/>
                <a:ea typeface="Calibri" charset="0"/>
                <a:cs typeface="Calibri" charset="0"/>
                <a:sym typeface="Comic Sans MS"/>
              </a:rPr>
              <a:t>What do they tell us about wisdom in Baghdad? </a:t>
            </a:r>
          </a:p>
        </p:txBody>
      </p:sp>
    </p:spTree>
    <p:extLst>
      <p:ext uri="{BB962C8B-B14F-4D97-AF65-F5344CB8AC3E}">
        <p14:creationId xmlns:p14="http://schemas.microsoft.com/office/powerpoint/2010/main" val="13106145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om Baghdad to Barcelona The Anxiety of Influence in the Transmission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134" y="1837730"/>
            <a:ext cx="8905732" cy="464471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 y="0"/>
            <a:ext cx="9144000" cy="923330"/>
          </a:xfrm>
          <a:prstGeom prst="rect">
            <a:avLst/>
          </a:prstGeom>
        </p:spPr>
        <p:txBody>
          <a:bodyPr wrap="square">
            <a:spAutoFit/>
          </a:bodyPr>
          <a:lstStyle/>
          <a:p>
            <a:pPr algn="ctr"/>
            <a:r>
              <a:rPr lang="en-GB" sz="5400" dirty="0" smtClean="0">
                <a:latin typeface="Calibri" charset="0"/>
                <a:ea typeface="Calibri" charset="0"/>
                <a:cs typeface="Calibri" charset="0"/>
              </a:rPr>
              <a:t>The House of Wisdom</a:t>
            </a:r>
            <a:endParaRPr lang="en-GB" sz="5400" dirty="0">
              <a:latin typeface="Calibri" charset="0"/>
              <a:ea typeface="Calibri" charset="0"/>
              <a:cs typeface="Calibri" charset="0"/>
            </a:endParaRPr>
          </a:p>
        </p:txBody>
      </p:sp>
      <p:sp>
        <p:nvSpPr>
          <p:cNvPr id="6" name="Rectangle 5"/>
          <p:cNvSpPr/>
          <p:nvPr/>
        </p:nvSpPr>
        <p:spPr>
          <a:xfrm>
            <a:off x="1" y="757280"/>
            <a:ext cx="9108812" cy="954107"/>
          </a:xfrm>
          <a:prstGeom prst="rect">
            <a:avLst/>
          </a:prstGeom>
        </p:spPr>
        <p:txBody>
          <a:bodyPr wrap="square">
            <a:spAutoFit/>
          </a:bodyPr>
          <a:lstStyle/>
          <a:p>
            <a:pPr>
              <a:spcAft>
                <a:spcPts val="600"/>
              </a:spcAft>
            </a:pPr>
            <a:r>
              <a:rPr lang="en-US" sz="2800" dirty="0">
                <a:latin typeface="Calibri" charset="0"/>
                <a:ea typeface="Calibri" charset="0"/>
                <a:cs typeface="Calibri" charset="0"/>
              </a:rPr>
              <a:t>The </a:t>
            </a:r>
            <a:r>
              <a:rPr lang="en-US" sz="2800" b="1" dirty="0">
                <a:latin typeface="Calibri" charset="0"/>
                <a:ea typeface="Calibri" charset="0"/>
                <a:cs typeface="Calibri" charset="0"/>
              </a:rPr>
              <a:t>House of Wisdom</a:t>
            </a:r>
            <a:r>
              <a:rPr lang="en-US" sz="2800" dirty="0">
                <a:latin typeface="Calibri" charset="0"/>
                <a:ea typeface="Calibri" charset="0"/>
                <a:cs typeface="Calibri" charset="0"/>
              </a:rPr>
              <a:t> in Baghdad, was once </a:t>
            </a:r>
            <a:r>
              <a:rPr lang="en-US" sz="2800" dirty="0" smtClean="0">
                <a:latin typeface="Calibri" charset="0"/>
                <a:ea typeface="Calibri" charset="0"/>
                <a:cs typeface="Calibri" charset="0"/>
              </a:rPr>
              <a:t>at the centre </a:t>
            </a:r>
            <a:r>
              <a:rPr lang="en-US" sz="2800" dirty="0">
                <a:latin typeface="Calibri" charset="0"/>
                <a:ea typeface="Calibri" charset="0"/>
                <a:cs typeface="Calibri" charset="0"/>
              </a:rPr>
              <a:t>of learning in the Islamic </a:t>
            </a:r>
            <a:r>
              <a:rPr lang="en-US" sz="2800" dirty="0" smtClean="0">
                <a:latin typeface="Calibri" charset="0"/>
                <a:ea typeface="Calibri" charset="0"/>
                <a:cs typeface="Calibri" charset="0"/>
              </a:rPr>
              <a:t>Caliphate until it was lost in the 1200s</a:t>
            </a:r>
            <a:endParaRPr lang="en-US" sz="2800" dirty="0">
              <a:latin typeface="Calibri" charset="0"/>
              <a:ea typeface="Calibri" charset="0"/>
              <a:cs typeface="Calibri" charset="0"/>
            </a:endParaRPr>
          </a:p>
        </p:txBody>
      </p:sp>
    </p:spTree>
    <p:extLst>
      <p:ext uri="{BB962C8B-B14F-4D97-AF65-F5344CB8AC3E}">
        <p14:creationId xmlns:p14="http://schemas.microsoft.com/office/powerpoint/2010/main" val="13460451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0"/>
            <a:ext cx="9144000" cy="923330"/>
          </a:xfrm>
          <a:prstGeom prst="rect">
            <a:avLst/>
          </a:prstGeom>
        </p:spPr>
        <p:txBody>
          <a:bodyPr wrap="square">
            <a:spAutoFit/>
          </a:bodyPr>
          <a:lstStyle/>
          <a:p>
            <a:pPr algn="ctr"/>
            <a:r>
              <a:rPr lang="en-GB" sz="5400" dirty="0" smtClean="0">
                <a:latin typeface="Calibri" charset="0"/>
                <a:ea typeface="Calibri" charset="0"/>
                <a:cs typeface="Calibri" charset="0"/>
              </a:rPr>
              <a:t>The House of Wisdom</a:t>
            </a:r>
            <a:endParaRPr lang="en-GB" sz="5400" dirty="0">
              <a:latin typeface="Calibri" charset="0"/>
              <a:ea typeface="Calibri" charset="0"/>
              <a:cs typeface="Calibri" charset="0"/>
            </a:endParaRPr>
          </a:p>
        </p:txBody>
      </p:sp>
      <p:grpSp>
        <p:nvGrpSpPr>
          <p:cNvPr id="4" name="Group 3">
            <a:extLst>
              <a:ext uri="{FF2B5EF4-FFF2-40B4-BE49-F238E27FC236}">
                <a16:creationId xmlns="" xmlns:a16="http://schemas.microsoft.com/office/drawing/2014/main" id="{A88C1596-19F7-4BE6-8286-A331ED4A7093}"/>
              </a:ext>
            </a:extLst>
          </p:cNvPr>
          <p:cNvGrpSpPr>
            <a:grpSpLocks noChangeAspect="1"/>
          </p:cNvGrpSpPr>
          <p:nvPr/>
        </p:nvGrpSpPr>
        <p:grpSpPr>
          <a:xfrm>
            <a:off x="-415452" y="2009395"/>
            <a:ext cx="4457788" cy="4608999"/>
            <a:chOff x="-930657" y="584775"/>
            <a:chExt cx="7441185" cy="7693593"/>
          </a:xfrm>
        </p:grpSpPr>
        <p:pic>
          <p:nvPicPr>
            <p:cNvPr id="6" name="Picture 5" descr="In the Muslim Empire there were Houses of Wisdom that scholars could go to  to exchange ideas with other scholars and … | Islamic art, House of wisdom,  Ancient books">
              <a:extLst>
                <a:ext uri="{FF2B5EF4-FFF2-40B4-BE49-F238E27FC236}">
                  <a16:creationId xmlns="" xmlns:a16="http://schemas.microsoft.com/office/drawing/2014/main" id="{5ECA300A-3256-4857-A21D-76F388E790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021" y="693801"/>
              <a:ext cx="5010150" cy="73723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slamic Frame, Islamic Art, Islamic, Graphic PNG Transparent Clipart Image  and PSD File for Free Download">
              <a:extLst>
                <a:ext uri="{FF2B5EF4-FFF2-40B4-BE49-F238E27FC236}">
                  <a16:creationId xmlns="" xmlns:a16="http://schemas.microsoft.com/office/drawing/2014/main" id="{C4736B17-AEAE-47B4-825C-DE4516EEA66E}"/>
                </a:ext>
              </a:extLst>
            </p:cNvPr>
            <p:cNvPicPr>
              <a:picLocks noChangeAspect="1" noChangeArrowheads="1"/>
            </p:cNvPicPr>
            <p:nvPr/>
          </p:nvPicPr>
          <p:blipFill>
            <a:blip r:embed="rId3">
              <a:clrChange>
                <a:clrFrom>
                  <a:srgbClr val="F5F5F5"/>
                </a:clrFrom>
                <a:clrTo>
                  <a:srgbClr val="F5F5F5">
                    <a:alpha val="0"/>
                  </a:srgbClr>
                </a:clrTo>
              </a:clrChange>
              <a:extLst>
                <a:ext uri="{28A0092B-C50C-407E-A947-70E740481C1C}">
                  <a14:useLocalDpi xmlns:a14="http://schemas.microsoft.com/office/drawing/2010/main" val="0"/>
                </a:ext>
              </a:extLst>
            </a:blip>
            <a:srcRect/>
            <a:stretch>
              <a:fillRect/>
            </a:stretch>
          </p:blipFill>
          <p:spPr bwMode="auto">
            <a:xfrm>
              <a:off x="-930657" y="584775"/>
              <a:ext cx="7441185" cy="7693593"/>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8" name="Straight Connector 7">
            <a:extLst>
              <a:ext uri="{FF2B5EF4-FFF2-40B4-BE49-F238E27FC236}">
                <a16:creationId xmlns:a16="http://schemas.microsoft.com/office/drawing/2014/main" xmlns="" id="{984FCA6F-0D76-46D0-9BBC-4D830ADD00D7}"/>
              </a:ext>
            </a:extLst>
          </p:cNvPr>
          <p:cNvCxnSpPr/>
          <p:nvPr/>
        </p:nvCxnSpPr>
        <p:spPr>
          <a:xfrm flipH="1" flipV="1">
            <a:off x="3986141" y="2009394"/>
            <a:ext cx="50547" cy="4609000"/>
          </a:xfrm>
          <a:prstGeom prst="line">
            <a:avLst/>
          </a:prstGeom>
          <a:ln w="57150">
            <a:solidFill>
              <a:schemeClr val="tx1"/>
            </a:solidFill>
          </a:ln>
        </p:spPr>
        <p:style>
          <a:lnRef idx="1">
            <a:schemeClr val="accent4"/>
          </a:lnRef>
          <a:fillRef idx="0">
            <a:schemeClr val="accent4"/>
          </a:fillRef>
          <a:effectRef idx="0">
            <a:schemeClr val="accent4"/>
          </a:effectRef>
          <a:fontRef idx="minor">
            <a:schemeClr val="tx1"/>
          </a:fontRef>
        </p:style>
      </p:cxnSp>
      <p:sp>
        <p:nvSpPr>
          <p:cNvPr id="9" name="TextBox 8">
            <a:extLst>
              <a:ext uri="{FF2B5EF4-FFF2-40B4-BE49-F238E27FC236}">
                <a16:creationId xmlns:a16="http://schemas.microsoft.com/office/drawing/2014/main" xmlns="" id="{8BA26D3B-18AA-41E2-9407-648DE09F7BBC}"/>
              </a:ext>
            </a:extLst>
          </p:cNvPr>
          <p:cNvSpPr txBox="1"/>
          <p:nvPr/>
        </p:nvSpPr>
        <p:spPr>
          <a:xfrm>
            <a:off x="4497753" y="2069476"/>
            <a:ext cx="4793203" cy="1200329"/>
          </a:xfrm>
          <a:prstGeom prst="rect">
            <a:avLst/>
          </a:prstGeom>
          <a:noFill/>
        </p:spPr>
        <p:txBody>
          <a:bodyPr wrap="square">
            <a:spAutoFit/>
          </a:bodyPr>
          <a:lstStyle/>
          <a:p>
            <a:r>
              <a:rPr lang="en-US" sz="2400" b="1" dirty="0" smtClean="0">
                <a:latin typeface="Calibri" charset="0"/>
                <a:ea typeface="Calibri" charset="0"/>
                <a:cs typeface="Calibri" charset="0"/>
              </a:rPr>
              <a:t>Knowledge from East and West </a:t>
            </a:r>
            <a:r>
              <a:rPr lang="en-US" sz="2400" dirty="0" smtClean="0">
                <a:latin typeface="Calibri" charset="0"/>
                <a:ea typeface="Calibri" charset="0"/>
                <a:cs typeface="Calibri" charset="0"/>
              </a:rPr>
              <a:t/>
            </a:r>
            <a:br>
              <a:rPr lang="en-US" sz="2400" dirty="0" smtClean="0">
                <a:latin typeface="Calibri" charset="0"/>
                <a:ea typeface="Calibri" charset="0"/>
                <a:cs typeface="Calibri" charset="0"/>
              </a:rPr>
            </a:br>
            <a:r>
              <a:rPr lang="en-US" sz="2400" dirty="0" smtClean="0">
                <a:latin typeface="Calibri" charset="0"/>
                <a:ea typeface="Calibri" charset="0"/>
                <a:cs typeface="Calibri" charset="0"/>
              </a:rPr>
              <a:t>(Greece, Europe and India) was taught and shared within the house. </a:t>
            </a:r>
          </a:p>
        </p:txBody>
      </p:sp>
      <p:grpSp>
        <p:nvGrpSpPr>
          <p:cNvPr id="28" name="Group 27"/>
          <p:cNvGrpSpPr/>
          <p:nvPr/>
        </p:nvGrpSpPr>
        <p:grpSpPr>
          <a:xfrm>
            <a:off x="3588656" y="2273569"/>
            <a:ext cx="800396" cy="823626"/>
            <a:chOff x="3771604" y="3284589"/>
            <a:chExt cx="800396" cy="823626"/>
          </a:xfrm>
        </p:grpSpPr>
        <p:sp>
          <p:nvSpPr>
            <p:cNvPr id="10" name="Oval 9">
              <a:extLst>
                <a:ext uri="{FF2B5EF4-FFF2-40B4-BE49-F238E27FC236}">
                  <a16:creationId xmlns:a16="http://schemas.microsoft.com/office/drawing/2014/main" xmlns="" id="{7D393084-382B-4EA3-BAB8-C27ACE47BFF6}"/>
                </a:ext>
              </a:extLst>
            </p:cNvPr>
            <p:cNvSpPr/>
            <p:nvPr/>
          </p:nvSpPr>
          <p:spPr>
            <a:xfrm>
              <a:off x="3771604" y="3284589"/>
              <a:ext cx="800396" cy="82362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a:p>
          </p:txBody>
        </p:sp>
        <p:pic>
          <p:nvPicPr>
            <p:cNvPr id="14" name="Picture 12" descr="knowledge Icon 1068263">
              <a:extLst>
                <a:ext uri="{FF2B5EF4-FFF2-40B4-BE49-F238E27FC236}">
                  <a16:creationId xmlns:a16="http://schemas.microsoft.com/office/drawing/2014/main" xmlns="" id="{5E8167F8-94B1-4F87-BD43-17C85CA334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0306" y="3375688"/>
              <a:ext cx="594452" cy="5944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Group 29"/>
          <p:cNvGrpSpPr/>
          <p:nvPr/>
        </p:nvGrpSpPr>
        <p:grpSpPr>
          <a:xfrm>
            <a:off x="3601071" y="5394060"/>
            <a:ext cx="800396" cy="823626"/>
            <a:chOff x="3771605" y="5851625"/>
            <a:chExt cx="800396" cy="823626"/>
          </a:xfrm>
        </p:grpSpPr>
        <p:sp>
          <p:nvSpPr>
            <p:cNvPr id="12" name="Oval 11">
              <a:extLst>
                <a:ext uri="{FF2B5EF4-FFF2-40B4-BE49-F238E27FC236}">
                  <a16:creationId xmlns:a16="http://schemas.microsoft.com/office/drawing/2014/main" xmlns="" id="{FE649F82-A70D-4DBD-A2EB-916D2D72D9F6}"/>
                </a:ext>
              </a:extLst>
            </p:cNvPr>
            <p:cNvSpPr/>
            <p:nvPr/>
          </p:nvSpPr>
          <p:spPr>
            <a:xfrm>
              <a:off x="3771605" y="5851625"/>
              <a:ext cx="800396" cy="82362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a:p>
          </p:txBody>
        </p:sp>
        <p:pic>
          <p:nvPicPr>
            <p:cNvPr id="16" name="Picture 8" descr="Brain Icon 454654">
              <a:extLst>
                <a:ext uri="{FF2B5EF4-FFF2-40B4-BE49-F238E27FC236}">
                  <a16:creationId xmlns:a16="http://schemas.microsoft.com/office/drawing/2014/main" xmlns="" id="{47F3DE57-D175-4087-96C2-90C3478D1D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81037" y="5888120"/>
              <a:ext cx="787131" cy="787131"/>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Rectangle 19"/>
          <p:cNvSpPr/>
          <p:nvPr/>
        </p:nvSpPr>
        <p:spPr>
          <a:xfrm>
            <a:off x="156977" y="776409"/>
            <a:ext cx="8994435" cy="1292662"/>
          </a:xfrm>
          <a:prstGeom prst="rect">
            <a:avLst/>
          </a:prstGeom>
        </p:spPr>
        <p:txBody>
          <a:bodyPr wrap="square">
            <a:spAutoFit/>
          </a:bodyPr>
          <a:lstStyle/>
          <a:p>
            <a:pPr>
              <a:spcAft>
                <a:spcPts val="600"/>
              </a:spcAft>
            </a:pPr>
            <a:r>
              <a:rPr lang="en-US" sz="2600" dirty="0" smtClean="0">
                <a:latin typeface="Calibri" charset="0"/>
                <a:ea typeface="Calibri" charset="0"/>
                <a:cs typeface="Calibri" charset="0"/>
              </a:rPr>
              <a:t>Built </a:t>
            </a:r>
            <a:r>
              <a:rPr lang="en-US" sz="2600" dirty="0">
                <a:latin typeface="Calibri" charset="0"/>
                <a:ea typeface="Calibri" charset="0"/>
                <a:cs typeface="Calibri" charset="0"/>
              </a:rPr>
              <a:t>primarily as a library, the House became the </a:t>
            </a:r>
            <a:r>
              <a:rPr lang="en-US" sz="2600" b="1" dirty="0">
                <a:latin typeface="Calibri" charset="0"/>
                <a:ea typeface="Calibri" charset="0"/>
                <a:cs typeface="Calibri" charset="0"/>
              </a:rPr>
              <a:t>home of ancient </a:t>
            </a:r>
            <a:r>
              <a:rPr lang="en-US" sz="2600" b="1" dirty="0" smtClean="0">
                <a:latin typeface="Calibri" charset="0"/>
                <a:ea typeface="Calibri" charset="0"/>
                <a:cs typeface="Calibri" charset="0"/>
              </a:rPr>
              <a:t>wisdom</a:t>
            </a:r>
            <a:r>
              <a:rPr lang="en-US" sz="2600" dirty="0" smtClean="0">
                <a:latin typeface="Calibri" charset="0"/>
                <a:ea typeface="Calibri" charset="0"/>
                <a:cs typeface="Calibri" charset="0"/>
              </a:rPr>
              <a:t> containing important works </a:t>
            </a:r>
            <a:r>
              <a:rPr lang="en-US" sz="2600" dirty="0">
                <a:latin typeface="Calibri" charset="0"/>
                <a:ea typeface="Calibri" charset="0"/>
                <a:cs typeface="Calibri" charset="0"/>
              </a:rPr>
              <a:t>of scholarship from </a:t>
            </a:r>
            <a:r>
              <a:rPr lang="en-US" sz="2600" dirty="0" smtClean="0">
                <a:latin typeface="Calibri" charset="0"/>
                <a:ea typeface="Calibri" charset="0"/>
                <a:cs typeface="Calibri" charset="0"/>
              </a:rPr>
              <a:t>the Eastern and Western worlds</a:t>
            </a:r>
            <a:endParaRPr lang="en-US" sz="2600" dirty="0">
              <a:latin typeface="Calibri" charset="0"/>
              <a:ea typeface="Calibri" charset="0"/>
              <a:cs typeface="Calibri" charset="0"/>
            </a:endParaRPr>
          </a:p>
        </p:txBody>
      </p:sp>
      <p:grpSp>
        <p:nvGrpSpPr>
          <p:cNvPr id="29" name="Group 28"/>
          <p:cNvGrpSpPr/>
          <p:nvPr/>
        </p:nvGrpSpPr>
        <p:grpSpPr>
          <a:xfrm>
            <a:off x="3585943" y="3802017"/>
            <a:ext cx="800396" cy="823626"/>
            <a:chOff x="3785001" y="4555570"/>
            <a:chExt cx="800396" cy="823626"/>
          </a:xfrm>
        </p:grpSpPr>
        <p:sp>
          <p:nvSpPr>
            <p:cNvPr id="11" name="Oval 10">
              <a:extLst>
                <a:ext uri="{FF2B5EF4-FFF2-40B4-BE49-F238E27FC236}">
                  <a16:creationId xmlns:a16="http://schemas.microsoft.com/office/drawing/2014/main" xmlns="" id="{8A1D6B0B-F393-4236-9A0C-83B717B49309}"/>
                </a:ext>
              </a:extLst>
            </p:cNvPr>
            <p:cNvSpPr/>
            <p:nvPr/>
          </p:nvSpPr>
          <p:spPr>
            <a:xfrm>
              <a:off x="3785001" y="4555570"/>
              <a:ext cx="800396" cy="82362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a:p>
          </p:txBody>
        </p:sp>
        <p:pic>
          <p:nvPicPr>
            <p:cNvPr id="4098" name="Picture 2" descr="ocument Icon 127757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5477" y="4658311"/>
              <a:ext cx="611939" cy="611939"/>
            </a:xfrm>
            <a:prstGeom prst="rect">
              <a:avLst/>
            </a:prstGeom>
            <a:noFill/>
            <a:extLst>
              <a:ext uri="{909E8E84-426E-40DD-AFC4-6F175D3DCCD1}">
                <a14:hiddenFill xmlns:a14="http://schemas.microsoft.com/office/drawing/2010/main">
                  <a:solidFill>
                    <a:srgbClr val="FFFFFF"/>
                  </a:solidFill>
                </a14:hiddenFill>
              </a:ext>
            </a:extLst>
          </p:spPr>
        </p:pic>
      </p:grpSp>
      <p:sp>
        <p:nvSpPr>
          <p:cNvPr id="25" name="TextBox 24">
            <a:extLst>
              <a:ext uri="{FF2B5EF4-FFF2-40B4-BE49-F238E27FC236}">
                <a16:creationId xmlns:a16="http://schemas.microsoft.com/office/drawing/2014/main" xmlns="" id="{8BA26D3B-18AA-41E2-9407-648DE09F7BBC}"/>
              </a:ext>
            </a:extLst>
          </p:cNvPr>
          <p:cNvSpPr txBox="1"/>
          <p:nvPr/>
        </p:nvSpPr>
        <p:spPr>
          <a:xfrm>
            <a:off x="4495696" y="3429000"/>
            <a:ext cx="4569048" cy="1569660"/>
          </a:xfrm>
          <a:prstGeom prst="rect">
            <a:avLst/>
          </a:prstGeom>
          <a:noFill/>
        </p:spPr>
        <p:txBody>
          <a:bodyPr wrap="square">
            <a:spAutoFit/>
          </a:bodyPr>
          <a:lstStyle/>
          <a:p>
            <a:r>
              <a:rPr lang="en-US" sz="2400" dirty="0">
                <a:latin typeface="Calibri" charset="0"/>
                <a:ea typeface="Calibri" charset="0"/>
                <a:cs typeface="Calibri" charset="0"/>
              </a:rPr>
              <a:t>T</a:t>
            </a:r>
            <a:r>
              <a:rPr lang="en-US" sz="2400" dirty="0" smtClean="0">
                <a:latin typeface="Calibri" charset="0"/>
                <a:ea typeface="Calibri" charset="0"/>
                <a:cs typeface="Calibri" charset="0"/>
              </a:rPr>
              <a:t>echnological </a:t>
            </a:r>
            <a:r>
              <a:rPr lang="en-US" sz="2400" dirty="0">
                <a:latin typeface="Calibri" charset="0"/>
                <a:ea typeface="Calibri" charset="0"/>
                <a:cs typeface="Calibri" charset="0"/>
              </a:rPr>
              <a:t>developments such </a:t>
            </a:r>
            <a:r>
              <a:rPr lang="en-US" sz="2400" dirty="0" smtClean="0">
                <a:latin typeface="Calibri" charset="0"/>
                <a:ea typeface="Calibri" charset="0"/>
                <a:cs typeface="Calibri" charset="0"/>
              </a:rPr>
              <a:t>as the </a:t>
            </a:r>
            <a:r>
              <a:rPr lang="en-US" sz="2400" b="1" dirty="0" smtClean="0">
                <a:latin typeface="Calibri" charset="0"/>
                <a:ea typeface="Calibri" charset="0"/>
                <a:cs typeface="Calibri" charset="0"/>
              </a:rPr>
              <a:t>production of </a:t>
            </a:r>
            <a:r>
              <a:rPr lang="en-US" sz="2400" b="1" dirty="0">
                <a:latin typeface="Calibri" charset="0"/>
                <a:ea typeface="Calibri" charset="0"/>
                <a:cs typeface="Calibri" charset="0"/>
              </a:rPr>
              <a:t>paper </a:t>
            </a:r>
            <a:r>
              <a:rPr lang="en-US" sz="2400" b="1" dirty="0" smtClean="0">
                <a:latin typeface="Calibri" charset="0"/>
                <a:ea typeface="Calibri" charset="0"/>
                <a:cs typeface="Calibri" charset="0"/>
              </a:rPr>
              <a:t>came from China,</a:t>
            </a:r>
            <a:r>
              <a:rPr lang="en-US" sz="2400" dirty="0" smtClean="0">
                <a:latin typeface="Calibri" charset="0"/>
                <a:ea typeface="Calibri" charset="0"/>
                <a:cs typeface="Calibri" charset="0"/>
              </a:rPr>
              <a:t> which allowed more books to be made. </a:t>
            </a:r>
          </a:p>
        </p:txBody>
      </p:sp>
      <p:sp>
        <p:nvSpPr>
          <p:cNvPr id="26" name="TextBox 25">
            <a:extLst>
              <a:ext uri="{FF2B5EF4-FFF2-40B4-BE49-F238E27FC236}">
                <a16:creationId xmlns:a16="http://schemas.microsoft.com/office/drawing/2014/main" xmlns="" id="{8BA26D3B-18AA-41E2-9407-648DE09F7BBC}"/>
              </a:ext>
            </a:extLst>
          </p:cNvPr>
          <p:cNvSpPr txBox="1"/>
          <p:nvPr/>
        </p:nvSpPr>
        <p:spPr>
          <a:xfrm>
            <a:off x="4495696" y="5157855"/>
            <a:ext cx="4655716" cy="1569660"/>
          </a:xfrm>
          <a:prstGeom prst="rect">
            <a:avLst/>
          </a:prstGeom>
          <a:noFill/>
        </p:spPr>
        <p:txBody>
          <a:bodyPr wrap="square">
            <a:spAutoFit/>
          </a:bodyPr>
          <a:lstStyle/>
          <a:p>
            <a:r>
              <a:rPr lang="en-US" sz="2400" dirty="0" smtClean="0">
                <a:latin typeface="Calibri" charset="0"/>
                <a:ea typeface="Calibri" charset="0"/>
                <a:cs typeface="Calibri" charset="0"/>
              </a:rPr>
              <a:t>As </a:t>
            </a:r>
            <a:r>
              <a:rPr lang="en-US" sz="2400" b="1" dirty="0" smtClean="0">
                <a:latin typeface="Calibri" charset="0"/>
                <a:ea typeface="Calibri" charset="0"/>
                <a:cs typeface="Calibri" charset="0"/>
              </a:rPr>
              <a:t>great minds flocked the House, </a:t>
            </a:r>
            <a:r>
              <a:rPr lang="en-US" sz="2400" dirty="0" smtClean="0">
                <a:latin typeface="Calibri" charset="0"/>
                <a:ea typeface="Calibri" charset="0"/>
                <a:cs typeface="Calibri" charset="0"/>
              </a:rPr>
              <a:t>Architecture</a:t>
            </a:r>
            <a:r>
              <a:rPr lang="en-US" sz="2400" dirty="0">
                <a:latin typeface="Calibri" charset="0"/>
                <a:ea typeface="Calibri" charset="0"/>
                <a:cs typeface="Calibri" charset="0"/>
              </a:rPr>
              <a:t>, literature, art and translations blossomed within the library.</a:t>
            </a:r>
            <a:endParaRPr lang="en-US" sz="2400" dirty="0" smtClean="0">
              <a:latin typeface="Calibri" charset="0"/>
              <a:ea typeface="Calibri" charset="0"/>
              <a:cs typeface="Calibri" charset="0"/>
            </a:endParaRPr>
          </a:p>
        </p:txBody>
      </p:sp>
    </p:spTree>
    <p:extLst>
      <p:ext uri="{BB962C8B-B14F-4D97-AF65-F5344CB8AC3E}">
        <p14:creationId xmlns:p14="http://schemas.microsoft.com/office/powerpoint/2010/main" val="1175765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82632874"/>
              </p:ext>
            </p:extLst>
          </p:nvPr>
        </p:nvGraphicFramePr>
        <p:xfrm>
          <a:off x="187097" y="4221425"/>
          <a:ext cx="4188960" cy="2522275"/>
        </p:xfrm>
        <a:graphic>
          <a:graphicData uri="http://schemas.openxmlformats.org/drawingml/2006/table">
            <a:tbl>
              <a:tblPr firstRow="1" bandRow="1">
                <a:tableStyleId>{5940675A-B579-460E-94D1-54222C63F5DA}</a:tableStyleId>
              </a:tblPr>
              <a:tblGrid>
                <a:gridCol w="760226">
                  <a:extLst>
                    <a:ext uri="{9D8B030D-6E8A-4147-A177-3AD203B41FA5}">
                      <a16:colId xmlns:a16="http://schemas.microsoft.com/office/drawing/2014/main" xmlns="" val="20000"/>
                    </a:ext>
                  </a:extLst>
                </a:gridCol>
                <a:gridCol w="3428734">
                  <a:extLst>
                    <a:ext uri="{9D8B030D-6E8A-4147-A177-3AD203B41FA5}">
                      <a16:colId xmlns:a16="http://schemas.microsoft.com/office/drawing/2014/main" xmlns="" val="20001"/>
                    </a:ext>
                  </a:extLst>
                </a:gridCol>
              </a:tblGrid>
              <a:tr h="462903">
                <a:tc>
                  <a:txBody>
                    <a:bodyPr/>
                    <a:lstStyle/>
                    <a:p>
                      <a:pPr algn="ctr"/>
                      <a:r>
                        <a:rPr lang="en-GB" sz="1600" b="1" dirty="0">
                          <a:solidFill>
                            <a:schemeClr val="tx1"/>
                          </a:solidFill>
                          <a:latin typeface="Calibri" charset="0"/>
                          <a:ea typeface="Calibri" charset="0"/>
                          <a:cs typeface="Calibri" charset="0"/>
                        </a:rPr>
                        <a:t>Who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200" dirty="0">
                        <a:latin typeface="Calibri" charset="0"/>
                        <a:ea typeface="Calibri" charset="0"/>
                        <a:cs typeface="Calibri"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511827">
                <a:tc>
                  <a:txBody>
                    <a:bodyPr/>
                    <a:lstStyle/>
                    <a:p>
                      <a:pPr algn="ctr"/>
                      <a:r>
                        <a:rPr lang="en-GB" sz="1600" b="1" dirty="0">
                          <a:latin typeface="Calibri" charset="0"/>
                          <a:ea typeface="Calibri" charset="0"/>
                          <a:cs typeface="Calibri" charset="0"/>
                        </a:rPr>
                        <a:t>What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200" dirty="0">
                        <a:latin typeface="Calibri" charset="0"/>
                        <a:ea typeface="Calibri" charset="0"/>
                        <a:cs typeface="Calibri"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436503">
                <a:tc>
                  <a:txBody>
                    <a:bodyPr/>
                    <a:lstStyle/>
                    <a:p>
                      <a:pPr algn="ctr"/>
                      <a:r>
                        <a:rPr lang="en-GB" sz="1600" b="1" dirty="0">
                          <a:latin typeface="Calibri" charset="0"/>
                          <a:ea typeface="Calibri" charset="0"/>
                          <a:cs typeface="Calibri" charset="0"/>
                        </a:rPr>
                        <a:t>When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200" dirty="0">
                        <a:latin typeface="Calibri" charset="0"/>
                        <a:ea typeface="Calibri" charset="0"/>
                        <a:cs typeface="Calibri"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547021">
                <a:tc>
                  <a:txBody>
                    <a:bodyPr/>
                    <a:lstStyle/>
                    <a:p>
                      <a:pPr algn="ctr"/>
                      <a:r>
                        <a:rPr lang="en-GB" sz="1600" b="1" dirty="0">
                          <a:latin typeface="Calibri" charset="0"/>
                          <a:ea typeface="Calibri" charset="0"/>
                          <a:cs typeface="Calibri" charset="0"/>
                        </a:rPr>
                        <a:t>Where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200" dirty="0">
                        <a:latin typeface="Calibri" charset="0"/>
                        <a:ea typeface="Calibri" charset="0"/>
                        <a:cs typeface="Calibri"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r h="564021">
                <a:tc>
                  <a:txBody>
                    <a:bodyPr/>
                    <a:lstStyle/>
                    <a:p>
                      <a:pPr algn="ctr"/>
                      <a:r>
                        <a:rPr lang="en-GB" sz="1600" b="1" dirty="0">
                          <a:latin typeface="Calibri" charset="0"/>
                          <a:ea typeface="Calibri" charset="0"/>
                          <a:cs typeface="Calibri" charset="0"/>
                        </a:rPr>
                        <a:t>Why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200" dirty="0">
                        <a:latin typeface="Calibri" charset="0"/>
                        <a:ea typeface="Calibri" charset="0"/>
                        <a:cs typeface="Calibri"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sp>
        <p:nvSpPr>
          <p:cNvPr id="6" name="Rectangle 5">
            <a:extLst>
              <a:ext uri="{FF2B5EF4-FFF2-40B4-BE49-F238E27FC236}">
                <a16:creationId xmlns:a16="http://schemas.microsoft.com/office/drawing/2014/main" xmlns="" id="{061B72D1-CCB6-E04A-A2AE-1B2F655856B1}"/>
              </a:ext>
            </a:extLst>
          </p:cNvPr>
          <p:cNvSpPr/>
          <p:nvPr/>
        </p:nvSpPr>
        <p:spPr>
          <a:xfrm>
            <a:off x="1" y="3357770"/>
            <a:ext cx="9144000" cy="830997"/>
          </a:xfrm>
          <a:prstGeom prst="rect">
            <a:avLst/>
          </a:prstGeom>
        </p:spPr>
        <p:txBody>
          <a:bodyPr wrap="square">
            <a:spAutoFit/>
          </a:bodyPr>
          <a:lstStyle/>
          <a:p>
            <a:pPr>
              <a:spcAft>
                <a:spcPts val="200"/>
              </a:spcAft>
            </a:pPr>
            <a:r>
              <a:rPr lang="en-US" sz="2400" b="1" dirty="0" smtClean="0">
                <a:solidFill>
                  <a:srgbClr val="7030A0"/>
                </a:solidFill>
                <a:latin typeface="Calibri" charset="0"/>
                <a:ea typeface="Calibri" charset="0"/>
                <a:cs typeface="Calibri" charset="0"/>
              </a:rPr>
              <a:t>Use </a:t>
            </a:r>
            <a:r>
              <a:rPr lang="en-US" sz="2400" b="1" dirty="0">
                <a:solidFill>
                  <a:srgbClr val="7030A0"/>
                </a:solidFill>
                <a:latin typeface="Calibri" charset="0"/>
                <a:ea typeface="Calibri" charset="0"/>
                <a:cs typeface="Calibri" charset="0"/>
              </a:rPr>
              <a:t>the </a:t>
            </a:r>
            <a:r>
              <a:rPr lang="en-US" sz="2400" b="1" dirty="0" smtClean="0">
                <a:solidFill>
                  <a:srgbClr val="7030A0"/>
                </a:solidFill>
                <a:latin typeface="Calibri" charset="0"/>
                <a:ea typeface="Calibri" charset="0"/>
                <a:cs typeface="Calibri" charset="0"/>
              </a:rPr>
              <a:t>information </a:t>
            </a:r>
            <a:r>
              <a:rPr lang="en-US" sz="2400" b="1" dirty="0" smtClean="0">
                <a:solidFill>
                  <a:srgbClr val="7030A0"/>
                </a:solidFill>
                <a:latin typeface="Calibri" charset="0"/>
                <a:ea typeface="Calibri" charset="0"/>
                <a:cs typeface="Calibri" charset="0"/>
              </a:rPr>
              <a:t>to </a:t>
            </a:r>
            <a:r>
              <a:rPr lang="en-US" sz="2400" b="1" dirty="0">
                <a:solidFill>
                  <a:srgbClr val="7030A0"/>
                </a:solidFill>
                <a:latin typeface="Calibri" charset="0"/>
                <a:ea typeface="Calibri" charset="0"/>
                <a:cs typeface="Calibri" charset="0"/>
              </a:rPr>
              <a:t>complete the below question words and use </a:t>
            </a:r>
            <a:r>
              <a:rPr lang="en-US" sz="2400" b="1" dirty="0" smtClean="0">
                <a:solidFill>
                  <a:srgbClr val="7030A0"/>
                </a:solidFill>
                <a:latin typeface="Calibri" charset="0"/>
                <a:ea typeface="Calibri" charset="0"/>
                <a:cs typeface="Calibri" charset="0"/>
              </a:rPr>
              <a:t>the notes </a:t>
            </a:r>
            <a:r>
              <a:rPr lang="en-US" sz="2400" b="1" dirty="0">
                <a:solidFill>
                  <a:srgbClr val="7030A0"/>
                </a:solidFill>
                <a:latin typeface="Calibri" charset="0"/>
                <a:ea typeface="Calibri" charset="0"/>
                <a:cs typeface="Calibri" charset="0"/>
              </a:rPr>
              <a:t>to </a:t>
            </a:r>
            <a:r>
              <a:rPr lang="en-US" sz="2400" b="1" dirty="0" smtClean="0">
                <a:solidFill>
                  <a:srgbClr val="7030A0"/>
                </a:solidFill>
                <a:latin typeface="Calibri" charset="0"/>
                <a:ea typeface="Calibri" charset="0"/>
                <a:cs typeface="Calibri" charset="0"/>
              </a:rPr>
              <a:t>explain what the important of the House of Wisdom </a:t>
            </a:r>
            <a:endParaRPr lang="en-US" sz="2400" b="1" dirty="0">
              <a:solidFill>
                <a:srgbClr val="7030A0"/>
              </a:solidFill>
              <a:latin typeface="Calibri" charset="0"/>
              <a:ea typeface="Calibri" charset="0"/>
              <a:cs typeface="Calibri" charset="0"/>
            </a:endParaRPr>
          </a:p>
        </p:txBody>
      </p:sp>
      <p:sp>
        <p:nvSpPr>
          <p:cNvPr id="8" name="Rectangle 7">
            <a:extLst>
              <a:ext uri="{FF2B5EF4-FFF2-40B4-BE49-F238E27FC236}">
                <a16:creationId xmlns:a16="http://schemas.microsoft.com/office/drawing/2014/main" xmlns="" id="{E1E55485-8CFF-2040-BF9E-71A703FF7BDB}"/>
              </a:ext>
            </a:extLst>
          </p:cNvPr>
          <p:cNvSpPr/>
          <p:nvPr/>
        </p:nvSpPr>
        <p:spPr>
          <a:xfrm>
            <a:off x="4572001" y="4069978"/>
            <a:ext cx="4425042" cy="2806922"/>
          </a:xfrm>
          <a:prstGeom prst="rect">
            <a:avLst/>
          </a:prstGeom>
        </p:spPr>
        <p:txBody>
          <a:bodyPr wrap="square">
            <a:spAutoFit/>
          </a:bodyPr>
          <a:lstStyle/>
          <a:p>
            <a:pPr marL="7938" indent="-7938">
              <a:lnSpc>
                <a:spcPct val="180000"/>
              </a:lnSpc>
              <a:defRPr/>
            </a:pPr>
            <a:r>
              <a:rPr lang="is-IS" sz="1400" dirty="0" smtClean="0">
                <a:latin typeface="Calibri" charset="0"/>
                <a:ea typeface="Calibri" charset="0"/>
                <a:cs typeface="Calibri" charset="0"/>
              </a:rPr>
              <a:t>______________________________________________________________________________________________</a:t>
            </a:r>
            <a:endParaRPr lang="is-IS" sz="1400" dirty="0">
              <a:latin typeface="Calibri" charset="0"/>
              <a:ea typeface="Calibri" charset="0"/>
              <a:cs typeface="Calibri" charset="0"/>
            </a:endParaRPr>
          </a:p>
          <a:p>
            <a:pPr marL="7938" indent="-7938">
              <a:lnSpc>
                <a:spcPct val="180000"/>
              </a:lnSpc>
              <a:defRPr/>
            </a:pPr>
            <a:r>
              <a:rPr lang="is-IS" sz="1400" dirty="0" smtClean="0">
                <a:latin typeface="Calibri" charset="0"/>
                <a:ea typeface="Calibri" charset="0"/>
                <a:cs typeface="Calibri" charset="0"/>
              </a:rPr>
              <a:t>______________________________________________________________________________________________</a:t>
            </a:r>
            <a:endParaRPr lang="is-IS" sz="1400" dirty="0">
              <a:latin typeface="Calibri" charset="0"/>
              <a:ea typeface="Calibri" charset="0"/>
              <a:cs typeface="Calibri" charset="0"/>
            </a:endParaRPr>
          </a:p>
          <a:p>
            <a:pPr marL="7938" indent="-7938">
              <a:lnSpc>
                <a:spcPct val="180000"/>
              </a:lnSpc>
              <a:defRPr/>
            </a:pPr>
            <a:r>
              <a:rPr lang="is-IS" sz="1400" dirty="0" smtClean="0">
                <a:latin typeface="Calibri" charset="0"/>
                <a:ea typeface="Calibri" charset="0"/>
                <a:cs typeface="Calibri" charset="0"/>
              </a:rPr>
              <a:t>______________________________________________________________________________________________</a:t>
            </a:r>
          </a:p>
          <a:p>
            <a:pPr marL="7938" indent="-7938">
              <a:lnSpc>
                <a:spcPct val="180000"/>
              </a:lnSpc>
              <a:defRPr/>
            </a:pPr>
            <a:r>
              <a:rPr lang="is-IS" sz="1400" dirty="0">
                <a:latin typeface="Calibri" charset="0"/>
                <a:ea typeface="Calibri" charset="0"/>
                <a:cs typeface="Calibri" charset="0"/>
              </a:rPr>
              <a:t>_______________________________________________</a:t>
            </a:r>
            <a:endParaRPr lang="is-IS" sz="1400" dirty="0">
              <a:latin typeface="Calibri" charset="0"/>
              <a:ea typeface="Calibri" charset="0"/>
              <a:cs typeface="Calibri" charset="0"/>
            </a:endParaRPr>
          </a:p>
        </p:txBody>
      </p:sp>
      <p:sp>
        <p:nvSpPr>
          <p:cNvPr id="10" name="Rectangle 9"/>
          <p:cNvSpPr/>
          <p:nvPr/>
        </p:nvSpPr>
        <p:spPr>
          <a:xfrm>
            <a:off x="1" y="0"/>
            <a:ext cx="9144000" cy="923330"/>
          </a:xfrm>
          <a:prstGeom prst="rect">
            <a:avLst/>
          </a:prstGeom>
        </p:spPr>
        <p:txBody>
          <a:bodyPr wrap="square">
            <a:spAutoFit/>
          </a:bodyPr>
          <a:lstStyle/>
          <a:p>
            <a:pPr algn="ctr"/>
            <a:r>
              <a:rPr lang="en-GB" sz="5400" b="1" dirty="0" smtClean="0">
                <a:latin typeface="Calibri" charset="0"/>
                <a:ea typeface="Calibri" charset="0"/>
                <a:cs typeface="Calibri" charset="0"/>
              </a:rPr>
              <a:t>Task:</a:t>
            </a:r>
            <a:r>
              <a:rPr lang="en-GB" sz="5400" dirty="0" smtClean="0">
                <a:latin typeface="Calibri" charset="0"/>
                <a:ea typeface="Calibri" charset="0"/>
                <a:cs typeface="Calibri" charset="0"/>
              </a:rPr>
              <a:t> The </a:t>
            </a:r>
            <a:r>
              <a:rPr lang="en-GB" sz="5400" dirty="0" smtClean="0">
                <a:latin typeface="Calibri" charset="0"/>
                <a:ea typeface="Calibri" charset="0"/>
                <a:cs typeface="Calibri" charset="0"/>
              </a:rPr>
              <a:t>House of Wisdom</a:t>
            </a:r>
            <a:endParaRPr lang="en-GB" sz="5400" dirty="0">
              <a:latin typeface="Calibri" charset="0"/>
              <a:ea typeface="Calibri" charset="0"/>
              <a:cs typeface="Calibri" charset="0"/>
            </a:endParaRPr>
          </a:p>
        </p:txBody>
      </p:sp>
      <p:sp>
        <p:nvSpPr>
          <p:cNvPr id="12" name="Rectangle 11"/>
          <p:cNvSpPr/>
          <p:nvPr/>
        </p:nvSpPr>
        <p:spPr>
          <a:xfrm>
            <a:off x="187731" y="863278"/>
            <a:ext cx="8809312" cy="2554545"/>
          </a:xfrm>
          <a:prstGeom prst="rect">
            <a:avLst/>
          </a:prstGeom>
          <a:solidFill>
            <a:schemeClr val="bg1"/>
          </a:solidFill>
          <a:ln>
            <a:solidFill>
              <a:schemeClr val="tx1"/>
            </a:solidFill>
          </a:ln>
        </p:spPr>
        <p:txBody>
          <a:bodyPr wrap="square">
            <a:spAutoFit/>
          </a:bodyPr>
          <a:lstStyle/>
          <a:p>
            <a:pPr>
              <a:spcAft>
                <a:spcPts val="600"/>
              </a:spcAft>
            </a:pPr>
            <a:r>
              <a:rPr lang="en-US" sz="2000" dirty="0">
                <a:latin typeface="Calibri" charset="0"/>
                <a:ea typeface="Calibri" charset="0"/>
                <a:cs typeface="Calibri" charset="0"/>
              </a:rPr>
              <a:t>The </a:t>
            </a:r>
            <a:r>
              <a:rPr lang="en-US" sz="2000" b="1" dirty="0">
                <a:latin typeface="Calibri" charset="0"/>
                <a:ea typeface="Calibri" charset="0"/>
                <a:cs typeface="Calibri" charset="0"/>
              </a:rPr>
              <a:t>House of Wisdom</a:t>
            </a:r>
            <a:r>
              <a:rPr lang="en-US" sz="2000" dirty="0">
                <a:latin typeface="Calibri" charset="0"/>
                <a:ea typeface="Calibri" charset="0"/>
                <a:cs typeface="Calibri" charset="0"/>
              </a:rPr>
              <a:t> in Baghdad, was once a center of learning in the Islamic </a:t>
            </a:r>
            <a:r>
              <a:rPr lang="en-US" sz="2000" dirty="0" smtClean="0">
                <a:latin typeface="Calibri" charset="0"/>
                <a:ea typeface="Calibri" charset="0"/>
                <a:cs typeface="Calibri" charset="0"/>
              </a:rPr>
              <a:t>Caliphate, it was lost in 13</a:t>
            </a:r>
            <a:r>
              <a:rPr lang="en-US" sz="2000" baseline="30000" dirty="0" smtClean="0">
                <a:latin typeface="Calibri" charset="0"/>
                <a:ea typeface="Calibri" charset="0"/>
                <a:cs typeface="Calibri" charset="0"/>
              </a:rPr>
              <a:t>th</a:t>
            </a:r>
            <a:r>
              <a:rPr lang="en-US" sz="2000" dirty="0" smtClean="0">
                <a:latin typeface="Calibri" charset="0"/>
                <a:ea typeface="Calibri" charset="0"/>
                <a:cs typeface="Calibri" charset="0"/>
              </a:rPr>
              <a:t> century. </a:t>
            </a:r>
            <a:r>
              <a:rPr lang="en-US" sz="2000" dirty="0">
                <a:latin typeface="Calibri" charset="0"/>
                <a:ea typeface="Calibri" charset="0"/>
                <a:cs typeface="Calibri" charset="0"/>
              </a:rPr>
              <a:t>Built primarily as a library, the House became the </a:t>
            </a:r>
            <a:r>
              <a:rPr lang="en-US" sz="2000" b="1" dirty="0">
                <a:latin typeface="Calibri" charset="0"/>
                <a:ea typeface="Calibri" charset="0"/>
                <a:cs typeface="Calibri" charset="0"/>
              </a:rPr>
              <a:t>home of ancient wisdom</a:t>
            </a:r>
            <a:r>
              <a:rPr lang="en-US" sz="2000" dirty="0">
                <a:latin typeface="Calibri" charset="0"/>
                <a:ea typeface="Calibri" charset="0"/>
                <a:cs typeface="Calibri" charset="0"/>
              </a:rPr>
              <a:t> containing important works of scholarship from the Eastern and Western </a:t>
            </a:r>
            <a:r>
              <a:rPr lang="en-US" sz="2000" dirty="0" smtClean="0">
                <a:latin typeface="Calibri" charset="0"/>
                <a:ea typeface="Calibri" charset="0"/>
                <a:cs typeface="Calibri" charset="0"/>
              </a:rPr>
              <a:t>worlds. </a:t>
            </a:r>
            <a:r>
              <a:rPr lang="en-US" sz="2000" b="1" dirty="0">
                <a:latin typeface="Calibri" charset="0"/>
                <a:ea typeface="Calibri" charset="0"/>
                <a:cs typeface="Calibri" charset="0"/>
              </a:rPr>
              <a:t>Knowledge from East and West </a:t>
            </a:r>
            <a:r>
              <a:rPr lang="en-US" sz="2000" dirty="0" smtClean="0">
                <a:latin typeface="Calibri" charset="0"/>
                <a:ea typeface="Calibri" charset="0"/>
                <a:cs typeface="Calibri" charset="0"/>
              </a:rPr>
              <a:t> (</a:t>
            </a:r>
            <a:r>
              <a:rPr lang="en-US" sz="2000" dirty="0">
                <a:latin typeface="Calibri" charset="0"/>
                <a:ea typeface="Calibri" charset="0"/>
                <a:cs typeface="Calibri" charset="0"/>
              </a:rPr>
              <a:t>Greece, Europe and India) was taught and shared within the </a:t>
            </a:r>
            <a:r>
              <a:rPr lang="en-US" sz="2000" dirty="0" smtClean="0">
                <a:latin typeface="Calibri" charset="0"/>
                <a:ea typeface="Calibri" charset="0"/>
                <a:cs typeface="Calibri" charset="0"/>
              </a:rPr>
              <a:t>house, whilst technological </a:t>
            </a:r>
            <a:r>
              <a:rPr lang="en-US" sz="2000" dirty="0">
                <a:latin typeface="Calibri" charset="0"/>
                <a:ea typeface="Calibri" charset="0"/>
                <a:cs typeface="Calibri" charset="0"/>
              </a:rPr>
              <a:t>developments such as the production of paper came from China, which allowed more books to be made. As </a:t>
            </a:r>
            <a:r>
              <a:rPr lang="en-US" sz="2000" b="1" dirty="0">
                <a:latin typeface="Calibri" charset="0"/>
                <a:ea typeface="Calibri" charset="0"/>
                <a:cs typeface="Calibri" charset="0"/>
              </a:rPr>
              <a:t>great minds flocked the House, </a:t>
            </a:r>
            <a:r>
              <a:rPr lang="en-US" sz="2000" dirty="0">
                <a:latin typeface="Calibri" charset="0"/>
                <a:ea typeface="Calibri" charset="0"/>
                <a:cs typeface="Calibri" charset="0"/>
              </a:rPr>
              <a:t>Architecture, literature, art and translations blossomed within the library</a:t>
            </a:r>
            <a:r>
              <a:rPr lang="en-US" sz="2000" dirty="0" smtClean="0">
                <a:latin typeface="Calibri" charset="0"/>
                <a:ea typeface="Calibri" charset="0"/>
                <a:cs typeface="Calibri" charset="0"/>
              </a:rPr>
              <a:t>.</a:t>
            </a:r>
            <a:endParaRPr lang="en-US" sz="2000" dirty="0">
              <a:latin typeface="Calibri" charset="0"/>
              <a:ea typeface="Calibri" charset="0"/>
              <a:cs typeface="Calibri" charset="0"/>
            </a:endParaRPr>
          </a:p>
        </p:txBody>
      </p:sp>
    </p:spTree>
    <p:extLst>
      <p:ext uri="{BB962C8B-B14F-4D97-AF65-F5344CB8AC3E}">
        <p14:creationId xmlns:p14="http://schemas.microsoft.com/office/powerpoint/2010/main" val="10512063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onomics - Abbasid Dynasty"/>
          <p:cNvPicPr>
            <a:picLocks noChangeAspect="1" noChangeArrowheads="1"/>
          </p:cNvPicPr>
          <p:nvPr/>
        </p:nvPicPr>
        <p:blipFill rotWithShape="1">
          <a:blip r:embed="rId2">
            <a:extLst>
              <a:ext uri="{28A0092B-C50C-407E-A947-70E740481C1C}">
                <a14:useLocalDpi xmlns:a14="http://schemas.microsoft.com/office/drawing/2010/main" val="0"/>
              </a:ext>
            </a:extLst>
          </a:blip>
          <a:srcRect t="4697" b="5365"/>
          <a:stretch/>
        </p:blipFill>
        <p:spPr bwMode="auto">
          <a:xfrm>
            <a:off x="0" y="1446550"/>
            <a:ext cx="9117342" cy="446439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 y="0"/>
            <a:ext cx="9144000" cy="1569660"/>
          </a:xfrm>
          <a:prstGeom prst="rect">
            <a:avLst/>
          </a:prstGeom>
        </p:spPr>
        <p:txBody>
          <a:bodyPr wrap="square">
            <a:spAutoFit/>
          </a:bodyPr>
          <a:lstStyle/>
          <a:p>
            <a:pPr lvl="0" algn="ctr"/>
            <a:r>
              <a:rPr lang="en-GB" sz="4800" dirty="0">
                <a:latin typeface="Calibri" charset="0"/>
                <a:ea typeface="Calibri" charset="0"/>
                <a:cs typeface="Calibri" charset="0"/>
                <a:sym typeface="Comic Sans MS"/>
              </a:rPr>
              <a:t>Why did Baghdad </a:t>
            </a:r>
            <a:r>
              <a:rPr lang="en-GB" sz="4800" dirty="0" smtClean="0">
                <a:latin typeface="Calibri" charset="0"/>
                <a:ea typeface="Calibri" charset="0"/>
                <a:cs typeface="Calibri" charset="0"/>
                <a:sym typeface="Comic Sans MS"/>
              </a:rPr>
              <a:t>become</a:t>
            </a:r>
            <a:br>
              <a:rPr lang="en-GB" sz="4800" dirty="0" smtClean="0">
                <a:latin typeface="Calibri" charset="0"/>
                <a:ea typeface="Calibri" charset="0"/>
                <a:cs typeface="Calibri" charset="0"/>
                <a:sym typeface="Comic Sans MS"/>
              </a:rPr>
            </a:br>
            <a:r>
              <a:rPr lang="en-GB" sz="4800" dirty="0" smtClean="0">
                <a:latin typeface="Calibri" charset="0"/>
                <a:ea typeface="Calibri" charset="0"/>
                <a:cs typeface="Calibri" charset="0"/>
                <a:sym typeface="Comic Sans MS"/>
              </a:rPr>
              <a:t> </a:t>
            </a:r>
            <a:r>
              <a:rPr lang="en-GB" sz="4800" dirty="0">
                <a:latin typeface="Calibri" charset="0"/>
                <a:ea typeface="Calibri" charset="0"/>
                <a:cs typeface="Calibri" charset="0"/>
                <a:sym typeface="Comic Sans MS"/>
              </a:rPr>
              <a:t>so full of ‘wisdom’?</a:t>
            </a:r>
            <a:endParaRPr lang="en-GB" sz="4800" dirty="0">
              <a:latin typeface="Calibri" charset="0"/>
              <a:ea typeface="Calibri" charset="0"/>
              <a:cs typeface="Calibri" charset="0"/>
              <a:sym typeface="Comic Sans MS"/>
            </a:endParaRPr>
          </a:p>
        </p:txBody>
      </p:sp>
      <p:sp>
        <p:nvSpPr>
          <p:cNvPr id="7" name="Rectangle 6"/>
          <p:cNvSpPr/>
          <p:nvPr/>
        </p:nvSpPr>
        <p:spPr>
          <a:xfrm>
            <a:off x="0" y="5910943"/>
            <a:ext cx="9144000" cy="892552"/>
          </a:xfrm>
          <a:prstGeom prst="rect">
            <a:avLst/>
          </a:prstGeom>
        </p:spPr>
        <p:txBody>
          <a:bodyPr wrap="square">
            <a:spAutoFit/>
          </a:bodyPr>
          <a:lstStyle/>
          <a:p>
            <a:pPr lvl="0"/>
            <a:r>
              <a:rPr lang="en-GB" sz="2800" b="1" dirty="0" smtClean="0">
                <a:solidFill>
                  <a:schemeClr val="dk1"/>
                </a:solidFill>
                <a:latin typeface="Calibri" charset="0"/>
                <a:ea typeface="Calibri" charset="0"/>
                <a:cs typeface="Calibri" charset="0"/>
                <a:sym typeface="Comic Sans MS"/>
              </a:rPr>
              <a:t>Look at this map of the Silk Roads and the Muslim Caliphate</a:t>
            </a:r>
          </a:p>
          <a:p>
            <a:pPr lvl="0" algn="ctr"/>
            <a:r>
              <a:rPr lang="en-GB" sz="2400" b="1" dirty="0" smtClean="0">
                <a:solidFill>
                  <a:srgbClr val="7030A0"/>
                </a:solidFill>
                <a:latin typeface="Calibri" charset="0"/>
                <a:ea typeface="Calibri" charset="0"/>
                <a:cs typeface="Calibri" charset="0"/>
                <a:sym typeface="Comic Sans MS"/>
              </a:rPr>
              <a:t>Why might this explain why </a:t>
            </a:r>
            <a:r>
              <a:rPr lang="en-GB" sz="2400" b="1" dirty="0" smtClean="0">
                <a:solidFill>
                  <a:srgbClr val="7030A0"/>
                </a:solidFill>
                <a:latin typeface="Calibri" charset="0"/>
                <a:ea typeface="Calibri" charset="0"/>
                <a:cs typeface="Calibri" charset="0"/>
                <a:sym typeface="Comic Sans MS"/>
              </a:rPr>
              <a:t>Baghdad become so full of ‘wisdom’?</a:t>
            </a:r>
            <a:endParaRPr lang="en-GB" sz="2400" b="1" dirty="0">
              <a:solidFill>
                <a:srgbClr val="7030A0"/>
              </a:solidFill>
              <a:latin typeface="Calibri" charset="0"/>
              <a:ea typeface="Calibri" charset="0"/>
              <a:cs typeface="Calibri" charset="0"/>
              <a:sym typeface="Comic Sans MS"/>
            </a:endParaRPr>
          </a:p>
        </p:txBody>
      </p:sp>
    </p:spTree>
    <p:extLst>
      <p:ext uri="{BB962C8B-B14F-4D97-AF65-F5344CB8AC3E}">
        <p14:creationId xmlns:p14="http://schemas.microsoft.com/office/powerpoint/2010/main" val="19172797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01" y="850219"/>
            <a:ext cx="6409614" cy="5970865"/>
          </a:xfrm>
          <a:prstGeom prst="rect">
            <a:avLst/>
          </a:prstGeom>
          <a:noFill/>
        </p:spPr>
        <p:txBody>
          <a:bodyPr wrap="square" rtlCol="0">
            <a:spAutoFit/>
          </a:bodyPr>
          <a:lstStyle/>
          <a:p>
            <a:pPr>
              <a:spcAft>
                <a:spcPts val="1600"/>
              </a:spcAft>
            </a:pPr>
            <a:r>
              <a:rPr lang="en-GB" sz="1900" dirty="0" smtClean="0">
                <a:latin typeface="Calibri" charset="0"/>
                <a:ea typeface="Calibri" charset="0"/>
                <a:cs typeface="Calibri" charset="0"/>
              </a:rPr>
              <a:t>Baghdad </a:t>
            </a:r>
            <a:r>
              <a:rPr lang="en-GB" sz="1900" dirty="0">
                <a:latin typeface="Calibri" charset="0"/>
                <a:ea typeface="Calibri" charset="0"/>
                <a:cs typeface="Calibri" charset="0"/>
              </a:rPr>
              <a:t>became the beating heart of the Islam empire. It was the richest and most populous city on earth, and remained so for </a:t>
            </a:r>
            <a:r>
              <a:rPr lang="en-GB" sz="1900" dirty="0" smtClean="0">
                <a:latin typeface="Calibri" charset="0"/>
                <a:ea typeface="Calibri" charset="0"/>
                <a:cs typeface="Calibri" charset="0"/>
              </a:rPr>
              <a:t>centuries. Trades from </a:t>
            </a:r>
            <a:r>
              <a:rPr lang="en-GB" sz="1900" dirty="0">
                <a:latin typeface="Calibri" charset="0"/>
                <a:ea typeface="Calibri" charset="0"/>
                <a:cs typeface="Calibri" charset="0"/>
              </a:rPr>
              <a:t>far and wide as traders flocked to markets awash with </a:t>
            </a:r>
            <a:r>
              <a:rPr lang="en-GB" sz="1900" dirty="0" smtClean="0">
                <a:latin typeface="Calibri" charset="0"/>
                <a:ea typeface="Calibri" charset="0"/>
                <a:cs typeface="Calibri" charset="0"/>
              </a:rPr>
              <a:t>buyer, bringing wisdom!</a:t>
            </a:r>
            <a:endParaRPr lang="en-GB" sz="1900" dirty="0">
              <a:latin typeface="Calibri" charset="0"/>
              <a:ea typeface="Calibri" charset="0"/>
              <a:cs typeface="Calibri" charset="0"/>
            </a:endParaRPr>
          </a:p>
          <a:p>
            <a:pPr>
              <a:spcAft>
                <a:spcPts val="1600"/>
              </a:spcAft>
            </a:pPr>
            <a:r>
              <a:rPr lang="en-GB" sz="1900" dirty="0" smtClean="0">
                <a:latin typeface="Calibri" charset="0"/>
                <a:ea typeface="Calibri" charset="0"/>
                <a:cs typeface="Calibri" charset="0"/>
              </a:rPr>
              <a:t>Great </a:t>
            </a:r>
            <a:r>
              <a:rPr lang="en-GB" sz="1900" dirty="0">
                <a:latin typeface="Calibri" charset="0"/>
                <a:ea typeface="Calibri" charset="0"/>
                <a:cs typeface="Calibri" charset="0"/>
              </a:rPr>
              <a:t>support was given to scholars and their research. </a:t>
            </a:r>
            <a:r>
              <a:rPr lang="en-GB" sz="1900" dirty="0" smtClean="0">
                <a:latin typeface="Calibri" charset="0"/>
                <a:ea typeface="Calibri" charset="0"/>
                <a:cs typeface="Calibri" charset="0"/>
              </a:rPr>
              <a:t>Race, religion and even gender were not barriers for those who were clever, with scholars gathering materials from all corners of the world. Great attention was paid to learning about Asian culture, and how its people lived and behaved. </a:t>
            </a:r>
            <a:endParaRPr lang="en-GB" sz="1900" dirty="0">
              <a:latin typeface="Calibri" charset="0"/>
              <a:ea typeface="Calibri" charset="0"/>
              <a:cs typeface="Calibri" charset="0"/>
            </a:endParaRPr>
          </a:p>
          <a:p>
            <a:pPr>
              <a:spcAft>
                <a:spcPts val="1600"/>
              </a:spcAft>
            </a:pPr>
            <a:r>
              <a:rPr lang="en-GB" sz="1900" dirty="0" smtClean="0">
                <a:latin typeface="Calibri" charset="0"/>
                <a:ea typeface="Calibri" charset="0"/>
                <a:cs typeface="Calibri" charset="0"/>
              </a:rPr>
              <a:t>This </a:t>
            </a:r>
            <a:r>
              <a:rPr lang="en-GB" sz="1900" dirty="0">
                <a:latin typeface="Calibri" charset="0"/>
                <a:ea typeface="Calibri" charset="0"/>
                <a:cs typeface="Calibri" charset="0"/>
              </a:rPr>
              <a:t>was a time that saw major breakthroughs in science, mathematics, medicine and astronomy, literature and philosophy. </a:t>
            </a:r>
            <a:r>
              <a:rPr lang="en-GB" sz="1900" dirty="0" smtClean="0">
                <a:latin typeface="Calibri" charset="0"/>
                <a:ea typeface="Calibri" charset="0"/>
                <a:cs typeface="Calibri" charset="0"/>
              </a:rPr>
              <a:t>Texts were written how to understand Greek Philosopher Aristotle or Homer. This was a time when even the most powerful leaders in Europe could not read. </a:t>
            </a:r>
          </a:p>
          <a:p>
            <a:pPr>
              <a:spcAft>
                <a:spcPts val="1600"/>
              </a:spcAft>
            </a:pPr>
            <a:r>
              <a:rPr lang="en-GB" sz="1900" dirty="0">
                <a:latin typeface="Calibri" charset="0"/>
                <a:ea typeface="Calibri" charset="0"/>
                <a:cs typeface="Calibri" charset="0"/>
              </a:rPr>
              <a:t>Delight was taken in mathematical concepts, from the significance of zero to algebra and algorithms. </a:t>
            </a:r>
            <a:r>
              <a:rPr lang="en-GB" sz="1900" dirty="0" smtClean="0">
                <a:latin typeface="Calibri" charset="0"/>
                <a:ea typeface="Calibri" charset="0"/>
                <a:cs typeface="Calibri" charset="0"/>
              </a:rPr>
              <a:t> Some did experiments on medicines whilst other scientists worked on  problems like the relationship between the vision and brain. </a:t>
            </a:r>
          </a:p>
        </p:txBody>
      </p:sp>
      <p:pic>
        <p:nvPicPr>
          <p:cNvPr id="8" name="Picture 7" descr="A drawing of a face&#10;&#10;Description automatically generated">
            <a:extLst>
              <a:ext uri="{FF2B5EF4-FFF2-40B4-BE49-F238E27FC236}">
                <a16:creationId xmlns:a16="http://schemas.microsoft.com/office/drawing/2014/main" xmlns="" id="{6C606500-2D5C-2F45-8CAE-81B6F810757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foregroundMark x1="20647" y1="73077" x2="20647" y2="73077"/>
                        <a14:foregroundMark x1="29104" y1="69231" x2="29104" y2="69231"/>
                        <a14:foregroundMark x1="44527" y1="76923" x2="44527" y2="76923"/>
                        <a14:foregroundMark x1="52736" y1="73077" x2="52736" y2="73077"/>
                        <a14:foregroundMark x1="66169" y1="67949" x2="66169" y2="67949"/>
                        <a14:foregroundMark x1="75124" y1="67949" x2="75124" y2="67949"/>
                        <a14:foregroundMark x1="92289" y1="69231" x2="92289" y2="69231"/>
                        <a14:foregroundMark x1="67662" y1="12821" x2="67662" y2="12821"/>
                        <a14:backgroundMark x1="6468" y1="36538" x2="6468" y2="36538"/>
                        <a14:backgroundMark x1="41045" y1="22436" x2="41045" y2="22436"/>
                        <a14:backgroundMark x1="67662" y1="20513" x2="67662" y2="20513"/>
                        <a14:backgroundMark x1="41542" y1="16026" x2="41542" y2="16026"/>
                        <a14:backgroundMark x1="40299" y1="29487" x2="40299" y2="29487"/>
                        <a14:backgroundMark x1="66915" y1="27564" x2="68657" y2="16026"/>
                        <a14:backgroundMark x1="20647" y1="60897" x2="20647" y2="60897"/>
                        <a14:backgroundMark x1="43035" y1="66026" x2="43035" y2="66026"/>
                      </a14:backgroundRemoval>
                    </a14:imgEffect>
                  </a14:imgLayer>
                </a14:imgProps>
              </a:ext>
            </a:extLst>
          </a:blip>
          <a:stretch>
            <a:fillRect/>
          </a:stretch>
        </p:blipFill>
        <p:spPr>
          <a:xfrm>
            <a:off x="51727" y="10729"/>
            <a:ext cx="2343894" cy="909571"/>
          </a:xfrm>
          <a:prstGeom prst="rect">
            <a:avLst/>
          </a:prstGeom>
        </p:spPr>
      </p:pic>
      <p:sp>
        <p:nvSpPr>
          <p:cNvPr id="9" name="Title 1"/>
          <p:cNvSpPr txBox="1">
            <a:spLocks/>
          </p:cNvSpPr>
          <p:nvPr/>
        </p:nvSpPr>
        <p:spPr>
          <a:xfrm>
            <a:off x="2395621" y="30996"/>
            <a:ext cx="547837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4400" dirty="0" err="1" smtClean="0">
                <a:latin typeface="Calibri" panose="020F0502020204030204" pitchFamily="34" charset="0"/>
                <a:cs typeface="Calibri" panose="020F0502020204030204" pitchFamily="34" charset="0"/>
              </a:rPr>
              <a:t>Frankopan</a:t>
            </a:r>
            <a:r>
              <a:rPr lang="en-US" sz="4400" dirty="0" smtClean="0">
                <a:latin typeface="Calibri" panose="020F0502020204030204" pitchFamily="34" charset="0"/>
                <a:cs typeface="Calibri" panose="020F0502020204030204" pitchFamily="34" charset="0"/>
              </a:rPr>
              <a:t> on Baghdad</a:t>
            </a:r>
            <a:endParaRPr lang="en-US" sz="4400" dirty="0">
              <a:latin typeface="Calibri" panose="020F0502020204030204" pitchFamily="34" charset="0"/>
              <a:cs typeface="Calibri" panose="020F0502020204030204" pitchFamily="34" charset="0"/>
            </a:endParaRPr>
          </a:p>
        </p:txBody>
      </p:sp>
      <p:sp>
        <p:nvSpPr>
          <p:cNvPr id="10" name="Rectangle 9"/>
          <p:cNvSpPr/>
          <p:nvPr/>
        </p:nvSpPr>
        <p:spPr>
          <a:xfrm>
            <a:off x="6425715" y="850219"/>
            <a:ext cx="2634244" cy="5824538"/>
          </a:xfrm>
          <a:prstGeom prst="rect">
            <a:avLst/>
          </a:prstGeom>
          <a:solidFill>
            <a:schemeClr val="bg1"/>
          </a:solidFill>
          <a:ln>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ectangle 10"/>
          <p:cNvSpPr/>
          <p:nvPr/>
        </p:nvSpPr>
        <p:spPr>
          <a:xfrm>
            <a:off x="6471138" y="850219"/>
            <a:ext cx="2621479" cy="5847755"/>
          </a:xfrm>
          <a:prstGeom prst="rect">
            <a:avLst/>
          </a:prstGeom>
        </p:spPr>
        <p:txBody>
          <a:bodyPr wrap="square">
            <a:spAutoFit/>
          </a:bodyPr>
          <a:lstStyle/>
          <a:p>
            <a:pPr lvl="0"/>
            <a:r>
              <a:rPr lang="en-GB" sz="2200" b="1" dirty="0" smtClean="0">
                <a:solidFill>
                  <a:srgbClr val="7030A0"/>
                </a:solidFill>
                <a:latin typeface="Calibri" charset="0"/>
                <a:ea typeface="Calibri" charset="0"/>
                <a:cs typeface="Calibri" charset="0"/>
                <a:sym typeface="Comic Sans MS"/>
              </a:rPr>
              <a:t>Task </a:t>
            </a:r>
            <a:r>
              <a:rPr lang="en-GB" sz="2200" b="1" dirty="0" smtClean="0">
                <a:solidFill>
                  <a:srgbClr val="7030A0"/>
                </a:solidFill>
                <a:latin typeface="Calibri" charset="0"/>
                <a:ea typeface="Calibri" charset="0"/>
                <a:cs typeface="Calibri" charset="0"/>
                <a:sym typeface="Comic Sans MS"/>
              </a:rPr>
              <a:t>: Discuss</a:t>
            </a:r>
            <a:br>
              <a:rPr lang="en-GB" sz="2200" b="1" dirty="0" smtClean="0">
                <a:solidFill>
                  <a:srgbClr val="7030A0"/>
                </a:solidFill>
                <a:latin typeface="Calibri" charset="0"/>
                <a:ea typeface="Calibri" charset="0"/>
                <a:cs typeface="Calibri" charset="0"/>
                <a:sym typeface="Comic Sans MS"/>
              </a:rPr>
            </a:br>
            <a:r>
              <a:rPr lang="en-GB" sz="2200" b="1" dirty="0" smtClean="0">
                <a:solidFill>
                  <a:srgbClr val="7030A0"/>
                </a:solidFill>
                <a:latin typeface="Calibri" charset="0"/>
                <a:ea typeface="Calibri" charset="0"/>
                <a:cs typeface="Calibri" charset="0"/>
                <a:sym typeface="Comic Sans MS"/>
              </a:rPr>
              <a:t>then answer these</a:t>
            </a:r>
            <a:r>
              <a:rPr lang="en-GB" sz="2200" b="1" dirty="0" smtClean="0">
                <a:solidFill>
                  <a:srgbClr val="7030A0"/>
                </a:solidFill>
                <a:latin typeface="Calibri" charset="0"/>
                <a:ea typeface="Calibri" charset="0"/>
                <a:cs typeface="Calibri" charset="0"/>
                <a:sym typeface="Comic Sans MS"/>
              </a:rPr>
              <a:t> </a:t>
            </a:r>
            <a:r>
              <a:rPr lang="en-GB" sz="2200" b="1" dirty="0" smtClean="0">
                <a:solidFill>
                  <a:srgbClr val="7030A0"/>
                </a:solidFill>
                <a:latin typeface="Calibri" charset="0"/>
                <a:ea typeface="Calibri" charset="0"/>
                <a:cs typeface="Calibri" charset="0"/>
                <a:sym typeface="Comic Sans MS"/>
              </a:rPr>
              <a:t>questions.</a:t>
            </a:r>
            <a:r>
              <a:rPr lang="en-GB" sz="2200" dirty="0" smtClean="0">
                <a:solidFill>
                  <a:srgbClr val="7030A0"/>
                </a:solidFill>
                <a:latin typeface="Calibri" charset="0"/>
                <a:ea typeface="Calibri" charset="0"/>
                <a:cs typeface="Calibri" charset="0"/>
                <a:sym typeface="Comic Sans MS"/>
              </a:rPr>
              <a:t> </a:t>
            </a:r>
          </a:p>
          <a:p>
            <a:pPr lvl="0"/>
            <a:endParaRPr lang="en-GB" sz="2200" dirty="0" smtClean="0">
              <a:solidFill>
                <a:srgbClr val="7030A0"/>
              </a:solidFill>
              <a:latin typeface="Calibri" charset="0"/>
              <a:ea typeface="Calibri" charset="0"/>
              <a:cs typeface="Calibri" charset="0"/>
              <a:sym typeface="Comic Sans MS"/>
            </a:endParaRPr>
          </a:p>
          <a:p>
            <a:pPr marL="228600" lvl="0" indent="-228600">
              <a:buFont typeface="+mj-lt"/>
              <a:buAutoNum type="arabicPeriod"/>
            </a:pPr>
            <a:r>
              <a:rPr lang="en-GB" sz="2200" dirty="0" smtClean="0">
                <a:solidFill>
                  <a:srgbClr val="7030A0"/>
                </a:solidFill>
                <a:latin typeface="Calibri" charset="0"/>
                <a:ea typeface="Calibri" charset="0"/>
                <a:cs typeface="Calibri" charset="0"/>
              </a:rPr>
              <a:t>How did Baghdad encourage wisdom to develop and spread?</a:t>
            </a:r>
            <a:endParaRPr lang="en-GB" sz="2200" dirty="0" smtClean="0">
              <a:solidFill>
                <a:srgbClr val="7030A0"/>
              </a:solidFill>
              <a:latin typeface="Calibri" charset="0"/>
              <a:ea typeface="Calibri" charset="0"/>
              <a:cs typeface="Calibri" charset="0"/>
            </a:endParaRPr>
          </a:p>
          <a:p>
            <a:pPr marL="228600" lvl="0" indent="-228600">
              <a:buFont typeface="+mj-lt"/>
              <a:buAutoNum type="arabicPeriod"/>
            </a:pPr>
            <a:endParaRPr lang="en-GB" sz="2200" dirty="0">
              <a:solidFill>
                <a:srgbClr val="7030A0"/>
              </a:solidFill>
              <a:latin typeface="Calibri" charset="0"/>
              <a:ea typeface="Calibri" charset="0"/>
              <a:cs typeface="Calibri" charset="0"/>
            </a:endParaRPr>
          </a:p>
          <a:p>
            <a:pPr marL="228600" lvl="0" indent="-228600">
              <a:buFont typeface="+mj-lt"/>
              <a:buAutoNum type="arabicPeriod"/>
            </a:pPr>
            <a:r>
              <a:rPr lang="en-GB" sz="2200" dirty="0" smtClean="0">
                <a:solidFill>
                  <a:srgbClr val="7030A0"/>
                </a:solidFill>
                <a:latin typeface="Calibri" charset="0"/>
                <a:ea typeface="Calibri" charset="0"/>
                <a:cs typeface="Calibri" charset="0"/>
              </a:rPr>
              <a:t>What examples can we see of the Silk Road helping wisdom spread?</a:t>
            </a:r>
            <a:endParaRPr lang="en-GB" sz="2200" dirty="0" smtClean="0">
              <a:solidFill>
                <a:srgbClr val="7030A0"/>
              </a:solidFill>
              <a:latin typeface="Calibri" charset="0"/>
              <a:ea typeface="Calibri" charset="0"/>
              <a:cs typeface="Calibri" charset="0"/>
            </a:endParaRPr>
          </a:p>
          <a:p>
            <a:pPr marL="228600" lvl="0" indent="-228600">
              <a:buFont typeface="+mj-lt"/>
              <a:buAutoNum type="arabicPeriod"/>
            </a:pPr>
            <a:endParaRPr lang="en-US" sz="2200" dirty="0">
              <a:solidFill>
                <a:srgbClr val="7030A0"/>
              </a:solidFill>
              <a:latin typeface="Calibri" charset="0"/>
              <a:ea typeface="Calibri" charset="0"/>
              <a:cs typeface="Calibri" charset="0"/>
            </a:endParaRPr>
          </a:p>
          <a:p>
            <a:pPr marL="228600" lvl="0" indent="-228600">
              <a:buFont typeface="+mj-lt"/>
              <a:buAutoNum type="arabicPeriod"/>
            </a:pPr>
            <a:r>
              <a:rPr lang="en-GB" sz="2200" dirty="0" smtClean="0">
                <a:solidFill>
                  <a:srgbClr val="7030A0"/>
                </a:solidFill>
                <a:latin typeface="Calibri" charset="0"/>
                <a:ea typeface="Calibri" charset="0"/>
                <a:cs typeface="Calibri" charset="0"/>
              </a:rPr>
              <a:t>In what areas did Wisdom grow in Baghdad?</a:t>
            </a:r>
            <a:endParaRPr lang="en-US" sz="2000" dirty="0">
              <a:solidFill>
                <a:srgbClr val="7030A0"/>
              </a:solidFill>
              <a:latin typeface="Calibri" charset="0"/>
              <a:ea typeface="Calibri" charset="0"/>
              <a:cs typeface="Calibri" charset="0"/>
            </a:endParaRPr>
          </a:p>
        </p:txBody>
      </p:sp>
      <p:pic>
        <p:nvPicPr>
          <p:cNvPr id="2" name="Picture 1"/>
          <p:cNvPicPr>
            <a:picLocks noChangeAspect="1"/>
          </p:cNvPicPr>
          <p:nvPr/>
        </p:nvPicPr>
        <p:blipFill>
          <a:blip r:embed="rId4"/>
          <a:stretch>
            <a:fillRect/>
          </a:stretch>
        </p:blipFill>
        <p:spPr>
          <a:xfrm rot="583114">
            <a:off x="8327045" y="84144"/>
            <a:ext cx="723272" cy="1100804"/>
          </a:xfrm>
          <a:prstGeom prst="rect">
            <a:avLst/>
          </a:prstGeom>
        </p:spPr>
      </p:pic>
    </p:spTree>
    <p:extLst>
      <p:ext uri="{BB962C8B-B14F-4D97-AF65-F5344CB8AC3E}">
        <p14:creationId xmlns:p14="http://schemas.microsoft.com/office/powerpoint/2010/main" val="653586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xmlns="" id="{7F0F94D5-14AA-4590-A37B-5EE595971F97}"/>
              </a:ext>
            </a:extLst>
          </p:cNvPr>
          <p:cNvSpPr>
            <a:spLocks noGrp="1"/>
          </p:cNvSpPr>
          <p:nvPr>
            <p:ph type="title"/>
          </p:nvPr>
        </p:nvSpPr>
        <p:spPr>
          <a:xfrm>
            <a:off x="0" y="0"/>
            <a:ext cx="9144000" cy="1337066"/>
          </a:xfrm>
        </p:spPr>
        <p:txBody>
          <a:bodyPr>
            <a:noAutofit/>
          </a:bodyPr>
          <a:lstStyle/>
          <a:p>
            <a:pPr algn="ctr"/>
            <a:r>
              <a:rPr lang="en-GB" sz="4800" dirty="0" smtClean="0">
                <a:latin typeface="Calibri" charset="0"/>
                <a:ea typeface="Calibri" charset="0"/>
                <a:cs typeface="Calibri" charset="0"/>
              </a:rPr>
              <a:t>Wh</a:t>
            </a:r>
            <a:r>
              <a:rPr lang="en-GB" sz="4800" dirty="0" smtClean="0">
                <a:latin typeface="Calibri" charset="0"/>
                <a:ea typeface="Calibri" charset="0"/>
                <a:cs typeface="Calibri" charset="0"/>
              </a:rPr>
              <a:t>ich </a:t>
            </a:r>
            <a:r>
              <a:rPr lang="en-GB" sz="4800" dirty="0" smtClean="0">
                <a:latin typeface="Calibri" charset="0"/>
                <a:ea typeface="Calibri" charset="0"/>
                <a:cs typeface="Calibri" charset="0"/>
              </a:rPr>
              <a:t>one best represents </a:t>
            </a:r>
            <a:r>
              <a:rPr lang="en-GB" sz="4800" dirty="0" smtClean="0">
                <a:latin typeface="Calibri" charset="0"/>
                <a:ea typeface="Calibri" charset="0"/>
                <a:cs typeface="Calibri" charset="0"/>
              </a:rPr>
              <a:t>the wisdom of Baghdad </a:t>
            </a:r>
            <a:r>
              <a:rPr lang="en-GB" sz="4800" dirty="0" smtClean="0">
                <a:latin typeface="Calibri" charset="0"/>
                <a:ea typeface="Calibri" charset="0"/>
                <a:cs typeface="Calibri" charset="0"/>
              </a:rPr>
              <a:t>was like?</a:t>
            </a:r>
            <a:endParaRPr lang="en-GB" sz="4800" dirty="0">
              <a:latin typeface="Calibri" charset="0"/>
              <a:ea typeface="Calibri" charset="0"/>
              <a:cs typeface="Calibri" charset="0"/>
            </a:endParaRPr>
          </a:p>
        </p:txBody>
      </p:sp>
      <p:grpSp>
        <p:nvGrpSpPr>
          <p:cNvPr id="18" name="Group 17"/>
          <p:cNvGrpSpPr/>
          <p:nvPr/>
        </p:nvGrpSpPr>
        <p:grpSpPr>
          <a:xfrm>
            <a:off x="42204" y="2674132"/>
            <a:ext cx="5030231" cy="4217385"/>
            <a:chOff x="89738" y="1419246"/>
            <a:chExt cx="5030231" cy="4217385"/>
          </a:xfrm>
        </p:grpSpPr>
        <p:pic>
          <p:nvPicPr>
            <p:cNvPr id="5" name="Picture 4" descr="A picture containing photo, fabric, rug, large&#10;&#10;Description automatically generated">
              <a:extLst>
                <a:ext uri="{FF2B5EF4-FFF2-40B4-BE49-F238E27FC236}">
                  <a16:creationId xmlns:a16="http://schemas.microsoft.com/office/drawing/2014/main" xmlns="" id="{5BACF9CA-3384-4E5D-82EA-2D8961EEBF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38" y="1432991"/>
              <a:ext cx="1813328" cy="1843551"/>
            </a:xfrm>
            <a:prstGeom prst="rect">
              <a:avLst/>
            </a:prstGeom>
          </p:spPr>
        </p:pic>
        <p:sp>
          <p:nvSpPr>
            <p:cNvPr id="6" name="TextBox 5">
              <a:extLst>
                <a:ext uri="{FF2B5EF4-FFF2-40B4-BE49-F238E27FC236}">
                  <a16:creationId xmlns:a16="http://schemas.microsoft.com/office/drawing/2014/main" xmlns="" id="{75ECEA02-CCD2-44B1-8DB0-0963B7203ECE}"/>
                </a:ext>
              </a:extLst>
            </p:cNvPr>
            <p:cNvSpPr txBox="1"/>
            <p:nvPr/>
          </p:nvSpPr>
          <p:spPr>
            <a:xfrm>
              <a:off x="89739" y="3293592"/>
              <a:ext cx="1813328" cy="461665"/>
            </a:xfrm>
            <a:prstGeom prst="rect">
              <a:avLst/>
            </a:prstGeom>
            <a:noFill/>
          </p:spPr>
          <p:txBody>
            <a:bodyPr wrap="square" rtlCol="0">
              <a:spAutoFit/>
            </a:bodyPr>
            <a:lstStyle/>
            <a:p>
              <a:r>
                <a:rPr lang="en-GB" sz="1200" b="1" dirty="0">
                  <a:latin typeface="Calibri" charset="0"/>
                  <a:ea typeface="Calibri" charset="0"/>
                  <a:cs typeface="Calibri" charset="0"/>
                </a:rPr>
                <a:t>A: Scholars in a library in 13</a:t>
              </a:r>
              <a:r>
                <a:rPr lang="en-GB" sz="1200" b="1" baseline="30000" dirty="0">
                  <a:latin typeface="Calibri" charset="0"/>
                  <a:ea typeface="Calibri" charset="0"/>
                  <a:cs typeface="Calibri" charset="0"/>
                </a:rPr>
                <a:t>th</a:t>
              </a:r>
              <a:r>
                <a:rPr lang="en-GB" sz="1200" b="1" dirty="0">
                  <a:latin typeface="Calibri" charset="0"/>
                  <a:ea typeface="Calibri" charset="0"/>
                  <a:cs typeface="Calibri" charset="0"/>
                </a:rPr>
                <a:t> century Baghdad</a:t>
              </a:r>
            </a:p>
          </p:txBody>
        </p:sp>
        <p:pic>
          <p:nvPicPr>
            <p:cNvPr id="7" name="Picture 6" descr="A close up of text on a white background&#10;&#10;Description automatically generated">
              <a:extLst>
                <a:ext uri="{FF2B5EF4-FFF2-40B4-BE49-F238E27FC236}">
                  <a16:creationId xmlns:a16="http://schemas.microsoft.com/office/drawing/2014/main" xmlns="" id="{ED83482A-727A-41E4-91D6-1F611313D5F0}"/>
                </a:ext>
              </a:extLst>
            </p:cNvPr>
            <p:cNvPicPr>
              <a:picLocks noChangeAspect="1"/>
            </p:cNvPicPr>
            <p:nvPr/>
          </p:nvPicPr>
          <p:blipFill rotWithShape="1">
            <a:blip r:embed="rId3">
              <a:extLst>
                <a:ext uri="{28A0092B-C50C-407E-A947-70E740481C1C}">
                  <a14:useLocalDpi xmlns:a14="http://schemas.microsoft.com/office/drawing/2010/main" val="0"/>
                </a:ext>
              </a:extLst>
            </a:blip>
            <a:srcRect b="12644"/>
            <a:stretch/>
          </p:blipFill>
          <p:spPr>
            <a:xfrm>
              <a:off x="1903067" y="1419246"/>
              <a:ext cx="1263654" cy="1882115"/>
            </a:xfrm>
            <a:prstGeom prst="rect">
              <a:avLst/>
            </a:prstGeom>
          </p:spPr>
        </p:pic>
        <p:pic>
          <p:nvPicPr>
            <p:cNvPr id="8" name="Picture 7">
              <a:extLst>
                <a:ext uri="{FF2B5EF4-FFF2-40B4-BE49-F238E27FC236}">
                  <a16:creationId xmlns:a16="http://schemas.microsoft.com/office/drawing/2014/main" xmlns="" id="{DEE66699-130A-483E-B35D-3663E9F1CD5E}"/>
                </a:ext>
              </a:extLst>
            </p:cNvPr>
            <p:cNvPicPr>
              <a:picLocks noChangeAspect="1"/>
            </p:cNvPicPr>
            <p:nvPr/>
          </p:nvPicPr>
          <p:blipFill>
            <a:blip r:embed="rId4"/>
            <a:stretch>
              <a:fillRect/>
            </a:stretch>
          </p:blipFill>
          <p:spPr>
            <a:xfrm>
              <a:off x="1913876" y="3779352"/>
              <a:ext cx="1034969" cy="1394040"/>
            </a:xfrm>
            <a:prstGeom prst="rect">
              <a:avLst/>
            </a:prstGeom>
          </p:spPr>
        </p:pic>
        <p:pic>
          <p:nvPicPr>
            <p:cNvPr id="9" name="Picture 8" descr="A picture containing child, bed, toy, many&#10;&#10;Description automatically generated">
              <a:extLst>
                <a:ext uri="{FF2B5EF4-FFF2-40B4-BE49-F238E27FC236}">
                  <a16:creationId xmlns:a16="http://schemas.microsoft.com/office/drawing/2014/main" xmlns="" id="{AB372228-C9DF-4788-9F0D-524B51B844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6419" y="1426803"/>
              <a:ext cx="1192244" cy="1855926"/>
            </a:xfrm>
            <a:prstGeom prst="rect">
              <a:avLst/>
            </a:prstGeom>
          </p:spPr>
        </p:pic>
        <p:sp>
          <p:nvSpPr>
            <p:cNvPr id="11" name="TextBox 10">
              <a:extLst>
                <a:ext uri="{FF2B5EF4-FFF2-40B4-BE49-F238E27FC236}">
                  <a16:creationId xmlns:a16="http://schemas.microsoft.com/office/drawing/2014/main" xmlns="" id="{65EA06D1-9574-4B58-821A-D2DCDD3973E1}"/>
                </a:ext>
              </a:extLst>
            </p:cNvPr>
            <p:cNvSpPr txBox="1"/>
            <p:nvPr/>
          </p:nvSpPr>
          <p:spPr>
            <a:xfrm>
              <a:off x="3422331" y="3293592"/>
              <a:ext cx="1197203" cy="523220"/>
            </a:xfrm>
            <a:prstGeom prst="rect">
              <a:avLst/>
            </a:prstGeom>
            <a:noFill/>
          </p:spPr>
          <p:txBody>
            <a:bodyPr wrap="square" rtlCol="0">
              <a:spAutoFit/>
            </a:bodyPr>
            <a:lstStyle/>
            <a:p>
              <a:r>
                <a:rPr lang="en-GB" sz="1400" b="1" dirty="0">
                  <a:latin typeface="Calibri" charset="0"/>
                  <a:ea typeface="Calibri" charset="0"/>
                  <a:cs typeface="Calibri" charset="0"/>
                </a:rPr>
                <a:t>D: work in an observatory </a:t>
              </a:r>
              <a:endParaRPr lang="en-GB" sz="1400" b="1" dirty="0">
                <a:latin typeface="Calibri" charset="0"/>
                <a:ea typeface="Calibri" charset="0"/>
                <a:cs typeface="Calibri" charset="0"/>
              </a:endParaRPr>
            </a:p>
          </p:txBody>
        </p:sp>
        <p:sp>
          <p:nvSpPr>
            <p:cNvPr id="12" name="TextBox 11">
              <a:extLst>
                <a:ext uri="{FF2B5EF4-FFF2-40B4-BE49-F238E27FC236}">
                  <a16:creationId xmlns:a16="http://schemas.microsoft.com/office/drawing/2014/main" xmlns="" id="{75ECEA02-CCD2-44B1-8DB0-0963B7203ECE}"/>
                </a:ext>
              </a:extLst>
            </p:cNvPr>
            <p:cNvSpPr txBox="1"/>
            <p:nvPr/>
          </p:nvSpPr>
          <p:spPr>
            <a:xfrm>
              <a:off x="1806812" y="3293592"/>
              <a:ext cx="1638903" cy="461665"/>
            </a:xfrm>
            <a:prstGeom prst="rect">
              <a:avLst/>
            </a:prstGeom>
            <a:noFill/>
          </p:spPr>
          <p:txBody>
            <a:bodyPr wrap="square" rtlCol="0">
              <a:spAutoFit/>
            </a:bodyPr>
            <a:lstStyle/>
            <a:p>
              <a:r>
                <a:rPr lang="en-GB" sz="1200" b="1" dirty="0">
                  <a:latin typeface="Calibri" charset="0"/>
                  <a:ea typeface="Calibri" charset="0"/>
                  <a:cs typeface="Calibri" charset="0"/>
                </a:rPr>
                <a:t>B: diagram from a book by Ibn Al-</a:t>
              </a:r>
              <a:r>
                <a:rPr lang="en-GB" sz="1200" b="1" dirty="0" err="1">
                  <a:latin typeface="Calibri" charset="0"/>
                  <a:ea typeface="Calibri" charset="0"/>
                  <a:cs typeface="Calibri" charset="0"/>
                </a:rPr>
                <a:t>Nafis</a:t>
              </a:r>
              <a:r>
                <a:rPr lang="en-GB" sz="1200" b="1" dirty="0">
                  <a:latin typeface="Calibri" charset="0"/>
                  <a:ea typeface="Calibri" charset="0"/>
                  <a:cs typeface="Calibri" charset="0"/>
                </a:rPr>
                <a:t>, </a:t>
              </a:r>
              <a:endParaRPr lang="en-GB" sz="1200" b="1" dirty="0">
                <a:latin typeface="Calibri" charset="0"/>
                <a:ea typeface="Calibri" charset="0"/>
                <a:cs typeface="Calibri" charset="0"/>
              </a:endParaRPr>
            </a:p>
          </p:txBody>
        </p:sp>
        <p:sp>
          <p:nvSpPr>
            <p:cNvPr id="13" name="TextBox 12">
              <a:extLst>
                <a:ext uri="{FF2B5EF4-FFF2-40B4-BE49-F238E27FC236}">
                  <a16:creationId xmlns:a16="http://schemas.microsoft.com/office/drawing/2014/main" xmlns="" id="{75ECEA02-CCD2-44B1-8DB0-0963B7203ECE}"/>
                </a:ext>
              </a:extLst>
            </p:cNvPr>
            <p:cNvSpPr txBox="1"/>
            <p:nvPr/>
          </p:nvSpPr>
          <p:spPr>
            <a:xfrm>
              <a:off x="1903066" y="5164802"/>
              <a:ext cx="1045779" cy="430887"/>
            </a:xfrm>
            <a:prstGeom prst="rect">
              <a:avLst/>
            </a:prstGeom>
            <a:noFill/>
          </p:spPr>
          <p:txBody>
            <a:bodyPr wrap="square" rtlCol="0">
              <a:spAutoFit/>
            </a:bodyPr>
            <a:lstStyle/>
            <a:p>
              <a:r>
                <a:rPr lang="en-GB" sz="1100" b="1" dirty="0">
                  <a:latin typeface="Calibri" charset="0"/>
                  <a:ea typeface="Calibri" charset="0"/>
                  <a:cs typeface="Calibri" charset="0"/>
                </a:rPr>
                <a:t>C: a doctor treats wounds</a:t>
              </a:r>
              <a:endParaRPr lang="en-GB" sz="1100" b="1" dirty="0">
                <a:latin typeface="Calibri" charset="0"/>
                <a:ea typeface="Calibri" charset="0"/>
                <a:cs typeface="Calibri" charset="0"/>
              </a:endParaRPr>
            </a:p>
          </p:txBody>
        </p:sp>
        <p:pic>
          <p:nvPicPr>
            <p:cNvPr id="14" name="Picture 18" descr="Folio from a Qur'an Manuscript">
              <a:extLst>
                <a:ext uri="{FF2B5EF4-FFF2-40B4-BE49-F238E27FC236}">
                  <a16:creationId xmlns:a16="http://schemas.microsoft.com/office/drawing/2014/main" xmlns="" id="{B4207257-6929-4EB1-8B7D-22782ADE247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578" r="5574" b="7625"/>
            <a:stretch/>
          </p:blipFill>
          <p:spPr bwMode="auto">
            <a:xfrm>
              <a:off x="118452" y="3779351"/>
              <a:ext cx="1784614" cy="139404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xmlns="" id="{65EA06D1-9574-4B58-821A-D2DCDD3973E1}"/>
                </a:ext>
              </a:extLst>
            </p:cNvPr>
            <p:cNvSpPr txBox="1"/>
            <p:nvPr/>
          </p:nvSpPr>
          <p:spPr>
            <a:xfrm>
              <a:off x="3237011" y="5179921"/>
              <a:ext cx="1882958" cy="276999"/>
            </a:xfrm>
            <a:prstGeom prst="rect">
              <a:avLst/>
            </a:prstGeom>
            <a:noFill/>
          </p:spPr>
          <p:txBody>
            <a:bodyPr wrap="square" rtlCol="0">
              <a:spAutoFit/>
            </a:bodyPr>
            <a:lstStyle/>
            <a:p>
              <a:r>
                <a:rPr lang="en-GB" sz="1200" b="1" dirty="0">
                  <a:latin typeface="Calibri" charset="0"/>
                  <a:ea typeface="Calibri" charset="0"/>
                  <a:cs typeface="Calibri" charset="0"/>
                </a:rPr>
                <a:t>E</a:t>
              </a:r>
              <a:r>
                <a:rPr lang="en-GB" sz="1200" b="1" dirty="0" smtClean="0">
                  <a:latin typeface="Calibri" charset="0"/>
                  <a:ea typeface="Calibri" charset="0"/>
                  <a:cs typeface="Calibri" charset="0"/>
                </a:rPr>
                <a:t>: A bathhouse</a:t>
              </a:r>
              <a:endParaRPr lang="en-GB" sz="1200" b="1" dirty="0">
                <a:latin typeface="Calibri" charset="0"/>
                <a:ea typeface="Calibri" charset="0"/>
                <a:cs typeface="Calibri" charset="0"/>
              </a:endParaRPr>
            </a:p>
          </p:txBody>
        </p:sp>
        <p:pic>
          <p:nvPicPr>
            <p:cNvPr id="16" name="Picture 15" descr="A picture containing indoor, items, many, photo&#10;&#10;Description automatically generated">
              <a:extLst>
                <a:ext uri="{FF2B5EF4-FFF2-40B4-BE49-F238E27FC236}">
                  <a16:creationId xmlns:a16="http://schemas.microsoft.com/office/drawing/2014/main" xmlns="" id="{ED61BA8A-CEF9-42A1-A7BF-F8BC1B96A1F4}"/>
                </a:ext>
              </a:extLst>
            </p:cNvPr>
            <p:cNvPicPr>
              <a:picLocks noChangeAspect="1"/>
            </p:cNvPicPr>
            <p:nvPr/>
          </p:nvPicPr>
          <p:blipFill rotWithShape="1">
            <a:blip r:embed="rId7">
              <a:extLst>
                <a:ext uri="{28A0092B-C50C-407E-A947-70E740481C1C}">
                  <a14:useLocalDpi xmlns:a14="http://schemas.microsoft.com/office/drawing/2010/main" val="0"/>
                </a:ext>
              </a:extLst>
            </a:blip>
            <a:srcRect b="14266"/>
            <a:stretch/>
          </p:blipFill>
          <p:spPr>
            <a:xfrm>
              <a:off x="3237011" y="3816812"/>
              <a:ext cx="1261652" cy="1363109"/>
            </a:xfrm>
            <a:prstGeom prst="rect">
              <a:avLst/>
            </a:prstGeom>
          </p:spPr>
        </p:pic>
        <p:sp>
          <p:nvSpPr>
            <p:cNvPr id="17" name="TextBox 16">
              <a:extLst>
                <a:ext uri="{FF2B5EF4-FFF2-40B4-BE49-F238E27FC236}">
                  <a16:creationId xmlns:a16="http://schemas.microsoft.com/office/drawing/2014/main" xmlns="" id="{75ECEA02-CCD2-44B1-8DB0-0963B7203ECE}"/>
                </a:ext>
              </a:extLst>
            </p:cNvPr>
            <p:cNvSpPr txBox="1"/>
            <p:nvPr/>
          </p:nvSpPr>
          <p:spPr>
            <a:xfrm>
              <a:off x="158336" y="5174966"/>
              <a:ext cx="1744730" cy="461665"/>
            </a:xfrm>
            <a:prstGeom prst="rect">
              <a:avLst/>
            </a:prstGeom>
            <a:noFill/>
          </p:spPr>
          <p:txBody>
            <a:bodyPr wrap="square" rtlCol="0">
              <a:spAutoFit/>
            </a:bodyPr>
            <a:lstStyle/>
            <a:p>
              <a:r>
                <a:rPr lang="en-GB" sz="1200" b="1" dirty="0">
                  <a:latin typeface="Calibri" charset="0"/>
                  <a:ea typeface="Calibri" charset="0"/>
                  <a:cs typeface="Calibri" charset="0"/>
                </a:rPr>
                <a:t>E:  Folio </a:t>
              </a:r>
              <a:r>
                <a:rPr lang="en-GB" sz="1200" b="1" dirty="0" smtClean="0">
                  <a:latin typeface="Calibri" charset="0"/>
                  <a:ea typeface="Calibri" charset="0"/>
                  <a:cs typeface="Calibri" charset="0"/>
                </a:rPr>
                <a:t>from </a:t>
              </a:r>
              <a:r>
                <a:rPr lang="en-GB" sz="1200" b="1" dirty="0">
                  <a:latin typeface="Calibri" charset="0"/>
                  <a:ea typeface="Calibri" charset="0"/>
                  <a:cs typeface="Calibri" charset="0"/>
                </a:rPr>
                <a:t>a Quran Manuscript. </a:t>
              </a:r>
              <a:endParaRPr lang="en-GB" sz="1200" b="1" dirty="0">
                <a:latin typeface="Calibri" charset="0"/>
                <a:ea typeface="Calibri" charset="0"/>
                <a:cs typeface="Calibri" charset="0"/>
              </a:endParaRPr>
            </a:p>
          </p:txBody>
        </p:sp>
      </p:grpSp>
      <p:sp>
        <p:nvSpPr>
          <p:cNvPr id="20" name="TextBox 19"/>
          <p:cNvSpPr txBox="1"/>
          <p:nvPr/>
        </p:nvSpPr>
        <p:spPr>
          <a:xfrm>
            <a:off x="1" y="1337066"/>
            <a:ext cx="4572000" cy="1200329"/>
          </a:xfrm>
          <a:prstGeom prst="rect">
            <a:avLst/>
          </a:prstGeom>
          <a:noFill/>
        </p:spPr>
        <p:txBody>
          <a:bodyPr wrap="square" rtlCol="0">
            <a:spAutoFit/>
          </a:bodyPr>
          <a:lstStyle/>
          <a:p>
            <a:pPr algn="ctr"/>
            <a:r>
              <a:rPr lang="en-GB" sz="2400" b="1" dirty="0" smtClean="0">
                <a:solidFill>
                  <a:srgbClr val="FF0000"/>
                </a:solidFill>
                <a:latin typeface="Calibri" charset="0"/>
                <a:ea typeface="Calibri" charset="0"/>
                <a:cs typeface="Calibri" charset="0"/>
              </a:rPr>
              <a:t>Which of source best represents the wisdom of Baghdad?</a:t>
            </a:r>
            <a:br>
              <a:rPr lang="en-GB" sz="2400" b="1" dirty="0" smtClean="0">
                <a:solidFill>
                  <a:srgbClr val="FF0000"/>
                </a:solidFill>
                <a:latin typeface="Calibri" charset="0"/>
                <a:ea typeface="Calibri" charset="0"/>
                <a:cs typeface="Calibri" charset="0"/>
              </a:rPr>
            </a:br>
            <a:r>
              <a:rPr lang="en-GB" sz="2400" b="1" dirty="0" smtClean="0">
                <a:latin typeface="Calibri" charset="0"/>
                <a:ea typeface="Calibri" charset="0"/>
                <a:cs typeface="Calibri" charset="0"/>
              </a:rPr>
              <a:t>Choose one</a:t>
            </a:r>
            <a:endParaRPr lang="en-GB" sz="2400" b="1" dirty="0">
              <a:latin typeface="Calibri" charset="0"/>
              <a:ea typeface="Calibri" charset="0"/>
              <a:cs typeface="Calibri" charset="0"/>
            </a:endParaRPr>
          </a:p>
        </p:txBody>
      </p:sp>
      <p:sp>
        <p:nvSpPr>
          <p:cNvPr id="21" name="TextBox 20"/>
          <p:cNvSpPr txBox="1"/>
          <p:nvPr/>
        </p:nvSpPr>
        <p:spPr>
          <a:xfrm>
            <a:off x="4572000" y="2681689"/>
            <a:ext cx="4572000" cy="1938992"/>
          </a:xfrm>
          <a:prstGeom prst="rect">
            <a:avLst/>
          </a:prstGeom>
          <a:noFill/>
        </p:spPr>
        <p:txBody>
          <a:bodyPr wrap="square" rtlCol="0">
            <a:spAutoFit/>
          </a:bodyPr>
          <a:lstStyle/>
          <a:p>
            <a:r>
              <a:rPr lang="en-GB" sz="2400" b="1" dirty="0" smtClean="0">
                <a:latin typeface="Calibri" charset="0"/>
                <a:ea typeface="Calibri" charset="0"/>
                <a:cs typeface="Calibri" charset="0"/>
              </a:rPr>
              <a:t>Sentence Starter</a:t>
            </a:r>
          </a:p>
          <a:p>
            <a:endParaRPr lang="en-GB" sz="2400" b="1" dirty="0">
              <a:latin typeface="Calibri" charset="0"/>
              <a:ea typeface="Calibri" charset="0"/>
              <a:cs typeface="Calibri" charset="0"/>
            </a:endParaRPr>
          </a:p>
          <a:p>
            <a:r>
              <a:rPr lang="en-GB" sz="2400" i="1" dirty="0" smtClean="0">
                <a:latin typeface="Calibri" charset="0"/>
                <a:ea typeface="Calibri" charset="0"/>
                <a:cs typeface="Calibri" charset="0"/>
              </a:rPr>
              <a:t>Source....., which is a...........best represents how the wisdom of </a:t>
            </a:r>
            <a:r>
              <a:rPr lang="en-GB" sz="2400" i="1" dirty="0" err="1" smtClean="0">
                <a:latin typeface="Calibri" charset="0"/>
                <a:ea typeface="Calibri" charset="0"/>
                <a:cs typeface="Calibri" charset="0"/>
              </a:rPr>
              <a:t>Baghdads</a:t>
            </a:r>
            <a:r>
              <a:rPr lang="en-GB" sz="2400" i="1" dirty="0" smtClean="0">
                <a:latin typeface="Calibri" charset="0"/>
                <a:ea typeface="Calibri" charset="0"/>
                <a:cs typeface="Calibri" charset="0"/>
              </a:rPr>
              <a:t> as......</a:t>
            </a:r>
            <a:endParaRPr lang="en-GB" sz="2400" i="1" dirty="0">
              <a:latin typeface="Calibri" charset="0"/>
              <a:ea typeface="Calibri" charset="0"/>
              <a:cs typeface="Calibri" charset="0"/>
            </a:endParaRPr>
          </a:p>
        </p:txBody>
      </p:sp>
      <p:graphicFrame>
        <p:nvGraphicFramePr>
          <p:cNvPr id="22" name="Table 21"/>
          <p:cNvGraphicFramePr>
            <a:graphicFrameLocks noGrp="1"/>
          </p:cNvGraphicFramePr>
          <p:nvPr>
            <p:extLst>
              <p:ext uri="{D42A27DB-BD31-4B8C-83A1-F6EECF244321}">
                <p14:modId xmlns:p14="http://schemas.microsoft.com/office/powerpoint/2010/main" val="1849732591"/>
              </p:ext>
            </p:extLst>
          </p:nvPr>
        </p:nvGraphicFramePr>
        <p:xfrm>
          <a:off x="4680283" y="5015149"/>
          <a:ext cx="4403559" cy="1726244"/>
        </p:xfrm>
        <a:graphic>
          <a:graphicData uri="http://schemas.openxmlformats.org/drawingml/2006/table">
            <a:tbl>
              <a:tblPr firstRow="1" bandRow="1">
                <a:tableStyleId>{5C22544A-7EE6-4342-B048-85BDC9FD1C3A}</a:tableStyleId>
              </a:tblPr>
              <a:tblGrid>
                <a:gridCol w="1467853"/>
                <a:gridCol w="1467853"/>
                <a:gridCol w="1467853"/>
              </a:tblGrid>
              <a:tr h="543082">
                <a:tc>
                  <a:txBody>
                    <a:bodyPr/>
                    <a:lstStyle/>
                    <a:p>
                      <a:pPr algn="ctr"/>
                      <a:r>
                        <a:rPr lang="en-GB" b="0" i="1" dirty="0" smtClean="0">
                          <a:solidFill>
                            <a:schemeClr val="tx1"/>
                          </a:solidFill>
                          <a:latin typeface="Calibri" charset="0"/>
                          <a:ea typeface="Calibri" charset="0"/>
                          <a:cs typeface="Calibri" charset="0"/>
                        </a:rPr>
                        <a:t>Medicine</a:t>
                      </a:r>
                      <a:endParaRPr lang="en-GB" b="0" i="1" dirty="0">
                        <a:solidFill>
                          <a:schemeClr val="tx1"/>
                        </a:solidFill>
                        <a:latin typeface="Calibri" charset="0"/>
                        <a:ea typeface="Calibri" charset="0"/>
                        <a:cs typeface="Calibri"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b="0" i="1" dirty="0" smtClean="0">
                          <a:solidFill>
                            <a:schemeClr val="tx1"/>
                          </a:solidFill>
                          <a:latin typeface="Calibri" charset="0"/>
                          <a:ea typeface="Calibri" charset="0"/>
                          <a:cs typeface="Calibri" charset="0"/>
                        </a:rPr>
                        <a:t>Silk Roads</a:t>
                      </a:r>
                      <a:endParaRPr lang="en-GB" b="0" i="1" dirty="0">
                        <a:solidFill>
                          <a:schemeClr val="tx1"/>
                        </a:solidFill>
                        <a:latin typeface="Calibri" charset="0"/>
                        <a:ea typeface="Calibri" charset="0"/>
                        <a:cs typeface="Calibri"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b="0" i="1" dirty="0" smtClean="0">
                          <a:solidFill>
                            <a:schemeClr val="tx1"/>
                          </a:solidFill>
                          <a:latin typeface="Calibri" charset="0"/>
                          <a:ea typeface="Calibri" charset="0"/>
                          <a:cs typeface="Calibri" charset="0"/>
                        </a:rPr>
                        <a:t>Learning</a:t>
                      </a:r>
                      <a:endParaRPr lang="en-GB" b="0" i="1" dirty="0">
                        <a:solidFill>
                          <a:schemeClr val="tx1"/>
                        </a:solidFill>
                        <a:latin typeface="Calibri" charset="0"/>
                        <a:ea typeface="Calibri" charset="0"/>
                        <a:cs typeface="Calibri"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43082">
                <a:tc>
                  <a:txBody>
                    <a:bodyPr/>
                    <a:lstStyle/>
                    <a:p>
                      <a:pPr algn="ctr"/>
                      <a:r>
                        <a:rPr lang="en-GB" b="0" i="1" dirty="0" smtClean="0">
                          <a:solidFill>
                            <a:schemeClr val="tx1"/>
                          </a:solidFill>
                          <a:latin typeface="Calibri" charset="0"/>
                          <a:ea typeface="Calibri" charset="0"/>
                          <a:cs typeface="Calibri" charset="0"/>
                        </a:rPr>
                        <a:t>Wisdom</a:t>
                      </a:r>
                      <a:endParaRPr lang="en-GB" b="0" i="1" dirty="0">
                        <a:solidFill>
                          <a:schemeClr val="tx1"/>
                        </a:solidFill>
                        <a:latin typeface="Calibri" charset="0"/>
                        <a:ea typeface="Calibri" charset="0"/>
                        <a:cs typeface="Calibri"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b="0" i="1" dirty="0" smtClean="0">
                          <a:solidFill>
                            <a:schemeClr val="tx1"/>
                          </a:solidFill>
                          <a:latin typeface="Calibri" charset="0"/>
                          <a:ea typeface="Calibri" charset="0"/>
                          <a:cs typeface="Calibri" charset="0"/>
                        </a:rPr>
                        <a:t>Caliphate</a:t>
                      </a:r>
                      <a:endParaRPr lang="en-GB" b="0" i="1" dirty="0">
                        <a:solidFill>
                          <a:schemeClr val="tx1"/>
                        </a:solidFill>
                        <a:latin typeface="Calibri" charset="0"/>
                        <a:ea typeface="Calibri" charset="0"/>
                        <a:cs typeface="Calibri"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b="0" i="1" dirty="0" smtClean="0">
                          <a:solidFill>
                            <a:schemeClr val="tx1"/>
                          </a:solidFill>
                          <a:latin typeface="Calibri" charset="0"/>
                          <a:ea typeface="Calibri" charset="0"/>
                          <a:cs typeface="Calibri" charset="0"/>
                        </a:rPr>
                        <a:t>House of Wisdom</a:t>
                      </a:r>
                      <a:endParaRPr lang="en-GB" b="0" i="1" dirty="0">
                        <a:solidFill>
                          <a:schemeClr val="tx1"/>
                        </a:solidFill>
                        <a:latin typeface="Calibri" charset="0"/>
                        <a:ea typeface="Calibri" charset="0"/>
                        <a:cs typeface="Calibri"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43082">
                <a:tc>
                  <a:txBody>
                    <a:bodyPr/>
                    <a:lstStyle/>
                    <a:p>
                      <a:pPr algn="ctr"/>
                      <a:r>
                        <a:rPr lang="en-GB" b="0" i="1" dirty="0" smtClean="0">
                          <a:solidFill>
                            <a:schemeClr val="tx1"/>
                          </a:solidFill>
                          <a:latin typeface="Calibri" charset="0"/>
                          <a:ea typeface="Calibri" charset="0"/>
                          <a:cs typeface="Calibri" charset="0"/>
                        </a:rPr>
                        <a:t>Science</a:t>
                      </a:r>
                      <a:endParaRPr lang="en-GB" b="0" i="1" dirty="0">
                        <a:solidFill>
                          <a:schemeClr val="tx1"/>
                        </a:solidFill>
                        <a:latin typeface="Calibri" charset="0"/>
                        <a:ea typeface="Calibri" charset="0"/>
                        <a:cs typeface="Calibri"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b="0" i="1" dirty="0" smtClean="0">
                          <a:solidFill>
                            <a:schemeClr val="tx1"/>
                          </a:solidFill>
                          <a:latin typeface="Calibri" charset="0"/>
                          <a:ea typeface="Calibri" charset="0"/>
                          <a:cs typeface="Calibri" charset="0"/>
                        </a:rPr>
                        <a:t>Scholars</a:t>
                      </a:r>
                      <a:endParaRPr lang="en-GB" b="0" i="1" dirty="0">
                        <a:solidFill>
                          <a:schemeClr val="tx1"/>
                        </a:solidFill>
                        <a:latin typeface="Calibri" charset="0"/>
                        <a:ea typeface="Calibri" charset="0"/>
                        <a:cs typeface="Calibri"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b="0" i="1" dirty="0" smtClean="0">
                          <a:solidFill>
                            <a:schemeClr val="tx1"/>
                          </a:solidFill>
                          <a:latin typeface="Calibri" charset="0"/>
                          <a:ea typeface="Calibri" charset="0"/>
                          <a:cs typeface="Calibri" charset="0"/>
                        </a:rPr>
                        <a:t>Islam</a:t>
                      </a:r>
                      <a:endParaRPr lang="en-GB" b="0" i="1" dirty="0">
                        <a:solidFill>
                          <a:schemeClr val="tx1"/>
                        </a:solidFill>
                        <a:latin typeface="Calibri" charset="0"/>
                        <a:ea typeface="Calibri" charset="0"/>
                        <a:cs typeface="Calibri"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23" name="TextBox 22"/>
          <p:cNvSpPr txBox="1"/>
          <p:nvPr/>
        </p:nvSpPr>
        <p:spPr>
          <a:xfrm>
            <a:off x="4596063" y="1363521"/>
            <a:ext cx="3371350" cy="1200329"/>
          </a:xfrm>
          <a:prstGeom prst="rect">
            <a:avLst/>
          </a:prstGeom>
          <a:noFill/>
        </p:spPr>
        <p:txBody>
          <a:bodyPr wrap="square" rtlCol="0">
            <a:spAutoFit/>
          </a:bodyPr>
          <a:lstStyle/>
          <a:p>
            <a:r>
              <a:rPr lang="en-GB" sz="2400" b="1" dirty="0" smtClean="0">
                <a:solidFill>
                  <a:srgbClr val="7030A0"/>
                </a:solidFill>
                <a:latin typeface="Calibri" charset="0"/>
                <a:ea typeface="Calibri" charset="0"/>
                <a:cs typeface="Calibri" charset="0"/>
              </a:rPr>
              <a:t>Explain your decision using the sentence starter and key words</a:t>
            </a:r>
            <a:endParaRPr lang="en-GB" sz="2400" i="1" dirty="0">
              <a:solidFill>
                <a:srgbClr val="7030A0"/>
              </a:solidFill>
              <a:latin typeface="Calibri" charset="0"/>
              <a:ea typeface="Calibri" charset="0"/>
              <a:cs typeface="Calibri" charset="0"/>
            </a:endParaRPr>
          </a:p>
        </p:txBody>
      </p:sp>
      <p:pic>
        <p:nvPicPr>
          <p:cNvPr id="6146" name="Picture 2" descr="-minute course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67412" y="1448270"/>
            <a:ext cx="1116430" cy="1122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257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0C0A2E-252D-406F-87C1-C7178D0AE67B}"/>
              </a:ext>
            </a:extLst>
          </p:cNvPr>
          <p:cNvSpPr txBox="1">
            <a:spLocks/>
          </p:cNvSpPr>
          <p:nvPr/>
        </p:nvSpPr>
        <p:spPr>
          <a:xfrm>
            <a:off x="0" y="-76200"/>
            <a:ext cx="9144000" cy="1054100"/>
          </a:xfrm>
          <a:prstGeom prst="rect">
            <a:avLst/>
          </a:prstGeom>
        </p:spPr>
        <p:txBody>
          <a:bodyPr spcFirstLastPara="1" vert="horz" wrap="square" lIns="91425" tIns="91425" rIns="91425" bIns="91425" rtlCol="0" anchor="t" anchorCtr="0">
            <a:noAutofit/>
          </a:bodyPr>
          <a:lstStyle>
            <a:lvl1pPr lvl="0" algn="ctr" defTabSz="914400" rtl="0" eaLnBrk="1" latinLnBrk="0" hangingPunct="1">
              <a:spcBef>
                <a:spcPts val="0"/>
              </a:spcBef>
              <a:spcAft>
                <a:spcPts val="0"/>
              </a:spcAft>
              <a:buSzPts val="3000"/>
              <a:buNone/>
              <a:defRPr sz="4600" kern="1200">
                <a:solidFill>
                  <a:schemeClr val="tx1"/>
                </a:solidFill>
                <a:latin typeface="+mj-lt"/>
                <a:ea typeface="+mj-ea"/>
                <a:cs typeface="+mj-cs"/>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en-GB" sz="5400" dirty="0" smtClean="0">
                <a:latin typeface="Calibri" charset="0"/>
                <a:ea typeface="Calibri" charset="0"/>
                <a:cs typeface="Calibri" charset="0"/>
              </a:rPr>
              <a:t>Final Tasks</a:t>
            </a:r>
            <a:endParaRPr lang="en-GB" sz="5400" dirty="0">
              <a:latin typeface="Calibri" charset="0"/>
              <a:ea typeface="Calibri" charset="0"/>
              <a:cs typeface="Calibri" charset="0"/>
            </a:endParaRPr>
          </a:p>
        </p:txBody>
      </p:sp>
      <p:sp>
        <p:nvSpPr>
          <p:cNvPr id="3" name="Rectangle 2"/>
          <p:cNvSpPr/>
          <p:nvPr/>
        </p:nvSpPr>
        <p:spPr>
          <a:xfrm>
            <a:off x="101600" y="794865"/>
            <a:ext cx="9042400" cy="830997"/>
          </a:xfrm>
          <a:prstGeom prst="rect">
            <a:avLst/>
          </a:prstGeom>
        </p:spPr>
        <p:txBody>
          <a:bodyPr wrap="square">
            <a:spAutoFit/>
          </a:bodyPr>
          <a:lstStyle/>
          <a:p>
            <a:pPr marL="457200" lvl="0" indent="-457200">
              <a:buFont typeface="+mj-lt"/>
              <a:buAutoNum type="arabicPeriod"/>
            </a:pPr>
            <a:r>
              <a:rPr lang="en-GB" sz="2400" dirty="0" smtClean="0">
                <a:solidFill>
                  <a:schemeClr val="dk1"/>
                </a:solidFill>
                <a:latin typeface="Calibri" charset="0"/>
                <a:ea typeface="Calibri" charset="0"/>
                <a:cs typeface="Calibri" charset="0"/>
                <a:sym typeface="Comic Sans MS"/>
              </a:rPr>
              <a:t>Complete the Forms Quiz based on todays lesson, its in assignments</a:t>
            </a:r>
          </a:p>
          <a:p>
            <a:pPr marL="457200" lvl="0" indent="-457200">
              <a:buFont typeface="+mj-lt"/>
              <a:buAutoNum type="arabicPeriod"/>
            </a:pPr>
            <a:r>
              <a:rPr lang="en-GB" sz="2400" dirty="0" smtClean="0">
                <a:solidFill>
                  <a:schemeClr val="dk1"/>
                </a:solidFill>
                <a:latin typeface="Calibri" charset="0"/>
                <a:ea typeface="Calibri" charset="0"/>
                <a:cs typeface="Calibri" charset="0"/>
                <a:sym typeface="Comic Sans MS"/>
              </a:rPr>
              <a:t>Submit a photo of your work using ‘hand in’ on Assignments</a:t>
            </a:r>
          </a:p>
        </p:txBody>
      </p:sp>
      <p:pic>
        <p:nvPicPr>
          <p:cNvPr id="4098" name="Picture 2" descr="icrosoft Forms and Take a Test | Paths to Technology | Perkins eLear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 y="1625862"/>
            <a:ext cx="8445500" cy="5081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1821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Ｐ明朝"/>
      </a:majorFont>
      <a:minorFont>
        <a:latin typeface="Goudy Old Style"/>
        <a:ea typeface=""/>
        <a:cs typeface=""/>
        <a:font script="Jpan" typeface="ＭＳ Ｐ明朝"/>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635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Inkwell.thmx</Template>
  <TotalTime>11443</TotalTime>
  <Words>901</Words>
  <Application>Microsoft Macintosh PowerPoint</Application>
  <PresentationFormat>On-screen Show (4:3)</PresentationFormat>
  <Paragraphs>112</Paragraphs>
  <Slides>17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Calibri</vt:lpstr>
      <vt:lpstr>Comic Sans MS</vt:lpstr>
      <vt:lpstr>Goudy Old Style</vt:lpstr>
      <vt:lpstr>Impact</vt:lpstr>
      <vt:lpstr>Rockwell</vt:lpstr>
      <vt:lpstr>Arial</vt:lpstr>
      <vt:lpstr>Inkwell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Which one best represents the wisdom of Baghdad was like?</vt:lpstr>
      <vt:lpstr>PowerPoint Presentation</vt:lpstr>
    </vt:vector>
  </TitlesOfParts>
  <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Greg Thornton</dc:creator>
  <cp:lastModifiedBy>Greg Thornton</cp:lastModifiedBy>
  <cp:revision>351</cp:revision>
  <dcterms:created xsi:type="dcterms:W3CDTF">2016-04-27T18:59:21Z</dcterms:created>
  <dcterms:modified xsi:type="dcterms:W3CDTF">2021-01-27T00:16:40Z</dcterms:modified>
</cp:coreProperties>
</file>