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438" r:id="rId2"/>
    <p:sldId id="439" r:id="rId3"/>
    <p:sldId id="349" r:id="rId4"/>
    <p:sldId id="404" r:id="rId5"/>
    <p:sldId id="434" r:id="rId6"/>
    <p:sldId id="448" r:id="rId7"/>
    <p:sldId id="442" r:id="rId8"/>
    <p:sldId id="447" r:id="rId9"/>
    <p:sldId id="454" r:id="rId10"/>
    <p:sldId id="445" r:id="rId11"/>
    <p:sldId id="268" r:id="rId12"/>
    <p:sldId id="277" r:id="rId13"/>
    <p:sldId id="443" r:id="rId14"/>
    <p:sldId id="451" r:id="rId15"/>
    <p:sldId id="450" r:id="rId16"/>
    <p:sldId id="453" r:id="rId17"/>
    <p:sldId id="456" r:id="rId18"/>
    <p:sldId id="419" r:id="rId19"/>
    <p:sldId id="446" r:id="rId20"/>
    <p:sldId id="397" r:id="rId21"/>
    <p:sldId id="44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2F17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985"/>
    <p:restoredTop sz="95728" autoAdjust="0"/>
  </p:normalViewPr>
  <p:slideViewPr>
    <p:cSldViewPr snapToGrid="0" snapToObjects="1">
      <p:cViewPr varScale="1">
        <p:scale>
          <a:sx n="100" d="100"/>
          <a:sy n="100" d="100"/>
        </p:scale>
        <p:origin x="872" y="168"/>
      </p:cViewPr>
      <p:guideLst>
        <p:guide orient="horz" pos="2137"/>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2" d="100"/>
        <a:sy n="7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7155E-BD83-ED47-9894-56D2FA567EA0}" type="datetimeFigureOut">
              <a:rPr lang="en-GB" smtClean="0"/>
              <a:t>08/02/2021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50E83-AE1E-254A-95B0-807A2BB874AB}" type="slidenum">
              <a:rPr lang="en-GB" smtClean="0"/>
              <a:t>‹#›</a:t>
            </a:fld>
            <a:endParaRPr lang="en-GB"/>
          </a:p>
        </p:txBody>
      </p:sp>
    </p:spTree>
    <p:extLst>
      <p:ext uri="{BB962C8B-B14F-4D97-AF65-F5344CB8AC3E}">
        <p14:creationId xmlns:p14="http://schemas.microsoft.com/office/powerpoint/2010/main" val="210382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74276F7C-7D3F-ED4F-AE7C-14D60B741498}" type="slidenum">
              <a:rPr lang="en-GB">
                <a:ea typeface="Arial" pitchFamily="-1" charset="0"/>
                <a:cs typeface="Arial" pitchFamily="-1" charset="0"/>
              </a:rPr>
              <a:pPr/>
              <a:t>3</a:t>
            </a:fld>
            <a:endParaRPr lang="en-GB">
              <a:ea typeface="Arial" pitchFamily="-1" charset="0"/>
              <a:cs typeface="Arial" pitchFamily="-1"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atin typeface="Arial" pitchFamily="-1" charset="0"/>
              <a:ea typeface="Arial" pitchFamily="-1" charset="0"/>
              <a:cs typeface="Arial" pitchFamily="-1" charset="0"/>
            </a:endParaRPr>
          </a:p>
        </p:txBody>
      </p:sp>
    </p:spTree>
    <p:extLst>
      <p:ext uri="{BB962C8B-B14F-4D97-AF65-F5344CB8AC3E}">
        <p14:creationId xmlns:p14="http://schemas.microsoft.com/office/powerpoint/2010/main" val="343006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11BA56-1545-0348-907F-DD45E8496AEF}" type="slidenum">
              <a:rPr lang="en-US" smtClean="0"/>
              <a:pPr/>
              <a:t>5</a:t>
            </a:fld>
            <a:endParaRPr lang="en-US"/>
          </a:p>
        </p:txBody>
      </p:sp>
    </p:spTree>
    <p:extLst>
      <p:ext uri="{BB962C8B-B14F-4D97-AF65-F5344CB8AC3E}">
        <p14:creationId xmlns:p14="http://schemas.microsoft.com/office/powerpoint/2010/main" val="877882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50E83-AE1E-254A-95B0-807A2BB874AB}" type="slidenum">
              <a:rPr lang="en-GB" smtClean="0"/>
              <a:t>7</a:t>
            </a:fld>
            <a:endParaRPr lang="en-GB"/>
          </a:p>
        </p:txBody>
      </p:sp>
    </p:spTree>
    <p:extLst>
      <p:ext uri="{BB962C8B-B14F-4D97-AF65-F5344CB8AC3E}">
        <p14:creationId xmlns:p14="http://schemas.microsoft.com/office/powerpoint/2010/main" val="392471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his regiment</a:t>
            </a:r>
          </a:p>
        </p:txBody>
      </p:sp>
      <p:sp>
        <p:nvSpPr>
          <p:cNvPr id="4" name="Slide Number Placeholder 3"/>
          <p:cNvSpPr>
            <a:spLocks noGrp="1"/>
          </p:cNvSpPr>
          <p:nvPr>
            <p:ph type="sldNum" sz="quarter" idx="5"/>
          </p:nvPr>
        </p:nvSpPr>
        <p:spPr/>
        <p:txBody>
          <a:bodyPr/>
          <a:lstStyle/>
          <a:p>
            <a:fld id="{E7C50E83-AE1E-254A-95B0-807A2BB874AB}" type="slidenum">
              <a:rPr lang="en-GB" smtClean="0"/>
              <a:t>11</a:t>
            </a:fld>
            <a:endParaRPr lang="en-GB"/>
          </a:p>
        </p:txBody>
      </p:sp>
    </p:spTree>
    <p:extLst>
      <p:ext uri="{BB962C8B-B14F-4D97-AF65-F5344CB8AC3E}">
        <p14:creationId xmlns:p14="http://schemas.microsoft.com/office/powerpoint/2010/main" val="1475738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GB" sz="1200" b="0" i="0" u="none" strike="noStrike" kern="1200" dirty="0">
                <a:solidFill>
                  <a:schemeClr val="tx1"/>
                </a:solidFill>
                <a:effectLst/>
                <a:latin typeface="+mn-lt"/>
                <a:ea typeface="+mn-ea"/>
                <a:cs typeface="+mn-cs"/>
              </a:rPr>
              <a:t>Weapons and new technology</a:t>
            </a:r>
          </a:p>
          <a:p>
            <a:pPr rtl="0" eaLnBrk="1" fontAlgn="t" latinLnBrk="0" hangingPunct="1"/>
            <a:r>
              <a:rPr lang="en-GB" sz="1200" b="0" i="0" u="none" strike="noStrike" kern="1200" dirty="0">
                <a:solidFill>
                  <a:schemeClr val="tx1"/>
                </a:solidFill>
                <a:effectLst/>
                <a:latin typeface="+mn-lt"/>
                <a:ea typeface="+mn-ea"/>
                <a:cs typeface="+mn-cs"/>
              </a:rPr>
              <a:t>Given new and unknown weapons (e.g. rifle) and not trained to use them; dynamite</a:t>
            </a:r>
            <a:r>
              <a:rPr lang="en-GB" sz="1200" b="0" i="0" u="none" strike="noStrike" kern="1200" baseline="0" dirty="0">
                <a:solidFill>
                  <a:schemeClr val="tx1"/>
                </a:solidFill>
                <a:effectLst/>
                <a:latin typeface="+mn-lt"/>
                <a:ea typeface="+mn-ea"/>
                <a:cs typeface="+mn-cs"/>
              </a:rPr>
              <a:t> in a jam jar:</a:t>
            </a:r>
            <a:endParaRPr lang="en-GB" sz="1200" b="0" i="0" u="none" strike="noStrike" kern="1200" dirty="0">
              <a:solidFill>
                <a:schemeClr val="tx1"/>
              </a:solidFill>
              <a:effectLst/>
              <a:latin typeface="+mn-lt"/>
              <a:ea typeface="+mn-ea"/>
              <a:cs typeface="+mn-cs"/>
            </a:endParaRPr>
          </a:p>
          <a:p>
            <a:pPr rtl="0" eaLnBrk="1" fontAlgn="t" latinLnBrk="0" hangingPunct="1"/>
            <a:r>
              <a:rPr lang="en-GB" sz="1200" b="0" i="0" u="none" strike="noStrike" kern="1200" dirty="0">
                <a:solidFill>
                  <a:schemeClr val="tx1"/>
                </a:solidFill>
                <a:effectLst/>
                <a:latin typeface="+mn-lt"/>
                <a:ea typeface="+mn-ea"/>
                <a:cs typeface="+mn-cs"/>
              </a:rPr>
              <a:t> problems with equipment</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Military Strategy</a:t>
            </a:r>
          </a:p>
          <a:p>
            <a:pPr rtl="0" eaLnBrk="1" fontAlgn="t" latinLnBrk="0" hangingPunct="1"/>
            <a:r>
              <a:rPr lang="en-GB" sz="1200" b="0" i="0" u="none" strike="noStrike" kern="1200" dirty="0">
                <a:solidFill>
                  <a:schemeClr val="tx1"/>
                </a:solidFill>
                <a:effectLst/>
                <a:latin typeface="+mn-lt"/>
                <a:ea typeface="+mn-ea"/>
                <a:cs typeface="+mn-cs"/>
              </a:rPr>
              <a:t>Indian troops being used to plug gaps in British lines</a:t>
            </a:r>
          </a:p>
          <a:p>
            <a:pPr rtl="0" eaLnBrk="1" fontAlgn="t" latinLnBrk="0" hangingPunct="1"/>
            <a:r>
              <a:rPr lang="en-GB" sz="1200" b="0" i="0" u="none" strike="noStrike" kern="1200" dirty="0">
                <a:solidFill>
                  <a:schemeClr val="tx1"/>
                </a:solidFill>
                <a:effectLst/>
                <a:latin typeface="+mn-lt"/>
                <a:ea typeface="+mn-ea"/>
                <a:cs typeface="+mn-cs"/>
              </a:rPr>
              <a:t>Treatment of troops and life on the front line</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Expected to fend</a:t>
            </a:r>
            <a:r>
              <a:rPr lang="en-GB" sz="1200" b="0" i="0" u="none" strike="noStrike" kern="1200" baseline="0" dirty="0">
                <a:solidFill>
                  <a:schemeClr val="tx1"/>
                </a:solidFill>
                <a:effectLst/>
                <a:latin typeface="+mn-lt"/>
                <a:ea typeface="+mn-ea"/>
                <a:cs typeface="+mn-cs"/>
              </a:rPr>
              <a:t> for himself; not issued a uniform that’s fit for purpose; almost seen as expendable?</a:t>
            </a:r>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The psychological effects of war</a:t>
            </a:r>
          </a:p>
          <a:p>
            <a:pPr rtl="0" eaLnBrk="1" fontAlgn="t" latinLnBrk="0" hangingPunct="1"/>
            <a:r>
              <a:rPr lang="en-GB" sz="1200" b="0" i="0" u="none" strike="noStrike" kern="1200" dirty="0">
                <a:solidFill>
                  <a:schemeClr val="tx1"/>
                </a:solidFill>
                <a:effectLst/>
                <a:latin typeface="+mn-lt"/>
                <a:ea typeface="+mn-ea"/>
                <a:cs typeface="+mn-cs"/>
              </a:rPr>
              <a:t>Feeling</a:t>
            </a:r>
            <a:r>
              <a:rPr lang="en-GB" sz="1200" b="0" i="0" u="none" strike="noStrike" kern="1200" baseline="0" dirty="0">
                <a:solidFill>
                  <a:schemeClr val="tx1"/>
                </a:solidFill>
                <a:effectLst/>
                <a:latin typeface="+mn-lt"/>
                <a:ea typeface="+mn-ea"/>
                <a:cs typeface="+mn-cs"/>
              </a:rPr>
              <a:t> of alienation, lack of safety – he can’t understand his officers! </a:t>
            </a:r>
            <a:endParaRPr lang="en-GB" sz="1200" b="0" i="0" u="none" strike="noStrike" kern="1200" dirty="0">
              <a:solidFill>
                <a:schemeClr val="tx1"/>
              </a:solidFill>
              <a:effectLst/>
              <a:latin typeface="+mn-lt"/>
              <a:ea typeface="+mn-ea"/>
              <a:cs typeface="+mn-cs"/>
            </a:endParaRPr>
          </a:p>
          <a:p>
            <a:pPr rtl="0" eaLnBrk="1" fontAlgn="t" latinLnBrk="0" hangingPunct="1"/>
            <a:r>
              <a:rPr lang="en-GB" sz="1200" b="0" i="0" u="none" strike="noStrike" kern="1200" baseline="0" dirty="0">
                <a:solidFill>
                  <a:schemeClr val="tx1"/>
                </a:solidFill>
                <a:effectLst/>
                <a:latin typeface="+mn-lt"/>
                <a:ea typeface="+mn-ea"/>
                <a:cs typeface="+mn-cs"/>
              </a:rPr>
              <a:t>Disorientation: Paris or Persia?!</a:t>
            </a:r>
            <a:endParaRPr lang="en-GB"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7C50E83-AE1E-254A-95B0-807A2BB874AB}" type="slidenum">
              <a:rPr lang="en-GB" smtClean="0"/>
              <a:t>16</a:t>
            </a:fld>
            <a:endParaRPr lang="en-GB"/>
          </a:p>
        </p:txBody>
      </p:sp>
    </p:spTree>
    <p:extLst>
      <p:ext uri="{BB962C8B-B14F-4D97-AF65-F5344CB8AC3E}">
        <p14:creationId xmlns:p14="http://schemas.microsoft.com/office/powerpoint/2010/main" val="1486379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GB" sz="1200" b="0" i="0" u="none" strike="noStrike" kern="1200" dirty="0">
                <a:solidFill>
                  <a:schemeClr val="tx1"/>
                </a:solidFill>
                <a:effectLst/>
                <a:latin typeface="+mn-lt"/>
                <a:ea typeface="+mn-ea"/>
                <a:cs typeface="+mn-cs"/>
              </a:rPr>
              <a:t>Weapons and new technology</a:t>
            </a:r>
          </a:p>
          <a:p>
            <a:pPr rtl="0" eaLnBrk="1" fontAlgn="t" latinLnBrk="0" hangingPunct="1"/>
            <a:r>
              <a:rPr lang="en-GB" sz="1200" b="0" i="0" u="none" strike="noStrike" kern="1200" dirty="0">
                <a:solidFill>
                  <a:schemeClr val="tx1"/>
                </a:solidFill>
                <a:effectLst/>
                <a:latin typeface="+mn-lt"/>
                <a:ea typeface="+mn-ea"/>
                <a:cs typeface="+mn-cs"/>
              </a:rPr>
              <a:t>Given new and unknown weapons (e.g. rifle) and not trained to use them; dynamite</a:t>
            </a:r>
            <a:r>
              <a:rPr lang="en-GB" sz="1200" b="0" i="0" u="none" strike="noStrike" kern="1200" baseline="0" dirty="0">
                <a:solidFill>
                  <a:schemeClr val="tx1"/>
                </a:solidFill>
                <a:effectLst/>
                <a:latin typeface="+mn-lt"/>
                <a:ea typeface="+mn-ea"/>
                <a:cs typeface="+mn-cs"/>
              </a:rPr>
              <a:t> in a jam jar:</a:t>
            </a:r>
            <a:endParaRPr lang="en-GB" sz="1200" b="0" i="0" u="none" strike="noStrike" kern="1200" dirty="0">
              <a:solidFill>
                <a:schemeClr val="tx1"/>
              </a:solidFill>
              <a:effectLst/>
              <a:latin typeface="+mn-lt"/>
              <a:ea typeface="+mn-ea"/>
              <a:cs typeface="+mn-cs"/>
            </a:endParaRPr>
          </a:p>
          <a:p>
            <a:pPr rtl="0" eaLnBrk="1" fontAlgn="t" latinLnBrk="0" hangingPunct="1"/>
            <a:r>
              <a:rPr lang="en-GB" sz="1200" b="0" i="0" u="none" strike="noStrike" kern="1200" dirty="0">
                <a:solidFill>
                  <a:schemeClr val="tx1"/>
                </a:solidFill>
                <a:effectLst/>
                <a:latin typeface="+mn-lt"/>
                <a:ea typeface="+mn-ea"/>
                <a:cs typeface="+mn-cs"/>
              </a:rPr>
              <a:t> problems with equipment</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Military Strategy</a:t>
            </a:r>
          </a:p>
          <a:p>
            <a:pPr rtl="0" eaLnBrk="1" fontAlgn="t" latinLnBrk="0" hangingPunct="1"/>
            <a:r>
              <a:rPr lang="en-GB" sz="1200" b="0" i="0" u="none" strike="noStrike" kern="1200" dirty="0">
                <a:solidFill>
                  <a:schemeClr val="tx1"/>
                </a:solidFill>
                <a:effectLst/>
                <a:latin typeface="+mn-lt"/>
                <a:ea typeface="+mn-ea"/>
                <a:cs typeface="+mn-cs"/>
              </a:rPr>
              <a:t>Indian troops being used to plug gaps in British lines</a:t>
            </a:r>
          </a:p>
          <a:p>
            <a:pPr rtl="0" eaLnBrk="1" fontAlgn="t" latinLnBrk="0" hangingPunct="1"/>
            <a:r>
              <a:rPr lang="en-GB" sz="1200" b="0" i="0" u="none" strike="noStrike" kern="1200" dirty="0">
                <a:solidFill>
                  <a:schemeClr val="tx1"/>
                </a:solidFill>
                <a:effectLst/>
                <a:latin typeface="+mn-lt"/>
                <a:ea typeface="+mn-ea"/>
                <a:cs typeface="+mn-cs"/>
              </a:rPr>
              <a:t>Treatment of troops and life on the front line</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Expected to fend</a:t>
            </a:r>
            <a:r>
              <a:rPr lang="en-GB" sz="1200" b="0" i="0" u="none" strike="noStrike" kern="1200" baseline="0" dirty="0">
                <a:solidFill>
                  <a:schemeClr val="tx1"/>
                </a:solidFill>
                <a:effectLst/>
                <a:latin typeface="+mn-lt"/>
                <a:ea typeface="+mn-ea"/>
                <a:cs typeface="+mn-cs"/>
              </a:rPr>
              <a:t> for himself; not issued a uniform that’s fit for purpose; almost seen as expendable?</a:t>
            </a:r>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 </a:t>
            </a:r>
          </a:p>
          <a:p>
            <a:pPr rtl="0" eaLnBrk="1" fontAlgn="t" latinLnBrk="0" hangingPunct="1"/>
            <a:r>
              <a:rPr lang="en-GB" sz="1200" b="0" i="0" u="none" strike="noStrike" kern="1200" dirty="0">
                <a:solidFill>
                  <a:schemeClr val="tx1"/>
                </a:solidFill>
                <a:effectLst/>
                <a:latin typeface="+mn-lt"/>
                <a:ea typeface="+mn-ea"/>
                <a:cs typeface="+mn-cs"/>
              </a:rPr>
              <a:t>The psychological effects of war</a:t>
            </a:r>
          </a:p>
          <a:p>
            <a:pPr rtl="0" eaLnBrk="1" fontAlgn="t" latinLnBrk="0" hangingPunct="1"/>
            <a:r>
              <a:rPr lang="en-GB" sz="1200" b="0" i="0" u="none" strike="noStrike" kern="1200" dirty="0">
                <a:solidFill>
                  <a:schemeClr val="tx1"/>
                </a:solidFill>
                <a:effectLst/>
                <a:latin typeface="+mn-lt"/>
                <a:ea typeface="+mn-ea"/>
                <a:cs typeface="+mn-cs"/>
              </a:rPr>
              <a:t>Feeling</a:t>
            </a:r>
            <a:r>
              <a:rPr lang="en-GB" sz="1200" b="0" i="0" u="none" strike="noStrike" kern="1200" baseline="0" dirty="0">
                <a:solidFill>
                  <a:schemeClr val="tx1"/>
                </a:solidFill>
                <a:effectLst/>
                <a:latin typeface="+mn-lt"/>
                <a:ea typeface="+mn-ea"/>
                <a:cs typeface="+mn-cs"/>
              </a:rPr>
              <a:t> of alienation, lack of safety – he can’t understand his officers! </a:t>
            </a:r>
            <a:endParaRPr lang="en-GB" sz="1200" b="0" i="0" u="none" strike="noStrike" kern="1200" dirty="0">
              <a:solidFill>
                <a:schemeClr val="tx1"/>
              </a:solidFill>
              <a:effectLst/>
              <a:latin typeface="+mn-lt"/>
              <a:ea typeface="+mn-ea"/>
              <a:cs typeface="+mn-cs"/>
            </a:endParaRPr>
          </a:p>
          <a:p>
            <a:pPr rtl="0" eaLnBrk="1" fontAlgn="t" latinLnBrk="0" hangingPunct="1"/>
            <a:r>
              <a:rPr lang="en-GB" sz="1200" b="0" i="0" u="none" strike="noStrike" kern="1200" baseline="0" dirty="0">
                <a:solidFill>
                  <a:schemeClr val="tx1"/>
                </a:solidFill>
                <a:effectLst/>
                <a:latin typeface="+mn-lt"/>
                <a:ea typeface="+mn-ea"/>
                <a:cs typeface="+mn-cs"/>
              </a:rPr>
              <a:t>Disorientation: Paris or Persia?!</a:t>
            </a:r>
            <a:endParaRPr lang="en-GB"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7C50E83-AE1E-254A-95B0-807A2BB874AB}" type="slidenum">
              <a:rPr lang="en-GB" smtClean="0"/>
              <a:t>17</a:t>
            </a:fld>
            <a:endParaRPr lang="en-GB"/>
          </a:p>
        </p:txBody>
      </p:sp>
    </p:spTree>
    <p:extLst>
      <p:ext uri="{BB962C8B-B14F-4D97-AF65-F5344CB8AC3E}">
        <p14:creationId xmlns:p14="http://schemas.microsoft.com/office/powerpoint/2010/main" val="1617435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18</a:t>
            </a:fld>
            <a:endParaRPr lang="en-GB"/>
          </a:p>
        </p:txBody>
      </p:sp>
    </p:spTree>
    <p:extLst>
      <p:ext uri="{BB962C8B-B14F-4D97-AF65-F5344CB8AC3E}">
        <p14:creationId xmlns:p14="http://schemas.microsoft.com/office/powerpoint/2010/main" val="229816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forms.office.com</a:t>
            </a:r>
            <a:r>
              <a:rPr lang="en-GB" dirty="0"/>
              <a:t>/Pages/</a:t>
            </a:r>
            <a:r>
              <a:rPr lang="en-GB" dirty="0" err="1"/>
              <a:t>ShareFormPage.aspx?id</a:t>
            </a:r>
            <a:r>
              <a:rPr lang="en-GB"/>
              <a:t>=UnUXwBfB0EegT_XH7JOp2dzn0ewHnJhIp9fx7IuFvEpUMVVZN0JNUDVDUlhTOFIxRkhNWEpQVFQzQS4u&amp;sharetoken=pMVWLXTm3rZ5d40qAf5V</a:t>
            </a:r>
            <a:endParaRPr lang="en-GB" dirty="0"/>
          </a:p>
        </p:txBody>
      </p:sp>
      <p:sp>
        <p:nvSpPr>
          <p:cNvPr id="4" name="Slide Number Placeholder 3"/>
          <p:cNvSpPr>
            <a:spLocks noGrp="1"/>
          </p:cNvSpPr>
          <p:nvPr>
            <p:ph type="sldNum" sz="quarter" idx="10"/>
          </p:nvPr>
        </p:nvSpPr>
        <p:spPr/>
        <p:txBody>
          <a:bodyPr/>
          <a:lstStyle/>
          <a:p>
            <a:fld id="{E7C50E83-AE1E-254A-95B0-807A2BB874AB}" type="slidenum">
              <a:rPr lang="en-GB" smtClean="0"/>
              <a:t>20</a:t>
            </a:fld>
            <a:endParaRPr lang="en-GB"/>
          </a:p>
        </p:txBody>
      </p:sp>
    </p:spTree>
    <p:extLst>
      <p:ext uri="{BB962C8B-B14F-4D97-AF65-F5344CB8AC3E}">
        <p14:creationId xmlns:p14="http://schemas.microsoft.com/office/powerpoint/2010/main" val="138718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GB"/>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GB"/>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GB"/>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GB"/>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GB"/>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GB"/>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GB"/>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GB"/>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7" name="Date Placeholder 6"/>
          <p:cNvSpPr>
            <a:spLocks noGrp="1"/>
          </p:cNvSpPr>
          <p:nvPr>
            <p:ph type="dt" sz="half" idx="10"/>
          </p:nvPr>
        </p:nvSpPr>
        <p:spPr/>
        <p:txBody>
          <a:bodyPr/>
          <a:lstStyle/>
          <a:p>
            <a:fld id="{CC5A16B7-54C9-E64D-B711-BD60830B07E7}" type="datetimeFigureOut">
              <a:rPr lang="en-US" smtClean="0"/>
              <a:pPr/>
              <a:t>2/8/21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AB90BC-34E7-8548-93ED-6AF7BA31C821}"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CC5A16B7-54C9-E64D-B711-BD60830B07E7}" type="datetimeFigureOut">
              <a:rPr lang="en-US" smtClean="0"/>
              <a:pPr/>
              <a:t>2/8/21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A16B7-54C9-E64D-B711-BD60830B07E7}" type="datetimeFigureOut">
              <a:rPr lang="en-US" smtClean="0"/>
              <a:pPr/>
              <a:t>2/8/21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GB"/>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GB"/>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GB"/>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GB"/>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GB"/>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GB"/>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GB"/>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GB"/>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GB"/>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GB"/>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C5A16B7-54C9-E64D-B711-BD60830B07E7}" type="datetimeFigureOut">
              <a:rPr lang="en-US" smtClean="0"/>
              <a:pPr/>
              <a:t>2/8/21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CC5A16B7-54C9-E64D-B711-BD60830B07E7}" type="datetimeFigureOut">
              <a:rPr lang="en-US" smtClean="0"/>
              <a:pPr/>
              <a:t>2/8/21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AB90BC-34E7-8548-93ED-6AF7BA31C8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GB"/>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CC5A16B7-54C9-E64D-B711-BD60830B07E7}" type="datetimeFigureOut">
              <a:rPr lang="en-US" smtClean="0"/>
              <a:pPr/>
              <a:t>2/8/21</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54AB90BC-34E7-8548-93ED-6AF7BA31C8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3.jpe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3.png"/><Relationship Id="rId1" Type="http://schemas.openxmlformats.org/officeDocument/2006/relationships/slideLayout" Target="../slideLayouts/slideLayout13.xml"/><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png"/><Relationship Id="rId1" Type="http://schemas.openxmlformats.org/officeDocument/2006/relationships/slideLayout" Target="../slideLayouts/slideLayout13.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6A07944-94C8-0E48-BE4B-A172978AE9BC}"/>
              </a:ext>
            </a:extLst>
          </p:cNvPr>
          <p:cNvGrpSpPr/>
          <p:nvPr/>
        </p:nvGrpSpPr>
        <p:grpSpPr>
          <a:xfrm>
            <a:off x="0" y="271774"/>
            <a:ext cx="9144000" cy="6370429"/>
            <a:chOff x="0" y="80486"/>
            <a:chExt cx="9144000" cy="6370429"/>
          </a:xfrm>
        </p:grpSpPr>
        <p:grpSp>
          <p:nvGrpSpPr>
            <p:cNvPr id="3" name="Group 2">
              <a:extLst>
                <a:ext uri="{FF2B5EF4-FFF2-40B4-BE49-F238E27FC236}">
                  <a16:creationId xmlns:a16="http://schemas.microsoft.com/office/drawing/2014/main" id="{56549850-98AE-EF43-89B0-AF707FE6B6BC}"/>
                </a:ext>
              </a:extLst>
            </p:cNvPr>
            <p:cNvGrpSpPr/>
            <p:nvPr/>
          </p:nvGrpSpPr>
          <p:grpSpPr>
            <a:xfrm>
              <a:off x="0" y="80486"/>
              <a:ext cx="9144000" cy="5571008"/>
              <a:chOff x="0" y="116580"/>
              <a:chExt cx="9144000" cy="5571008"/>
            </a:xfrm>
          </p:grpSpPr>
          <p:pic>
            <p:nvPicPr>
              <p:cNvPr id="5" name="Picture 4" descr="World Map Illustration">
                <a:extLst>
                  <a:ext uri="{FF2B5EF4-FFF2-40B4-BE49-F238E27FC236}">
                    <a16:creationId xmlns:a16="http://schemas.microsoft.com/office/drawing/2014/main" id="{744308F4-13A8-044B-A6D3-4F5F383FC158}"/>
                  </a:ext>
                </a:extLst>
              </p:cNvPr>
              <p:cNvPicPr>
                <a:picLocks noChangeAspect="1" noChangeArrowheads="1"/>
              </p:cNvPicPr>
              <p:nvPr/>
            </p:nvPicPr>
            <p:blipFill>
              <a:blip r:embed="rId2"/>
              <a:srcRect/>
              <a:stretch>
                <a:fillRect/>
              </a:stretch>
            </p:blipFill>
            <p:spPr bwMode="auto">
              <a:xfrm>
                <a:off x="0" y="1196975"/>
                <a:ext cx="9144000" cy="4462463"/>
              </a:xfrm>
              <a:prstGeom prst="rect">
                <a:avLst/>
              </a:prstGeom>
              <a:noFill/>
            </p:spPr>
          </p:pic>
          <p:pic>
            <p:nvPicPr>
              <p:cNvPr id="6" name="Picture 2" descr="Image result for mike mountain horse&quot;">
                <a:extLst>
                  <a:ext uri="{FF2B5EF4-FFF2-40B4-BE49-F238E27FC236}">
                    <a16:creationId xmlns:a16="http://schemas.microsoft.com/office/drawing/2014/main" id="{DF075666-D1A4-E94A-8EAF-6036602447EF}"/>
                  </a:ext>
                </a:extLst>
              </p:cNvPr>
              <p:cNvPicPr>
                <a:picLocks noChangeAspect="1" noChangeArrowheads="1"/>
              </p:cNvPicPr>
              <p:nvPr/>
            </p:nvPicPr>
            <p:blipFill rotWithShape="1">
              <a:blip r:embed="rId3"/>
              <a:srcRect l="14350" t="7534" r="50161" b="48781"/>
              <a:stretch/>
            </p:blipFill>
            <p:spPr bwMode="auto">
              <a:xfrm>
                <a:off x="1778766" y="298387"/>
                <a:ext cx="1159933" cy="1430586"/>
              </a:xfrm>
              <a:prstGeom prst="ellipse">
                <a:avLst/>
              </a:prstGeom>
              <a:noFill/>
            </p:spPr>
          </p:pic>
          <p:pic>
            <p:nvPicPr>
              <p:cNvPr id="7" name="Picture 6" descr="Image result for havildar ganga singh&quot;">
                <a:extLst>
                  <a:ext uri="{FF2B5EF4-FFF2-40B4-BE49-F238E27FC236}">
                    <a16:creationId xmlns:a16="http://schemas.microsoft.com/office/drawing/2014/main" id="{1A4FE9C5-0F6B-5742-B2A1-67D69C848A78}"/>
                  </a:ext>
                </a:extLst>
              </p:cNvPr>
              <p:cNvPicPr>
                <a:picLocks noChangeAspect="1" noChangeArrowheads="1"/>
              </p:cNvPicPr>
              <p:nvPr/>
            </p:nvPicPr>
            <p:blipFill rotWithShape="1">
              <a:blip r:embed="rId4"/>
              <a:srcRect l="18036" t="7593" r="16044" b="42777"/>
              <a:stretch/>
            </p:blipFill>
            <p:spPr bwMode="auto">
              <a:xfrm>
                <a:off x="5974562" y="116580"/>
                <a:ext cx="1129536" cy="1430586"/>
              </a:xfrm>
              <a:prstGeom prst="ellipse">
                <a:avLst/>
              </a:prstGeom>
              <a:noFill/>
            </p:spPr>
          </p:pic>
          <p:pic>
            <p:nvPicPr>
              <p:cNvPr id="8" name="Picture 8" descr="China on the Western Front (2014)">
                <a:extLst>
                  <a:ext uri="{FF2B5EF4-FFF2-40B4-BE49-F238E27FC236}">
                    <a16:creationId xmlns:a16="http://schemas.microsoft.com/office/drawing/2014/main" id="{B103D341-0DC0-0B48-AA12-B90B0B601B25}"/>
                  </a:ext>
                </a:extLst>
              </p:cNvPr>
              <p:cNvPicPr>
                <a:picLocks noChangeAspect="1" noChangeArrowheads="1"/>
              </p:cNvPicPr>
              <p:nvPr/>
            </p:nvPicPr>
            <p:blipFill rotWithShape="1">
              <a:blip r:embed="rId5"/>
              <a:srcRect l="36373" t="25211" r="38681" b="53929"/>
              <a:stretch/>
            </p:blipFill>
            <p:spPr bwMode="auto">
              <a:xfrm>
                <a:off x="7955405" y="4200702"/>
                <a:ext cx="1159934" cy="1430586"/>
              </a:xfrm>
              <a:prstGeom prst="ellipse">
                <a:avLst/>
              </a:prstGeom>
              <a:noFill/>
            </p:spPr>
          </p:pic>
          <p:grpSp>
            <p:nvGrpSpPr>
              <p:cNvPr id="9" name="Group 8">
                <a:extLst>
                  <a:ext uri="{FF2B5EF4-FFF2-40B4-BE49-F238E27FC236}">
                    <a16:creationId xmlns:a16="http://schemas.microsoft.com/office/drawing/2014/main" id="{BAC9E6E6-F759-0C4D-8129-BDBB9F50B097}"/>
                  </a:ext>
                </a:extLst>
              </p:cNvPr>
              <p:cNvGrpSpPr/>
              <p:nvPr/>
            </p:nvGrpSpPr>
            <p:grpSpPr>
              <a:xfrm>
                <a:off x="2044700" y="1728973"/>
                <a:ext cx="342900" cy="977461"/>
                <a:chOff x="2044700" y="1728973"/>
                <a:chExt cx="342900" cy="977461"/>
              </a:xfrm>
            </p:grpSpPr>
            <p:cxnSp>
              <p:nvCxnSpPr>
                <p:cNvPr id="18" name="Straight Connector 17">
                  <a:extLst>
                    <a:ext uri="{FF2B5EF4-FFF2-40B4-BE49-F238E27FC236}">
                      <a16:creationId xmlns:a16="http://schemas.microsoft.com/office/drawing/2014/main" id="{2AF14580-9DFC-EE43-A2D0-2F1F9DD16A1D}"/>
                    </a:ext>
                  </a:extLst>
                </p:cNvPr>
                <p:cNvCxnSpPr/>
                <p:nvPr/>
              </p:nvCxnSpPr>
              <p:spPr>
                <a:xfrm flipH="1">
                  <a:off x="2159000" y="1728973"/>
                  <a:ext cx="228600" cy="874527"/>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01F7AF3C-B1FC-D94C-AD04-F7253BFB2934}"/>
                    </a:ext>
                  </a:extLst>
                </p:cNvPr>
                <p:cNvSpPr>
                  <a:spLocks/>
                </p:cNvSpPr>
                <p:nvPr/>
              </p:nvSpPr>
              <p:spPr>
                <a:xfrm>
                  <a:off x="2044700" y="2500566"/>
                  <a:ext cx="228600" cy="2058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grpSp>
          <p:cxnSp>
            <p:nvCxnSpPr>
              <p:cNvPr id="10" name="Straight Connector 9">
                <a:extLst>
                  <a:ext uri="{FF2B5EF4-FFF2-40B4-BE49-F238E27FC236}">
                    <a16:creationId xmlns:a16="http://schemas.microsoft.com/office/drawing/2014/main" id="{AD38BE64-8E59-BA42-A48B-8677074D0FD9}"/>
                  </a:ext>
                </a:extLst>
              </p:cNvPr>
              <p:cNvCxnSpPr>
                <a:endCxn id="11" idx="0"/>
              </p:cNvCxnSpPr>
              <p:nvPr/>
            </p:nvCxnSpPr>
            <p:spPr>
              <a:xfrm flipH="1">
                <a:off x="6306678" y="1523105"/>
                <a:ext cx="272486" cy="1808547"/>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D3CC195-2F93-7A4A-A1BE-F8B0DA993310}"/>
                  </a:ext>
                </a:extLst>
              </p:cNvPr>
              <p:cNvSpPr>
                <a:spLocks/>
              </p:cNvSpPr>
              <p:nvPr/>
            </p:nvSpPr>
            <p:spPr>
              <a:xfrm>
                <a:off x="6192378" y="3331652"/>
                <a:ext cx="228600" cy="2058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cxnSp>
            <p:nvCxnSpPr>
              <p:cNvPr id="12" name="Straight Connector 11">
                <a:extLst>
                  <a:ext uri="{FF2B5EF4-FFF2-40B4-BE49-F238E27FC236}">
                    <a16:creationId xmlns:a16="http://schemas.microsoft.com/office/drawing/2014/main" id="{D3F3D5F4-3A92-8848-8A3F-CEC4BDF4BF7A}"/>
                  </a:ext>
                </a:extLst>
              </p:cNvPr>
              <p:cNvCxnSpPr>
                <a:cxnSpLocks/>
                <a:stCxn id="17" idx="6"/>
              </p:cNvCxnSpPr>
              <p:nvPr/>
            </p:nvCxnSpPr>
            <p:spPr>
              <a:xfrm flipV="1">
                <a:off x="1976136" y="3592135"/>
                <a:ext cx="2456929" cy="135201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505748D-E399-4C4E-AF21-F03AE99EFF4D}"/>
                  </a:ext>
                </a:extLst>
              </p:cNvPr>
              <p:cNvSpPr>
                <a:spLocks/>
              </p:cNvSpPr>
              <p:nvPr/>
            </p:nvSpPr>
            <p:spPr>
              <a:xfrm rot="11795507">
                <a:off x="4318765" y="3489197"/>
                <a:ext cx="228600" cy="2058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cxnSp>
            <p:nvCxnSpPr>
              <p:cNvPr id="14" name="Straight Connector 13">
                <a:extLst>
                  <a:ext uri="{FF2B5EF4-FFF2-40B4-BE49-F238E27FC236}">
                    <a16:creationId xmlns:a16="http://schemas.microsoft.com/office/drawing/2014/main" id="{67DC9C93-000B-414D-A249-7ADBBC1E4690}"/>
                  </a:ext>
                </a:extLst>
              </p:cNvPr>
              <p:cNvCxnSpPr>
                <a:cxnSpLocks/>
                <a:stCxn id="8" idx="0"/>
                <a:endCxn id="15" idx="1"/>
              </p:cNvCxnSpPr>
              <p:nvPr/>
            </p:nvCxnSpPr>
            <p:spPr>
              <a:xfrm flipH="1" flipV="1">
                <a:off x="6969319" y="3444922"/>
                <a:ext cx="1566053" cy="755780"/>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71DFC0BC-40AB-9142-B1E0-D322E655DB39}"/>
                  </a:ext>
                </a:extLst>
              </p:cNvPr>
              <p:cNvSpPr>
                <a:spLocks/>
              </p:cNvSpPr>
              <p:nvPr/>
            </p:nvSpPr>
            <p:spPr>
              <a:xfrm rot="10351649">
                <a:off x="6765418" y="3280332"/>
                <a:ext cx="228600" cy="2058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sp>
            <p:nvSpPr>
              <p:cNvPr id="16" name="Oval 15">
                <a:extLst>
                  <a:ext uri="{FF2B5EF4-FFF2-40B4-BE49-F238E27FC236}">
                    <a16:creationId xmlns:a16="http://schemas.microsoft.com/office/drawing/2014/main" id="{1EB4954D-5D7B-554C-9AA2-B3A380A3A815}"/>
                  </a:ext>
                </a:extLst>
              </p:cNvPr>
              <p:cNvSpPr>
                <a:spLocks/>
              </p:cNvSpPr>
              <p:nvPr/>
            </p:nvSpPr>
            <p:spPr>
              <a:xfrm>
                <a:off x="4555066" y="2706434"/>
                <a:ext cx="304800" cy="26257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uFillTx/>
                </a:endParaRPr>
              </a:p>
            </p:txBody>
          </p:sp>
          <p:pic>
            <p:nvPicPr>
              <p:cNvPr id="17" name="Picture 16">
                <a:extLst>
                  <a:ext uri="{FF2B5EF4-FFF2-40B4-BE49-F238E27FC236}">
                    <a16:creationId xmlns:a16="http://schemas.microsoft.com/office/drawing/2014/main" id="{F8C9CED8-2450-8144-9BF3-36AC9419203E}"/>
                  </a:ext>
                </a:extLst>
              </p:cNvPr>
              <p:cNvPicPr>
                <a:picLocks noChangeAspect="1"/>
              </p:cNvPicPr>
              <p:nvPr/>
            </p:nvPicPr>
            <p:blipFill rotWithShape="1">
              <a:blip r:embed="rId6"/>
              <a:srcRect l="73070" t="6531" r="9950" b="60794"/>
              <a:stretch/>
            </p:blipFill>
            <p:spPr>
              <a:xfrm>
                <a:off x="887428" y="4200702"/>
                <a:ext cx="1088708" cy="1486886"/>
              </a:xfrm>
              <a:prstGeom prst="ellipse">
                <a:avLst/>
              </a:prstGeom>
            </p:spPr>
          </p:pic>
        </p:grpSp>
        <p:sp>
          <p:nvSpPr>
            <p:cNvPr id="4" name="TextBox 3">
              <a:extLst>
                <a:ext uri="{FF2B5EF4-FFF2-40B4-BE49-F238E27FC236}">
                  <a16:creationId xmlns:a16="http://schemas.microsoft.com/office/drawing/2014/main" id="{CD5C005D-BBE6-B341-8CAC-B38CEC668A1C}"/>
                </a:ext>
              </a:extLst>
            </p:cNvPr>
            <p:cNvSpPr txBox="1">
              <a:spLocks/>
            </p:cNvSpPr>
            <p:nvPr/>
          </p:nvSpPr>
          <p:spPr>
            <a:xfrm>
              <a:off x="0" y="5681474"/>
              <a:ext cx="9115339" cy="769441"/>
            </a:xfrm>
            <a:prstGeom prst="rect">
              <a:avLst/>
            </a:prstGeom>
            <a:noFill/>
          </p:spPr>
          <p:txBody>
            <a:bodyPr wrap="square" rtlCol="0">
              <a:spAutoFit/>
            </a:bodyPr>
            <a:lstStyle/>
            <a:p>
              <a:pPr algn="ctr"/>
              <a:r>
                <a:rPr lang="en-GB" sz="4400" b="1" dirty="0">
                  <a:solidFill>
                    <a:srgbClr val="FF0000"/>
                  </a:solidFill>
                  <a:uFillTx/>
                  <a:latin typeface="Calibri" panose="020F0502020204030204" pitchFamily="34" charset="0"/>
                  <a:cs typeface="Calibri" panose="020F0502020204030204" pitchFamily="34" charset="0"/>
                </a:rPr>
                <a:t>What links these men together? </a:t>
              </a:r>
            </a:p>
          </p:txBody>
        </p:sp>
      </p:grpSp>
    </p:spTree>
    <p:extLst>
      <p:ext uri="{BB962C8B-B14F-4D97-AF65-F5344CB8AC3E}">
        <p14:creationId xmlns:p14="http://schemas.microsoft.com/office/powerpoint/2010/main" val="3667549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70FD4D7-299A-0F48-A0C7-27196B3C904F}"/>
              </a:ext>
            </a:extLst>
          </p:cNvPr>
          <p:cNvGrpSpPr/>
          <p:nvPr/>
        </p:nvGrpSpPr>
        <p:grpSpPr>
          <a:xfrm>
            <a:off x="0" y="0"/>
            <a:ext cx="9165887" cy="6761262"/>
            <a:chOff x="-21887" y="0"/>
            <a:chExt cx="9165887" cy="6761262"/>
          </a:xfrm>
        </p:grpSpPr>
        <p:pic>
          <p:nvPicPr>
            <p:cNvPr id="3" name="Picture 2" descr="Image result for map trenches france&quot;">
              <a:extLst>
                <a:ext uri="{FF2B5EF4-FFF2-40B4-BE49-F238E27FC236}">
                  <a16:creationId xmlns:a16="http://schemas.microsoft.com/office/drawing/2014/main" id="{BD79BA42-3556-F04F-B0DE-1145EFAABB04}"/>
                </a:ext>
              </a:extLst>
            </p:cNvPr>
            <p:cNvPicPr>
              <a:picLocks noChangeAspect="1" noChangeArrowheads="1"/>
            </p:cNvPicPr>
            <p:nvPr/>
          </p:nvPicPr>
          <p:blipFill rotWithShape="1">
            <a:blip r:embed="rId2"/>
            <a:srcRect r="7249" b="34663"/>
            <a:stretch/>
          </p:blipFill>
          <p:spPr bwMode="auto">
            <a:xfrm>
              <a:off x="1560698" y="0"/>
              <a:ext cx="7583302" cy="5235135"/>
            </a:xfrm>
            <a:prstGeom prst="rect">
              <a:avLst/>
            </a:prstGeom>
            <a:noFill/>
          </p:spPr>
        </p:pic>
        <p:pic>
          <p:nvPicPr>
            <p:cNvPr id="4" name="Picture 3">
              <a:extLst>
                <a:ext uri="{FF2B5EF4-FFF2-40B4-BE49-F238E27FC236}">
                  <a16:creationId xmlns:a16="http://schemas.microsoft.com/office/drawing/2014/main" id="{5E67DDE5-3569-1042-9DC9-0F54F4F0504C}"/>
                </a:ext>
              </a:extLst>
            </p:cNvPr>
            <p:cNvPicPr>
              <a:picLocks noChangeAspect="1"/>
            </p:cNvPicPr>
            <p:nvPr/>
          </p:nvPicPr>
          <p:blipFill rotWithShape="1">
            <a:blip r:embed="rId3"/>
            <a:srcRect l="73070" t="6531" r="9950" b="60794"/>
            <a:stretch/>
          </p:blipFill>
          <p:spPr>
            <a:xfrm>
              <a:off x="177354" y="42195"/>
              <a:ext cx="1088708" cy="1486886"/>
            </a:xfrm>
            <a:prstGeom prst="ellipse">
              <a:avLst/>
            </a:prstGeom>
            <a:ln w="28575">
              <a:solidFill>
                <a:srgbClr val="002060"/>
              </a:solidFill>
            </a:ln>
          </p:spPr>
        </p:pic>
        <p:cxnSp>
          <p:nvCxnSpPr>
            <p:cNvPr id="5" name="Straight Connector 4">
              <a:extLst>
                <a:ext uri="{FF2B5EF4-FFF2-40B4-BE49-F238E27FC236}">
                  <a16:creationId xmlns:a16="http://schemas.microsoft.com/office/drawing/2014/main" id="{88ADBB0D-2143-7D4F-97E1-D5F573F41FE2}"/>
                </a:ext>
              </a:extLst>
            </p:cNvPr>
            <p:cNvCxnSpPr>
              <a:stCxn id="4" idx="6"/>
            </p:cNvCxnSpPr>
            <p:nvPr/>
          </p:nvCxnSpPr>
          <p:spPr>
            <a:xfrm flipV="1">
              <a:off x="1266062" y="635000"/>
              <a:ext cx="1231605" cy="150638"/>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6" name="Picture 5" descr="Image result for havildar ganga singh&quot;">
              <a:extLst>
                <a:ext uri="{FF2B5EF4-FFF2-40B4-BE49-F238E27FC236}">
                  <a16:creationId xmlns:a16="http://schemas.microsoft.com/office/drawing/2014/main" id="{538AB324-0DAE-F143-B1B6-66E559245F3B}"/>
                </a:ext>
              </a:extLst>
            </p:cNvPr>
            <p:cNvPicPr>
              <a:picLocks noChangeAspect="1" noChangeArrowheads="1"/>
            </p:cNvPicPr>
            <p:nvPr/>
          </p:nvPicPr>
          <p:blipFill rotWithShape="1">
            <a:blip r:embed="rId4"/>
            <a:srcRect l="18036" t="7593" r="16044" b="42777"/>
            <a:stretch/>
          </p:blipFill>
          <p:spPr bwMode="auto">
            <a:xfrm>
              <a:off x="177354" y="1622865"/>
              <a:ext cx="1129536" cy="1430586"/>
            </a:xfrm>
            <a:prstGeom prst="ellipse">
              <a:avLst/>
            </a:prstGeom>
            <a:noFill/>
            <a:ln w="28575">
              <a:solidFill>
                <a:srgbClr val="002060"/>
              </a:solidFill>
            </a:ln>
          </p:spPr>
        </p:pic>
        <p:cxnSp>
          <p:nvCxnSpPr>
            <p:cNvPr id="7" name="Straight Connector 6">
              <a:extLst>
                <a:ext uri="{FF2B5EF4-FFF2-40B4-BE49-F238E27FC236}">
                  <a16:creationId xmlns:a16="http://schemas.microsoft.com/office/drawing/2014/main" id="{169D147D-466C-D944-BA12-057249FBC2C4}"/>
                </a:ext>
              </a:extLst>
            </p:cNvPr>
            <p:cNvCxnSpPr/>
            <p:nvPr/>
          </p:nvCxnSpPr>
          <p:spPr>
            <a:xfrm flipV="1">
              <a:off x="1306890" y="1107922"/>
              <a:ext cx="1283910" cy="1206654"/>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8" name="Picture 2" descr="Image result for map trenches france&quot;">
              <a:extLst>
                <a:ext uri="{FF2B5EF4-FFF2-40B4-BE49-F238E27FC236}">
                  <a16:creationId xmlns:a16="http://schemas.microsoft.com/office/drawing/2014/main" id="{BA28D738-F4CC-504B-95DF-2BD7AC6B4ADC}"/>
                </a:ext>
              </a:extLst>
            </p:cNvPr>
            <p:cNvPicPr>
              <a:picLocks noChangeAspect="1" noChangeArrowheads="1"/>
            </p:cNvPicPr>
            <p:nvPr/>
          </p:nvPicPr>
          <p:blipFill rotWithShape="1">
            <a:blip r:embed="rId2"/>
            <a:srcRect l="4286" t="77977" r="50554" b="-501"/>
            <a:stretch/>
          </p:blipFill>
          <p:spPr bwMode="auto">
            <a:xfrm>
              <a:off x="6007099" y="5275635"/>
              <a:ext cx="3039533" cy="1485627"/>
            </a:xfrm>
            <a:prstGeom prst="rect">
              <a:avLst/>
            </a:prstGeom>
            <a:noFill/>
            <a:ln>
              <a:solidFill>
                <a:srgbClr val="002060"/>
              </a:solidFill>
            </a:ln>
          </p:spPr>
        </p:pic>
        <p:pic>
          <p:nvPicPr>
            <p:cNvPr id="9" name="Picture 2" descr="Image result for mike mountain horse&quot;">
              <a:extLst>
                <a:ext uri="{FF2B5EF4-FFF2-40B4-BE49-F238E27FC236}">
                  <a16:creationId xmlns:a16="http://schemas.microsoft.com/office/drawing/2014/main" id="{357A10F6-0A7D-5B4F-B8D3-35ABACC17D6C}"/>
                </a:ext>
              </a:extLst>
            </p:cNvPr>
            <p:cNvPicPr>
              <a:picLocks noChangeAspect="1" noChangeArrowheads="1"/>
            </p:cNvPicPr>
            <p:nvPr/>
          </p:nvPicPr>
          <p:blipFill rotWithShape="1">
            <a:blip r:embed="rId5"/>
            <a:srcRect l="14350" t="7534" r="50161" b="48781"/>
            <a:stretch/>
          </p:blipFill>
          <p:spPr bwMode="auto">
            <a:xfrm>
              <a:off x="4572000" y="0"/>
              <a:ext cx="1159934" cy="1430587"/>
            </a:xfrm>
            <a:prstGeom prst="ellipse">
              <a:avLst/>
            </a:prstGeom>
            <a:noFill/>
            <a:ln w="28575">
              <a:solidFill>
                <a:srgbClr val="002060"/>
              </a:solidFill>
            </a:ln>
          </p:spPr>
        </p:pic>
        <p:cxnSp>
          <p:nvCxnSpPr>
            <p:cNvPr id="10" name="Straight Connector 9">
              <a:extLst>
                <a:ext uri="{FF2B5EF4-FFF2-40B4-BE49-F238E27FC236}">
                  <a16:creationId xmlns:a16="http://schemas.microsoft.com/office/drawing/2014/main" id="{196953E3-3957-FA43-B050-7BE1D472B604}"/>
                </a:ext>
              </a:extLst>
            </p:cNvPr>
            <p:cNvCxnSpPr>
              <a:stCxn id="9" idx="2"/>
            </p:cNvCxnSpPr>
            <p:nvPr/>
          </p:nvCxnSpPr>
          <p:spPr>
            <a:xfrm flipH="1">
              <a:off x="3145698" y="715294"/>
              <a:ext cx="1426302" cy="1557087"/>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1" name="Picture 8" descr="China on the Western Front (2014)">
              <a:extLst>
                <a:ext uri="{FF2B5EF4-FFF2-40B4-BE49-F238E27FC236}">
                  <a16:creationId xmlns:a16="http://schemas.microsoft.com/office/drawing/2014/main" id="{80813F45-3392-8F43-A9B2-9BC1EC3B43DA}"/>
                </a:ext>
              </a:extLst>
            </p:cNvPr>
            <p:cNvPicPr>
              <a:picLocks noChangeAspect="1" noChangeArrowheads="1"/>
            </p:cNvPicPr>
            <p:nvPr/>
          </p:nvPicPr>
          <p:blipFill rotWithShape="1">
            <a:blip r:embed="rId6"/>
            <a:srcRect l="36373" t="25211" r="38681" b="53929"/>
            <a:stretch/>
          </p:blipFill>
          <p:spPr bwMode="auto">
            <a:xfrm>
              <a:off x="162155" y="3243119"/>
              <a:ext cx="1159934" cy="1430586"/>
            </a:xfrm>
            <a:prstGeom prst="ellipse">
              <a:avLst/>
            </a:prstGeom>
            <a:noFill/>
            <a:ln w="28575">
              <a:solidFill>
                <a:srgbClr val="002060"/>
              </a:solidFill>
            </a:ln>
          </p:spPr>
        </p:pic>
        <p:cxnSp>
          <p:nvCxnSpPr>
            <p:cNvPr id="12" name="Straight Connector 11">
              <a:extLst>
                <a:ext uri="{FF2B5EF4-FFF2-40B4-BE49-F238E27FC236}">
                  <a16:creationId xmlns:a16="http://schemas.microsoft.com/office/drawing/2014/main" id="{E9255054-C1D6-034A-B32F-97E33FCD571B}"/>
                </a:ext>
              </a:extLst>
            </p:cNvPr>
            <p:cNvCxnSpPr/>
            <p:nvPr/>
          </p:nvCxnSpPr>
          <p:spPr>
            <a:xfrm flipV="1">
              <a:off x="1322089" y="1420638"/>
              <a:ext cx="1175578" cy="2422876"/>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DA63F82-2947-994D-9D82-80DA1CE49FC8}"/>
                </a:ext>
              </a:extLst>
            </p:cNvPr>
            <p:cNvSpPr>
              <a:spLocks/>
            </p:cNvSpPr>
            <p:nvPr/>
          </p:nvSpPr>
          <p:spPr>
            <a:xfrm>
              <a:off x="-21887" y="5399439"/>
              <a:ext cx="6012446" cy="1200329"/>
            </a:xfrm>
            <a:prstGeom prst="rect">
              <a:avLst/>
            </a:prstGeom>
            <a:noFill/>
          </p:spPr>
          <p:txBody>
            <a:bodyPr wrap="square">
              <a:spAutoFit/>
            </a:bodyPr>
            <a:lstStyle/>
            <a:p>
              <a:pPr algn="ctr"/>
              <a:r>
                <a:rPr lang="en-GB" sz="3600" dirty="0">
                  <a:solidFill>
                    <a:srgbClr val="FF0000"/>
                  </a:solidFill>
                  <a:uFillTx/>
                  <a:latin typeface="Calibri" panose="020F0502020204030204" pitchFamily="34" charset="0"/>
                  <a:cs typeface="Calibri" panose="020F0502020204030204" pitchFamily="34" charset="0"/>
                </a:rPr>
                <a:t>They all served on th</a:t>
              </a:r>
              <a:r>
                <a:rPr lang="en-GB" sz="3600" dirty="0">
                  <a:solidFill>
                    <a:srgbClr val="FF0000"/>
                  </a:solidFill>
                  <a:latin typeface="Calibri" panose="020F0502020204030204" pitchFamily="34" charset="0"/>
                  <a:cs typeface="Calibri" panose="020F0502020204030204" pitchFamily="34" charset="0"/>
                </a:rPr>
                <a:t>e Western Front, for the British Army!</a:t>
              </a:r>
              <a:endParaRPr lang="en-GB" sz="3600" dirty="0">
                <a:solidFill>
                  <a:srgbClr val="FF0000"/>
                </a:solidFill>
                <a:uFillTx/>
                <a:latin typeface="Calibri" panose="020F0502020204030204" pitchFamily="34" charset="0"/>
                <a:cs typeface="Calibri" panose="020F0502020204030204" pitchFamily="34" charset="0"/>
              </a:endParaRPr>
            </a:p>
          </p:txBody>
        </p:sp>
        <p:pic>
          <p:nvPicPr>
            <p:cNvPr id="14" name="Picture 2" descr="Image result for the world's war">
              <a:extLst>
                <a:ext uri="{FF2B5EF4-FFF2-40B4-BE49-F238E27FC236}">
                  <a16:creationId xmlns:a16="http://schemas.microsoft.com/office/drawing/2014/main" id="{9C49F82F-7E53-774D-AD6C-11070DDDB398}"/>
                </a:ext>
              </a:extLst>
            </p:cNvPr>
            <p:cNvPicPr>
              <a:picLocks noChangeAspect="1" noChangeArrowheads="1"/>
            </p:cNvPicPr>
            <p:nvPr/>
          </p:nvPicPr>
          <p:blipFill>
            <a:blip r:embed="rId7"/>
            <a:srcRect/>
            <a:stretch>
              <a:fillRect/>
            </a:stretch>
          </p:blipFill>
          <p:spPr bwMode="auto">
            <a:xfrm>
              <a:off x="6743701" y="109119"/>
              <a:ext cx="2400299" cy="3686649"/>
            </a:xfrm>
            <a:prstGeom prst="rect">
              <a:avLst/>
            </a:prstGeom>
            <a:noFill/>
          </p:spPr>
        </p:pic>
      </p:grpSp>
    </p:spTree>
    <p:extLst>
      <p:ext uri="{BB962C8B-B14F-4D97-AF65-F5344CB8AC3E}">
        <p14:creationId xmlns:p14="http://schemas.microsoft.com/office/powerpoint/2010/main" val="2854478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1"/>
          <p:cNvSpPr txBox="1">
            <a:spLocks noChangeArrowheads="1"/>
          </p:cNvSpPr>
          <p:nvPr/>
        </p:nvSpPr>
        <p:spPr bwMode="auto">
          <a:xfrm>
            <a:off x="1649025" y="6260419"/>
            <a:ext cx="4177093" cy="338554"/>
          </a:xfrm>
          <a:prstGeom prst="rect">
            <a:avLst/>
          </a:prstGeom>
          <a:noFill/>
          <a:ln w="9525">
            <a:noFill/>
            <a:miter lim="800000"/>
            <a:headEnd/>
            <a:tailEnd/>
          </a:ln>
          <a:effectLst/>
        </p:spPr>
        <p:txBody>
          <a:bodyPr wrap="square">
            <a:prstTxWarp prst="textNoShape">
              <a:avLst/>
            </a:prstTxWarp>
            <a:spAutoFit/>
          </a:bodyPr>
          <a:lstStyle/>
          <a:p>
            <a:pPr algn="ctr">
              <a:spcBef>
                <a:spcPct val="50000"/>
              </a:spcBef>
            </a:pPr>
            <a:endParaRPr lang="en-GB" sz="1600" dirty="0">
              <a:latin typeface="Calibri" charset="0"/>
              <a:ea typeface="Calibri" charset="0"/>
              <a:cs typeface="Calibri" charset="0"/>
            </a:endParaRPr>
          </a:p>
        </p:txBody>
      </p:sp>
      <p:sp>
        <p:nvSpPr>
          <p:cNvPr id="21" name="Rectangle 20"/>
          <p:cNvSpPr/>
          <p:nvPr/>
        </p:nvSpPr>
        <p:spPr>
          <a:xfrm>
            <a:off x="50799" y="6260419"/>
            <a:ext cx="9093201" cy="584775"/>
          </a:xfrm>
          <a:prstGeom prst="rect">
            <a:avLst/>
          </a:prstGeom>
        </p:spPr>
        <p:txBody>
          <a:bodyPr wrap="square">
            <a:spAutoFit/>
          </a:bodyPr>
          <a:lstStyle/>
          <a:p>
            <a:r>
              <a:rPr lang="en-GB" sz="3200" b="1" dirty="0">
                <a:solidFill>
                  <a:srgbClr val="FF0000"/>
                </a:solidFill>
                <a:latin typeface="Calibri" charset="0"/>
                <a:ea typeface="Calibri" charset="0"/>
                <a:cs typeface="Calibri" charset="0"/>
              </a:rPr>
              <a:t>Enquiry Question: </a:t>
            </a:r>
            <a:r>
              <a:rPr lang="en-GB" sz="3200" dirty="0">
                <a:solidFill>
                  <a:srgbClr val="FF0000"/>
                </a:solidFill>
                <a:latin typeface="Calibri" charset="0"/>
                <a:ea typeface="Calibri" charset="0"/>
                <a:cs typeface="Calibri" charset="0"/>
              </a:rPr>
              <a:t>Experiences in the First World War</a:t>
            </a:r>
            <a:endParaRPr lang="en-US" sz="3200" dirty="0">
              <a:solidFill>
                <a:srgbClr val="FF0000"/>
              </a:solidFill>
              <a:latin typeface="Calibri" charset="0"/>
              <a:ea typeface="Calibri" charset="0"/>
              <a:cs typeface="Calibri" charset="0"/>
            </a:endParaRPr>
          </a:p>
        </p:txBody>
      </p:sp>
      <p:sp>
        <p:nvSpPr>
          <p:cNvPr id="24" name="Rectangle 23"/>
          <p:cNvSpPr/>
          <p:nvPr/>
        </p:nvSpPr>
        <p:spPr>
          <a:xfrm>
            <a:off x="6665843" y="4757299"/>
            <a:ext cx="2478157" cy="707886"/>
          </a:xfrm>
          <a:prstGeom prst="rect">
            <a:avLst/>
          </a:prstGeom>
        </p:spPr>
        <p:txBody>
          <a:bodyPr wrap="square">
            <a:spAutoFit/>
          </a:bodyPr>
          <a:lstStyle/>
          <a:p>
            <a:pPr>
              <a:buFont typeface="Arial"/>
              <a:buChar char="•"/>
            </a:pPr>
            <a:r>
              <a:rPr lang="en-US" sz="2000" dirty="0">
                <a:latin typeface="Calibri" charset="0"/>
                <a:ea typeface="Calibri" charset="0"/>
                <a:cs typeface="Calibri" charset="0"/>
              </a:rPr>
              <a:t>  </a:t>
            </a:r>
          </a:p>
          <a:p>
            <a:pPr>
              <a:buFont typeface="Arial"/>
              <a:buChar char="•"/>
            </a:pPr>
            <a:endParaRPr lang="en-US" sz="2000" dirty="0">
              <a:latin typeface="Calibri" charset="0"/>
              <a:ea typeface="Calibri" charset="0"/>
              <a:cs typeface="Calibri" charset="0"/>
            </a:endParaRPr>
          </a:p>
        </p:txBody>
      </p:sp>
      <p:sp>
        <p:nvSpPr>
          <p:cNvPr id="4" name="AutoShape 4" descr="https://bcc-cuny.digication.com/files/M3761a2bb5e6229322b876d1efc6cfc32.jpg"/>
          <p:cNvSpPr>
            <a:spLocks noChangeAspect="1" noChangeArrowheads="1"/>
          </p:cNvSpPr>
          <p:nvPr/>
        </p:nvSpPr>
        <p:spPr bwMode="auto">
          <a:xfrm>
            <a:off x="14871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latin typeface="Calibri" charset="0"/>
              <a:ea typeface="Calibri" charset="0"/>
              <a:cs typeface="Calibri" charset="0"/>
            </a:endParaRPr>
          </a:p>
        </p:txBody>
      </p:sp>
      <p:sp>
        <p:nvSpPr>
          <p:cNvPr id="26" name="Date Placeholder 25"/>
          <p:cNvSpPr>
            <a:spLocks noGrp="1"/>
          </p:cNvSpPr>
          <p:nvPr>
            <p:ph type="dt" sz="half" idx="10"/>
          </p:nvPr>
        </p:nvSpPr>
        <p:spPr>
          <a:xfrm>
            <a:off x="7824865" y="-11351"/>
            <a:ext cx="1349219" cy="326144"/>
          </a:xfrm>
        </p:spPr>
        <p:txBody>
          <a:bodyPr/>
          <a:lstStyle/>
          <a:p>
            <a:pPr algn="ctr"/>
            <a:fld id="{550FCDC5-25EE-BF4D-8B22-F3FBC919765A}" type="datetime1">
              <a:rPr lang="en-GB" sz="1600" smtClean="0">
                <a:latin typeface="Calibri" charset="0"/>
                <a:ea typeface="Calibri" charset="0"/>
                <a:cs typeface="Calibri" charset="0"/>
              </a:rPr>
              <a:t>08/02/2021</a:t>
            </a:fld>
            <a:endParaRPr lang="en-US" sz="1600" dirty="0">
              <a:latin typeface="Calibri" charset="0"/>
              <a:ea typeface="Calibri" charset="0"/>
              <a:cs typeface="Calibri" charset="0"/>
            </a:endParaRPr>
          </a:p>
        </p:txBody>
      </p:sp>
      <p:sp>
        <p:nvSpPr>
          <p:cNvPr id="23" name="Rectangle 22"/>
          <p:cNvSpPr/>
          <p:nvPr/>
        </p:nvSpPr>
        <p:spPr>
          <a:xfrm>
            <a:off x="0" y="246021"/>
            <a:ext cx="9144000" cy="2123658"/>
          </a:xfrm>
          <a:prstGeom prst="rect">
            <a:avLst/>
          </a:prstGeom>
        </p:spPr>
        <p:txBody>
          <a:bodyPr wrap="square">
            <a:spAutoFit/>
          </a:bodyPr>
          <a:lstStyle/>
          <a:p>
            <a:pPr algn="ctr"/>
            <a:r>
              <a:rPr lang="en-GB" sz="4400" dirty="0">
                <a:latin typeface="Calibri" panose="020F0502020204030204" pitchFamily="34" charset="0"/>
                <a:cs typeface="Calibri" panose="020F0502020204030204" pitchFamily="34" charset="0"/>
              </a:rPr>
              <a:t>What do the stories of the </a:t>
            </a:r>
            <a:r>
              <a:rPr lang="en-GB" sz="4400" i="1" dirty="0">
                <a:latin typeface="Calibri" panose="020F0502020204030204" pitchFamily="34" charset="0"/>
                <a:cs typeface="Calibri" panose="020F0502020204030204" pitchFamily="34" charset="0"/>
              </a:rPr>
              <a:t>‘often forgotten armies’ </a:t>
            </a:r>
            <a:r>
              <a:rPr lang="en-GB" sz="4400" dirty="0">
                <a:latin typeface="Calibri" panose="020F0502020204030204" pitchFamily="34" charset="0"/>
                <a:cs typeface="Calibri" panose="020F0502020204030204" pitchFamily="34" charset="0"/>
              </a:rPr>
              <a:t>reveal about the Western Front?</a:t>
            </a:r>
          </a:p>
        </p:txBody>
      </p:sp>
      <p:pic>
        <p:nvPicPr>
          <p:cNvPr id="9" name="Picture 8">
            <a:extLst>
              <a:ext uri="{FF2B5EF4-FFF2-40B4-BE49-F238E27FC236}">
                <a16:creationId xmlns:a16="http://schemas.microsoft.com/office/drawing/2014/main" id="{516ECC85-44D7-2A40-9CCF-2A2F35B23D0C}"/>
              </a:ext>
            </a:extLst>
          </p:cNvPr>
          <p:cNvPicPr>
            <a:picLocks noChangeAspect="1"/>
          </p:cNvPicPr>
          <p:nvPr/>
        </p:nvPicPr>
        <p:blipFill rotWithShape="1">
          <a:blip r:embed="rId3"/>
          <a:srcRect t="25846" b="16399"/>
          <a:stretch/>
        </p:blipFill>
        <p:spPr>
          <a:xfrm>
            <a:off x="0" y="2276247"/>
            <a:ext cx="9144000" cy="3984172"/>
          </a:xfrm>
          <a:prstGeom prst="rect">
            <a:avLst/>
          </a:prstGeom>
        </p:spPr>
      </p:pic>
    </p:spTree>
    <p:extLst>
      <p:ext uri="{BB962C8B-B14F-4D97-AF65-F5344CB8AC3E}">
        <p14:creationId xmlns:p14="http://schemas.microsoft.com/office/powerpoint/2010/main" val="131186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63500"/>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a:latin typeface="Calibri" panose="020F0502020204030204" pitchFamily="34" charset="0"/>
                <a:cs typeface="Calibri" panose="020F0502020204030204" pitchFamily="34" charset="0"/>
              </a:rPr>
              <a:t>Introduction</a:t>
            </a:r>
          </a:p>
        </p:txBody>
      </p:sp>
      <p:sp>
        <p:nvSpPr>
          <p:cNvPr id="6" name="Rectangle 5"/>
          <p:cNvSpPr/>
          <p:nvPr/>
        </p:nvSpPr>
        <p:spPr>
          <a:xfrm>
            <a:off x="-1" y="703262"/>
            <a:ext cx="9144001" cy="954107"/>
          </a:xfrm>
          <a:prstGeom prst="rect">
            <a:avLst/>
          </a:prstGeom>
        </p:spPr>
        <p:txBody>
          <a:bodyPr wrap="square">
            <a:spAutoFit/>
          </a:bodyPr>
          <a:lstStyle/>
          <a:p>
            <a:pPr lvl="0" algn="ctr"/>
            <a:r>
              <a:rPr lang="en-GB" sz="2800" b="1" dirty="0">
                <a:solidFill>
                  <a:schemeClr val="dk1"/>
                </a:solidFill>
                <a:latin typeface="Calibri" charset="0"/>
                <a:ea typeface="Calibri" charset="0"/>
                <a:cs typeface="Calibri" charset="0"/>
                <a:sym typeface="Comic Sans MS"/>
              </a:rPr>
              <a:t>This topic so far we have focussed on the British fighting on the Western Front, but who actually fought for Britain?</a:t>
            </a:r>
            <a:endParaRPr lang="en-GB" sz="2800" b="1" dirty="0">
              <a:solidFill>
                <a:srgbClr val="FF0000"/>
              </a:solidFill>
              <a:latin typeface="Calibri" charset="0"/>
              <a:ea typeface="Calibri" charset="0"/>
              <a:cs typeface="Calibri" charset="0"/>
              <a:sym typeface="Comic Sans MS"/>
            </a:endParaRPr>
          </a:p>
        </p:txBody>
      </p:sp>
      <p:sp>
        <p:nvSpPr>
          <p:cNvPr id="15" name="Rectangle 14"/>
          <p:cNvSpPr/>
          <p:nvPr/>
        </p:nvSpPr>
        <p:spPr>
          <a:xfrm>
            <a:off x="143445" y="-2220179"/>
            <a:ext cx="4572000" cy="1754326"/>
          </a:xfrm>
          <a:prstGeom prst="rect">
            <a:avLst/>
          </a:prstGeom>
        </p:spPr>
        <p:txBody>
          <a:bodyPr>
            <a:spAutoFit/>
          </a:bodyPr>
          <a:lstStyle/>
          <a:p>
            <a:pPr lvl="0" algn="ctr"/>
            <a:r>
              <a:rPr lang="en-GB" dirty="0">
                <a:solidFill>
                  <a:schemeClr val="dk1"/>
                </a:solidFill>
                <a:latin typeface="Comic Sans MS"/>
                <a:ea typeface="Comic Sans MS"/>
                <a:cs typeface="Comic Sans MS"/>
                <a:sym typeface="Comic Sans MS"/>
              </a:rPr>
              <a:t>The </a:t>
            </a:r>
            <a:r>
              <a:rPr lang="en-GB" b="1" dirty="0">
                <a:solidFill>
                  <a:schemeClr val="dk1"/>
                </a:solidFill>
                <a:latin typeface="Comic Sans MS"/>
                <a:ea typeface="Comic Sans MS"/>
                <a:cs typeface="Comic Sans MS"/>
                <a:sym typeface="Comic Sans MS"/>
              </a:rPr>
              <a:t>Silk Road</a:t>
            </a:r>
            <a:r>
              <a:rPr lang="en-GB" dirty="0">
                <a:solidFill>
                  <a:schemeClr val="dk1"/>
                </a:solidFill>
                <a:latin typeface="Comic Sans MS"/>
                <a:ea typeface="Comic Sans MS"/>
                <a:cs typeface="Comic Sans MS"/>
                <a:sym typeface="Comic Sans MS"/>
              </a:rPr>
              <a:t> was a network of trade routes which connected the East and West (</a:t>
            </a:r>
            <a:r>
              <a:rPr lang="en-GB" dirty="0">
                <a:solidFill>
                  <a:srgbClr val="FF0000"/>
                </a:solidFill>
                <a:latin typeface="Comic Sans MS"/>
                <a:ea typeface="Comic Sans MS"/>
                <a:cs typeface="Comic Sans MS"/>
                <a:sym typeface="Comic Sans MS"/>
              </a:rPr>
              <a:t>which allowed economic, cultural, political, and religious interactions between these regions, nations and empires</a:t>
            </a:r>
            <a:r>
              <a:rPr lang="en-GB" dirty="0">
                <a:solidFill>
                  <a:schemeClr val="dk1"/>
                </a:solidFill>
                <a:latin typeface="Comic Sans MS"/>
                <a:ea typeface="Comic Sans MS"/>
                <a:cs typeface="Comic Sans MS"/>
                <a:sym typeface="Comic Sans MS"/>
              </a:rPr>
              <a:t>.) </a:t>
            </a:r>
          </a:p>
        </p:txBody>
      </p:sp>
      <p:sp>
        <p:nvSpPr>
          <p:cNvPr id="11" name="AutoShape 4" descr="he Silk Road: Crossroads and Encounters of Faith | Smithsonian Folklife  Festival"/>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Rectangle 17"/>
          <p:cNvSpPr/>
          <p:nvPr/>
        </p:nvSpPr>
        <p:spPr>
          <a:xfrm>
            <a:off x="152400" y="5616129"/>
            <a:ext cx="8691154" cy="1077218"/>
          </a:xfrm>
          <a:prstGeom prst="rect">
            <a:avLst/>
          </a:prstGeom>
        </p:spPr>
        <p:txBody>
          <a:bodyPr wrap="square">
            <a:spAutoFit/>
          </a:bodyPr>
          <a:lstStyle/>
          <a:p>
            <a:pPr lvl="0" algn="ctr"/>
            <a:r>
              <a:rPr lang="en-GB" sz="3200" dirty="0">
                <a:solidFill>
                  <a:srgbClr val="FF0000"/>
                </a:solidFill>
                <a:latin typeface="Calibri" charset="0"/>
                <a:ea typeface="Calibri" charset="0"/>
                <a:cs typeface="Calibri" charset="0"/>
                <a:sym typeface="Comic Sans MS"/>
              </a:rPr>
              <a:t>So, what can the stories of ‘often forgotten armies’ reveal about the Western Front? </a:t>
            </a:r>
          </a:p>
        </p:txBody>
      </p:sp>
      <p:pic>
        <p:nvPicPr>
          <p:cNvPr id="32" name="Google Shape;315;p43">
            <a:extLst>
              <a:ext uri="{FF2B5EF4-FFF2-40B4-BE49-F238E27FC236}">
                <a16:creationId xmlns:a16="http://schemas.microsoft.com/office/drawing/2014/main" id="{BBAD8750-E59A-BC48-B3D8-F6E722B341EC}"/>
              </a:ext>
            </a:extLst>
          </p:cNvPr>
          <p:cNvPicPr preferRelativeResize="0"/>
          <p:nvPr/>
        </p:nvPicPr>
        <p:blipFill>
          <a:blip r:embed="rId2">
            <a:alphaModFix/>
          </a:blip>
          <a:stretch>
            <a:fillRect/>
          </a:stretch>
        </p:blipFill>
        <p:spPr>
          <a:xfrm rot="-5400000">
            <a:off x="-9172461" y="2324573"/>
            <a:ext cx="3561647" cy="2671228"/>
          </a:xfrm>
          <a:prstGeom prst="rect">
            <a:avLst/>
          </a:prstGeom>
          <a:noFill/>
          <a:ln>
            <a:noFill/>
          </a:ln>
        </p:spPr>
      </p:pic>
      <p:grpSp>
        <p:nvGrpSpPr>
          <p:cNvPr id="7" name="Group 6">
            <a:extLst>
              <a:ext uri="{FF2B5EF4-FFF2-40B4-BE49-F238E27FC236}">
                <a16:creationId xmlns:a16="http://schemas.microsoft.com/office/drawing/2014/main" id="{95D5AACC-95C4-BE46-8187-A9AB1CB8CC7B}"/>
              </a:ext>
            </a:extLst>
          </p:cNvPr>
          <p:cNvGrpSpPr/>
          <p:nvPr/>
        </p:nvGrpSpPr>
        <p:grpSpPr>
          <a:xfrm>
            <a:off x="-3948" y="1703831"/>
            <a:ext cx="4546319" cy="3783260"/>
            <a:chOff x="-3948" y="1703831"/>
            <a:chExt cx="4546319" cy="3783260"/>
          </a:xfrm>
        </p:grpSpPr>
        <p:sp>
          <p:nvSpPr>
            <p:cNvPr id="27" name="Rectangle 26"/>
            <p:cNvSpPr/>
            <p:nvPr/>
          </p:nvSpPr>
          <p:spPr>
            <a:xfrm>
              <a:off x="11303" y="4686872"/>
              <a:ext cx="4531068" cy="800219"/>
            </a:xfrm>
            <a:prstGeom prst="rect">
              <a:avLst/>
            </a:prstGeom>
          </p:spPr>
          <p:txBody>
            <a:bodyPr wrap="square">
              <a:spAutoFit/>
            </a:bodyPr>
            <a:lstStyle/>
            <a:p>
              <a:pPr algn="ctr"/>
              <a:r>
                <a:rPr lang="en-GB" sz="2300" b="1" dirty="0">
                  <a:latin typeface="Calibri" charset="0"/>
                  <a:ea typeface="Calibri" charset="0"/>
                  <a:cs typeface="Calibri" charset="0"/>
                </a:rPr>
                <a:t>Can you think of any countries who fought for us? Think of our empire</a:t>
              </a:r>
              <a:endParaRPr lang="en-GB" sz="2300" dirty="0">
                <a:latin typeface="Calibri" charset="0"/>
                <a:ea typeface="Calibri" charset="0"/>
                <a:cs typeface="Calibri" charset="0"/>
              </a:endParaRPr>
            </a:p>
          </p:txBody>
        </p:sp>
        <p:grpSp>
          <p:nvGrpSpPr>
            <p:cNvPr id="8" name="Group 7"/>
            <p:cNvGrpSpPr/>
            <p:nvPr/>
          </p:nvGrpSpPr>
          <p:grpSpPr>
            <a:xfrm>
              <a:off x="40932" y="1703831"/>
              <a:ext cx="4490136" cy="3009049"/>
              <a:chOff x="9664" y="1066130"/>
              <a:chExt cx="4490136" cy="3009049"/>
            </a:xfrm>
          </p:grpSpPr>
          <p:sp>
            <p:nvSpPr>
              <p:cNvPr id="24" name="Rectangular Callout 23"/>
              <p:cNvSpPr/>
              <p:nvPr/>
            </p:nvSpPr>
            <p:spPr>
              <a:xfrm>
                <a:off x="1613399" y="1766855"/>
                <a:ext cx="2886401" cy="2245928"/>
              </a:xfrm>
              <a:prstGeom prst="wedgeRectCallout">
                <a:avLst>
                  <a:gd name="adj1" fmla="val -67395"/>
                  <a:gd name="adj2" fmla="val -2253"/>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Rectangle 24"/>
              <p:cNvSpPr/>
              <p:nvPr/>
            </p:nvSpPr>
            <p:spPr>
              <a:xfrm>
                <a:off x="1613399" y="1766855"/>
                <a:ext cx="2886401" cy="2308324"/>
              </a:xfrm>
              <a:prstGeom prst="rect">
                <a:avLst/>
              </a:prstGeom>
            </p:spPr>
            <p:txBody>
              <a:bodyPr wrap="square">
                <a:spAutoFit/>
              </a:bodyPr>
              <a:lstStyle/>
              <a:p>
                <a:r>
                  <a:rPr lang="en-GB" i="1" dirty="0">
                    <a:latin typeface="Calibri" panose="020F0502020204030204" pitchFamily="34" charset="0"/>
                    <a:cs typeface="Calibri" panose="020F0502020204030204" pitchFamily="34" charset="0"/>
                  </a:rPr>
                  <a:t>‘Seventy million men were </a:t>
                </a:r>
                <a:r>
                  <a:rPr lang="en-GB" b="1" i="1" dirty="0">
                    <a:latin typeface="Calibri" panose="020F0502020204030204" pitchFamily="34" charset="0"/>
                    <a:cs typeface="Calibri" panose="020F0502020204030204" pitchFamily="34" charset="0"/>
                  </a:rPr>
                  <a:t>mobilised</a:t>
                </a:r>
                <a:r>
                  <a:rPr lang="en-GB" i="1" dirty="0">
                    <a:latin typeface="Calibri" panose="020F0502020204030204" pitchFamily="34" charset="0"/>
                    <a:cs typeface="Calibri" panose="020F0502020204030204" pitchFamily="34" charset="0"/>
                  </a:rPr>
                  <a:t> during the First World War… 4 million non-white, non-European soldiers… fought for Britain, France and their allies. The trenches were a Babylon of races”</a:t>
                </a:r>
              </a:p>
            </p:txBody>
          </p:sp>
          <p:sp>
            <p:nvSpPr>
              <p:cNvPr id="29" name="Rectangle 28"/>
              <p:cNvSpPr/>
              <p:nvPr/>
            </p:nvSpPr>
            <p:spPr>
              <a:xfrm>
                <a:off x="9664" y="1066130"/>
                <a:ext cx="4490136" cy="707886"/>
              </a:xfrm>
              <a:prstGeom prst="rect">
                <a:avLst/>
              </a:prstGeom>
            </p:spPr>
            <p:txBody>
              <a:bodyPr wrap="square">
                <a:spAutoFit/>
              </a:bodyPr>
              <a:lstStyle/>
              <a:p>
                <a:pPr algn="ctr"/>
                <a:r>
                  <a:rPr lang="en-GB" sz="2000" b="1" dirty="0">
                    <a:solidFill>
                      <a:srgbClr val="0432FF"/>
                    </a:solidFill>
                    <a:latin typeface="Calibri" charset="0"/>
                    <a:ea typeface="Calibri" charset="0"/>
                    <a:cs typeface="Calibri" charset="0"/>
                  </a:rPr>
                  <a:t>Historian David </a:t>
                </a:r>
                <a:r>
                  <a:rPr lang="en-GB" sz="2000" b="1" dirty="0" err="1">
                    <a:solidFill>
                      <a:srgbClr val="0432FF"/>
                    </a:solidFill>
                    <a:latin typeface="Calibri" charset="0"/>
                    <a:ea typeface="Calibri" charset="0"/>
                    <a:cs typeface="Calibri" charset="0"/>
                  </a:rPr>
                  <a:t>Olusaga</a:t>
                </a:r>
                <a:r>
                  <a:rPr lang="en-GB" sz="2000" b="1" dirty="0">
                    <a:solidFill>
                      <a:srgbClr val="0432FF"/>
                    </a:solidFill>
                    <a:latin typeface="Calibri" charset="0"/>
                    <a:ea typeface="Calibri" charset="0"/>
                    <a:cs typeface="Calibri" charset="0"/>
                  </a:rPr>
                  <a:t>, author of The Worlds War, has this to say. </a:t>
                </a:r>
                <a:endParaRPr lang="en-GB" sz="2000" dirty="0">
                  <a:solidFill>
                    <a:srgbClr val="0432FF"/>
                  </a:solidFill>
                  <a:latin typeface="Calibri" charset="0"/>
                  <a:ea typeface="Calibri" charset="0"/>
                  <a:cs typeface="Calibri" charset="0"/>
                </a:endParaRPr>
              </a:p>
            </p:txBody>
          </p:sp>
        </p:grpSp>
        <p:pic>
          <p:nvPicPr>
            <p:cNvPr id="3074" name="Picture 2" descr="Image result for david olusoga">
              <a:extLst>
                <a:ext uri="{FF2B5EF4-FFF2-40B4-BE49-F238E27FC236}">
                  <a16:creationId xmlns:a16="http://schemas.microsoft.com/office/drawing/2014/main" id="{CD2628AA-A5B7-2F43-87D7-04D82346F29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490" b="99184" l="34706" r="95000">
                          <a14:foregroundMark x1="38529" y1="65306" x2="86176" y2="74694"/>
                          <a14:foregroundMark x1="86176" y1="74694" x2="84706" y2="74286"/>
                          <a14:foregroundMark x1="89412" y1="95102" x2="42059" y2="95102"/>
                          <a14:foregroundMark x1="71765" y1="57959" x2="82647" y2="64490"/>
                          <a14:foregroundMark x1="82647" y1="64490" x2="95294" y2="86531"/>
                          <a14:foregroundMark x1="95294" y1="91837" x2="95294" y2="99184"/>
                          <a14:foregroundMark x1="51471" y1="10612" x2="61176" y2="9796"/>
                          <a14:foregroundMark x1="56176" y1="4490" x2="62647" y2="6122"/>
                          <a14:backgroundMark x1="37941" y1="42041" x2="41471" y2="44082"/>
                          <a14:backgroundMark x1="39118" y1="38367" x2="39118" y2="26122"/>
                          <a14:backgroundMark x1="48235" y1="49388" x2="48235" y2="49388"/>
                          <a14:backgroundMark x1="49706" y1="48571" x2="47353" y2="46531"/>
                        </a14:backgroundRemoval>
                      </a14:imgEffect>
                    </a14:imgLayer>
                  </a14:imgProps>
                </a:ext>
                <a:ext uri="{28A0092B-C50C-407E-A947-70E740481C1C}">
                  <a14:useLocalDpi xmlns:a14="http://schemas.microsoft.com/office/drawing/2010/main" val="0"/>
                </a:ext>
              </a:extLst>
            </a:blip>
            <a:srcRect l="28088" t="1" r="15679" b="2489"/>
            <a:stretch/>
          </p:blipFill>
          <p:spPr bwMode="auto">
            <a:xfrm flipH="1">
              <a:off x="-3948" y="2641644"/>
              <a:ext cx="1607683" cy="20088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344357B2-C615-E14E-8E5F-BD2276E9A792}"/>
              </a:ext>
            </a:extLst>
          </p:cNvPr>
          <p:cNvGrpSpPr/>
          <p:nvPr/>
        </p:nvGrpSpPr>
        <p:grpSpPr>
          <a:xfrm>
            <a:off x="4571999" y="1665836"/>
            <a:ext cx="4572002" cy="3418408"/>
            <a:chOff x="4571999" y="1665836"/>
            <a:chExt cx="4572002" cy="3418408"/>
          </a:xfrm>
        </p:grpSpPr>
        <p:sp>
          <p:nvSpPr>
            <p:cNvPr id="22" name="Rectangle 21"/>
            <p:cNvSpPr/>
            <p:nvPr/>
          </p:nvSpPr>
          <p:spPr>
            <a:xfrm>
              <a:off x="4571999" y="1703831"/>
              <a:ext cx="4572002" cy="3380413"/>
            </a:xfrm>
            <a:prstGeom prst="rect">
              <a:avLst/>
            </a:prstGeom>
          </p:spPr>
          <p:txBody>
            <a:bodyPr wrap="square">
              <a:spAutoFit/>
            </a:bodyPr>
            <a:lstStyle/>
            <a:p>
              <a:pPr>
                <a:spcAft>
                  <a:spcPts val="800"/>
                </a:spcAft>
              </a:pPr>
              <a:r>
                <a:rPr lang="en-US" sz="2300" dirty="0">
                  <a:latin typeface="Calibri" charset="0"/>
                  <a:ea typeface="Calibri" charset="0"/>
                  <a:cs typeface="Calibri" charset="0"/>
                </a:rPr>
                <a:t>Our focus today looks</a:t>
              </a:r>
              <a:br>
                <a:rPr lang="en-US" sz="2300" dirty="0">
                  <a:latin typeface="Calibri" charset="0"/>
                  <a:ea typeface="Calibri" charset="0"/>
                  <a:cs typeface="Calibri" charset="0"/>
                </a:rPr>
              </a:br>
              <a:r>
                <a:rPr lang="en-US" sz="2300" dirty="0">
                  <a:latin typeface="Calibri" charset="0"/>
                  <a:ea typeface="Calibri" charset="0"/>
                  <a:cs typeface="Calibri" charset="0"/>
                </a:rPr>
                <a:t> at the experiences of</a:t>
              </a:r>
              <a:br>
                <a:rPr lang="en-US" sz="2300" dirty="0">
                  <a:latin typeface="Calibri" charset="0"/>
                  <a:ea typeface="Calibri" charset="0"/>
                  <a:cs typeface="Calibri" charset="0"/>
                </a:rPr>
              </a:br>
              <a:r>
                <a:rPr lang="en-US" sz="2300" b="1" dirty="0">
                  <a:latin typeface="Calibri" charset="0"/>
                  <a:ea typeface="Calibri" charset="0"/>
                  <a:cs typeface="Calibri" charset="0"/>
                </a:rPr>
                <a:t>Ganga Singh</a:t>
              </a:r>
              <a:r>
                <a:rPr lang="en-US" sz="2300" dirty="0">
                  <a:latin typeface="Calibri" charset="0"/>
                  <a:ea typeface="Calibri" charset="0"/>
                  <a:cs typeface="Calibri" charset="0"/>
                </a:rPr>
                <a:t>, a soldier </a:t>
              </a:r>
              <a:br>
                <a:rPr lang="en-US" sz="2300" dirty="0">
                  <a:latin typeface="Calibri" charset="0"/>
                  <a:ea typeface="Calibri" charset="0"/>
                  <a:cs typeface="Calibri" charset="0"/>
                </a:rPr>
              </a:br>
              <a:r>
                <a:rPr lang="en-US" sz="2300" dirty="0">
                  <a:latin typeface="Calibri" charset="0"/>
                  <a:ea typeface="Calibri" charset="0"/>
                  <a:cs typeface="Calibri" charset="0"/>
                </a:rPr>
                <a:t>of the British Empire</a:t>
              </a:r>
            </a:p>
            <a:p>
              <a:pPr>
                <a:spcAft>
                  <a:spcPts val="800"/>
                </a:spcAft>
              </a:pPr>
              <a:r>
                <a:rPr lang="en-US" sz="2300" dirty="0">
                  <a:latin typeface="Calibri" charset="0"/>
                  <a:ea typeface="Calibri" charset="0"/>
                  <a:cs typeface="Calibri" charset="0"/>
                </a:rPr>
                <a:t>Ganga fought as part of the Indian Corps near Ypres between 1914-15 and his experiences provide a new perspective into life on the Western Front for soldiers. </a:t>
              </a:r>
              <a:endParaRPr lang="en-US" sz="2300" dirty="0">
                <a:effectLst/>
                <a:latin typeface="Calibri" charset="0"/>
                <a:ea typeface="Calibri" charset="0"/>
                <a:cs typeface="Calibri" charset="0"/>
              </a:endParaRPr>
            </a:p>
          </p:txBody>
        </p:sp>
        <p:pic>
          <p:nvPicPr>
            <p:cNvPr id="3075" name="Picture 3" descr="page1image19390800">
              <a:extLst>
                <a:ext uri="{FF2B5EF4-FFF2-40B4-BE49-F238E27FC236}">
                  <a16:creationId xmlns:a16="http://schemas.microsoft.com/office/drawing/2014/main" id="{CE6F5297-EDA4-0E4B-9EA0-3993EE0448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651415" y="1665836"/>
              <a:ext cx="1192139" cy="150628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3895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05767" y="2008979"/>
            <a:ext cx="8958020" cy="4705892"/>
          </a:xfrm>
          <a:prstGeom prst="roundRect">
            <a:avLst>
              <a:gd name="adj" fmla="val 12147"/>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7" name="Straight Connector 6"/>
          <p:cNvCxnSpPr/>
          <p:nvPr/>
        </p:nvCxnSpPr>
        <p:spPr>
          <a:xfrm>
            <a:off x="105767" y="4448277"/>
            <a:ext cx="895802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4" idx="2"/>
            <a:endCxn id="4" idx="0"/>
          </p:cNvCxnSpPr>
          <p:nvPr/>
        </p:nvCxnSpPr>
        <p:spPr>
          <a:xfrm flipV="1">
            <a:off x="4584777" y="2008979"/>
            <a:ext cx="0" cy="470589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014025" y="4168912"/>
            <a:ext cx="3141478" cy="613466"/>
          </a:xfrm>
          <a:prstGeom prst="roundRect">
            <a:avLst>
              <a:gd name="adj" fmla="val 12147"/>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5" name="Picture 24"/>
          <p:cNvPicPr>
            <a:picLocks noChangeAspect="1"/>
          </p:cNvPicPr>
          <p:nvPr/>
        </p:nvPicPr>
        <p:blipFill>
          <a:blip r:embed="rId3"/>
          <a:stretch>
            <a:fillRect/>
          </a:stretch>
        </p:blipFill>
        <p:spPr>
          <a:xfrm>
            <a:off x="3045661" y="4219654"/>
            <a:ext cx="502712" cy="502712"/>
          </a:xfrm>
          <a:prstGeom prst="rect">
            <a:avLst/>
          </a:prstGeom>
        </p:spPr>
      </p:pic>
      <p:sp>
        <p:nvSpPr>
          <p:cNvPr id="11" name="Rectangle 10"/>
          <p:cNvSpPr/>
          <p:nvPr/>
        </p:nvSpPr>
        <p:spPr>
          <a:xfrm>
            <a:off x="3014020" y="4121818"/>
            <a:ext cx="3141483" cy="646331"/>
          </a:xfrm>
          <a:prstGeom prst="rect">
            <a:avLst/>
          </a:prstGeom>
        </p:spPr>
        <p:txBody>
          <a:bodyPr wrap="square">
            <a:spAutoFit/>
          </a:bodyPr>
          <a:lstStyle/>
          <a:p>
            <a:pPr algn="ctr"/>
            <a:r>
              <a:rPr lang="en-GB" sz="3600" b="1" u="sng" dirty="0">
                <a:solidFill>
                  <a:srgbClr val="FF0000"/>
                </a:solidFill>
                <a:latin typeface="Calibri" charset="0"/>
                <a:ea typeface="Calibri" charset="0"/>
                <a:cs typeface="Calibri" charset="0"/>
              </a:rPr>
              <a:t>Empire</a:t>
            </a:r>
          </a:p>
        </p:txBody>
      </p:sp>
      <p:sp>
        <p:nvSpPr>
          <p:cNvPr id="26" name="Rectangle 25"/>
          <p:cNvSpPr/>
          <p:nvPr/>
        </p:nvSpPr>
        <p:spPr>
          <a:xfrm>
            <a:off x="105763" y="1981645"/>
            <a:ext cx="4479010" cy="523220"/>
          </a:xfrm>
          <a:prstGeom prst="rect">
            <a:avLst/>
          </a:prstGeom>
        </p:spPr>
        <p:txBody>
          <a:bodyPr wrap="square">
            <a:spAutoFit/>
          </a:bodyPr>
          <a:lstStyle/>
          <a:p>
            <a:pPr algn="ctr">
              <a:spcAft>
                <a:spcPts val="600"/>
              </a:spcAft>
            </a:pPr>
            <a:r>
              <a:rPr lang="en-GB" sz="2800" b="1" u="sng" dirty="0">
                <a:latin typeface="Calibri" panose="020F0502020204030204" pitchFamily="34" charset="0"/>
                <a:cs typeface="Calibri" panose="020F0502020204030204" pitchFamily="34" charset="0"/>
              </a:rPr>
              <a:t>Definition</a:t>
            </a:r>
          </a:p>
        </p:txBody>
      </p:sp>
      <p:sp>
        <p:nvSpPr>
          <p:cNvPr id="27" name="Rectangle 26"/>
          <p:cNvSpPr/>
          <p:nvPr/>
        </p:nvSpPr>
        <p:spPr>
          <a:xfrm>
            <a:off x="4584777" y="1981645"/>
            <a:ext cx="4479010" cy="523220"/>
          </a:xfrm>
          <a:prstGeom prst="rect">
            <a:avLst/>
          </a:prstGeom>
        </p:spPr>
        <p:txBody>
          <a:bodyPr wrap="square">
            <a:spAutoFit/>
          </a:bodyPr>
          <a:lstStyle/>
          <a:p>
            <a:pPr algn="ctr">
              <a:spcAft>
                <a:spcPts val="600"/>
              </a:spcAft>
            </a:pPr>
            <a:r>
              <a:rPr lang="en-GB" sz="2800" b="1" dirty="0">
                <a:latin typeface="Calibri" panose="020F0502020204030204" pitchFamily="34" charset="0"/>
                <a:cs typeface="Calibri" panose="020F0502020204030204" pitchFamily="34" charset="0"/>
              </a:rPr>
              <a:t>Characteristics</a:t>
            </a:r>
          </a:p>
        </p:txBody>
      </p:sp>
      <p:sp>
        <p:nvSpPr>
          <p:cNvPr id="28" name="Rectangle 27"/>
          <p:cNvSpPr/>
          <p:nvPr/>
        </p:nvSpPr>
        <p:spPr>
          <a:xfrm>
            <a:off x="105763" y="4802220"/>
            <a:ext cx="4478998" cy="523220"/>
          </a:xfrm>
          <a:prstGeom prst="rect">
            <a:avLst/>
          </a:prstGeom>
        </p:spPr>
        <p:txBody>
          <a:bodyPr wrap="square">
            <a:spAutoFit/>
          </a:bodyPr>
          <a:lstStyle/>
          <a:p>
            <a:pPr algn="ctr">
              <a:spcAft>
                <a:spcPts val="600"/>
              </a:spcAft>
            </a:pPr>
            <a:r>
              <a:rPr lang="en-GB" sz="2800" b="1" dirty="0">
                <a:latin typeface="Calibri" panose="020F0502020204030204" pitchFamily="34" charset="0"/>
                <a:cs typeface="Calibri" panose="020F0502020204030204" pitchFamily="34" charset="0"/>
              </a:rPr>
              <a:t>Examples</a:t>
            </a:r>
          </a:p>
        </p:txBody>
      </p:sp>
      <p:sp>
        <p:nvSpPr>
          <p:cNvPr id="29" name="Rectangle 28"/>
          <p:cNvSpPr/>
          <p:nvPr/>
        </p:nvSpPr>
        <p:spPr>
          <a:xfrm>
            <a:off x="4564575" y="4802219"/>
            <a:ext cx="4479001" cy="523220"/>
          </a:xfrm>
          <a:prstGeom prst="rect">
            <a:avLst/>
          </a:prstGeom>
        </p:spPr>
        <p:txBody>
          <a:bodyPr wrap="square">
            <a:spAutoFit/>
          </a:bodyPr>
          <a:lstStyle/>
          <a:p>
            <a:pPr algn="ctr">
              <a:spcAft>
                <a:spcPts val="600"/>
              </a:spcAft>
            </a:pPr>
            <a:r>
              <a:rPr lang="en-GB" sz="2800" b="1" dirty="0">
                <a:latin typeface="Calibri" panose="020F0502020204030204" pitchFamily="34" charset="0"/>
                <a:cs typeface="Calibri" panose="020F0502020204030204" pitchFamily="34" charset="0"/>
              </a:rPr>
              <a:t>Non Examples</a:t>
            </a:r>
          </a:p>
        </p:txBody>
      </p:sp>
      <p:sp>
        <p:nvSpPr>
          <p:cNvPr id="13" name="Rectangle 12"/>
          <p:cNvSpPr/>
          <p:nvPr/>
        </p:nvSpPr>
        <p:spPr>
          <a:xfrm>
            <a:off x="105751" y="2566420"/>
            <a:ext cx="4479011" cy="1200329"/>
          </a:xfrm>
          <a:prstGeom prst="rect">
            <a:avLst/>
          </a:prstGeom>
        </p:spPr>
        <p:txBody>
          <a:bodyPr wrap="square">
            <a:spAutoFit/>
          </a:bodyPr>
          <a:lstStyle/>
          <a:p>
            <a:pPr algn="ctr"/>
            <a:r>
              <a:rPr lang="en-GB" sz="2400" dirty="0">
                <a:solidFill>
                  <a:srgbClr val="FF0000"/>
                </a:solidFill>
                <a:latin typeface="Calibri" charset="0"/>
                <a:ea typeface="Calibri" charset="0"/>
                <a:cs typeface="Calibri" charset="0"/>
              </a:rPr>
              <a:t>When a group of countries (colonies), is ruled over by a single country. </a:t>
            </a:r>
            <a:endParaRPr lang="en-GB" sz="2400" b="1" dirty="0"/>
          </a:p>
        </p:txBody>
      </p:sp>
      <p:sp>
        <p:nvSpPr>
          <p:cNvPr id="30" name="Rectangle 29"/>
          <p:cNvSpPr/>
          <p:nvPr/>
        </p:nvSpPr>
        <p:spPr>
          <a:xfrm>
            <a:off x="4564565" y="2405489"/>
            <a:ext cx="4479011" cy="1862048"/>
          </a:xfrm>
          <a:prstGeom prst="rect">
            <a:avLst/>
          </a:prstGeom>
        </p:spPr>
        <p:txBody>
          <a:bodyPr wrap="square">
            <a:spAutoFit/>
          </a:bodyPr>
          <a:lstStyle/>
          <a:p>
            <a:pPr algn="ctr">
              <a:spcAft>
                <a:spcPts val="600"/>
              </a:spcAft>
            </a:pPr>
            <a:r>
              <a:rPr lang="en-GB" sz="2200" dirty="0">
                <a:solidFill>
                  <a:srgbClr val="FF0000"/>
                </a:solidFill>
                <a:latin typeface="Calibri" charset="0"/>
                <a:ea typeface="Calibri" charset="0"/>
                <a:cs typeface="Calibri" charset="0"/>
              </a:rPr>
              <a:t>The ruling country has a strong government and army</a:t>
            </a:r>
          </a:p>
          <a:p>
            <a:pPr algn="ctr">
              <a:spcAft>
                <a:spcPts val="600"/>
              </a:spcAft>
            </a:pPr>
            <a:r>
              <a:rPr lang="en-GB" sz="2200" dirty="0">
                <a:solidFill>
                  <a:srgbClr val="FF0000"/>
                </a:solidFill>
                <a:latin typeface="Calibri" charset="0"/>
                <a:cs typeface="Calibri" charset="0"/>
              </a:rPr>
              <a:t>Covers a large geographical area, encompassing many different ethnicities are ruled </a:t>
            </a:r>
            <a:endParaRPr lang="en-GB" sz="2200" dirty="0"/>
          </a:p>
        </p:txBody>
      </p:sp>
      <p:sp>
        <p:nvSpPr>
          <p:cNvPr id="31" name="Rectangle 30"/>
          <p:cNvSpPr/>
          <p:nvPr/>
        </p:nvSpPr>
        <p:spPr>
          <a:xfrm>
            <a:off x="106809" y="5334329"/>
            <a:ext cx="4464150" cy="1261884"/>
          </a:xfrm>
          <a:prstGeom prst="rect">
            <a:avLst/>
          </a:prstGeom>
        </p:spPr>
        <p:txBody>
          <a:bodyPr wrap="square">
            <a:spAutoFit/>
          </a:bodyPr>
          <a:lstStyle/>
          <a:p>
            <a:pPr algn="ctr">
              <a:spcAft>
                <a:spcPts val="600"/>
              </a:spcAft>
            </a:pPr>
            <a:r>
              <a:rPr lang="en-GB" sz="2200" dirty="0">
                <a:solidFill>
                  <a:srgbClr val="FF0000"/>
                </a:solidFill>
                <a:latin typeface="Calibri" panose="020F0502020204030204" pitchFamily="34" charset="0"/>
                <a:cs typeface="Calibri" panose="020F0502020204030204" pitchFamily="34" charset="0"/>
              </a:rPr>
              <a:t>The British Empire</a:t>
            </a:r>
          </a:p>
          <a:p>
            <a:pPr algn="ctr">
              <a:spcAft>
                <a:spcPts val="600"/>
              </a:spcAft>
            </a:pPr>
            <a:r>
              <a:rPr lang="en-GB" sz="2200" dirty="0">
                <a:solidFill>
                  <a:srgbClr val="FF0000"/>
                </a:solidFill>
                <a:latin typeface="Calibri" panose="020F0502020204030204" pitchFamily="34" charset="0"/>
                <a:cs typeface="Calibri" panose="020F0502020204030204" pitchFamily="34" charset="0"/>
              </a:rPr>
              <a:t>The Roman Empire</a:t>
            </a:r>
          </a:p>
          <a:p>
            <a:pPr algn="ctr">
              <a:spcAft>
                <a:spcPts val="600"/>
              </a:spcAft>
            </a:pPr>
            <a:r>
              <a:rPr lang="en-GB" sz="2200" dirty="0">
                <a:solidFill>
                  <a:srgbClr val="FF0000"/>
                </a:solidFill>
                <a:latin typeface="Calibri" panose="020F0502020204030204" pitchFamily="34" charset="0"/>
                <a:cs typeface="Calibri" panose="020F0502020204030204" pitchFamily="34" charset="0"/>
              </a:rPr>
              <a:t>The Ottoman Empire</a:t>
            </a:r>
          </a:p>
        </p:txBody>
      </p:sp>
      <p:sp>
        <p:nvSpPr>
          <p:cNvPr id="34" name="Rectangle 33"/>
          <p:cNvSpPr/>
          <p:nvPr/>
        </p:nvSpPr>
        <p:spPr>
          <a:xfrm>
            <a:off x="4572000" y="5253548"/>
            <a:ext cx="4464150" cy="1261884"/>
          </a:xfrm>
          <a:prstGeom prst="rect">
            <a:avLst/>
          </a:prstGeom>
        </p:spPr>
        <p:txBody>
          <a:bodyPr wrap="square">
            <a:spAutoFit/>
          </a:bodyPr>
          <a:lstStyle/>
          <a:p>
            <a:pPr algn="ctr">
              <a:spcAft>
                <a:spcPts val="600"/>
              </a:spcAft>
            </a:pPr>
            <a:r>
              <a:rPr lang="en-GB" sz="2200" dirty="0">
                <a:solidFill>
                  <a:srgbClr val="FF0000"/>
                </a:solidFill>
                <a:latin typeface="Calibri" panose="020F0502020204030204" pitchFamily="34" charset="0"/>
                <a:cs typeface="Calibri" panose="020F0502020204030204" pitchFamily="34" charset="0"/>
              </a:rPr>
              <a:t>England</a:t>
            </a:r>
          </a:p>
          <a:p>
            <a:pPr algn="ctr">
              <a:spcAft>
                <a:spcPts val="600"/>
              </a:spcAft>
            </a:pPr>
            <a:r>
              <a:rPr lang="en-GB" sz="2200" dirty="0">
                <a:solidFill>
                  <a:srgbClr val="FF0000"/>
                </a:solidFill>
                <a:latin typeface="Calibri" panose="020F0502020204030204" pitchFamily="34" charset="0"/>
                <a:cs typeface="Calibri" panose="020F0502020204030204" pitchFamily="34" charset="0"/>
              </a:rPr>
              <a:t>The United Nations</a:t>
            </a:r>
          </a:p>
          <a:p>
            <a:pPr algn="ctr">
              <a:spcAft>
                <a:spcPts val="600"/>
              </a:spcAft>
            </a:pPr>
            <a:r>
              <a:rPr lang="en-GB" sz="2200" dirty="0">
                <a:solidFill>
                  <a:srgbClr val="FF0000"/>
                </a:solidFill>
                <a:latin typeface="Calibri" panose="020F0502020204030204" pitchFamily="34" charset="0"/>
                <a:cs typeface="Calibri" panose="020F0502020204030204" pitchFamily="34" charset="0"/>
              </a:rPr>
              <a:t>The EU</a:t>
            </a:r>
          </a:p>
        </p:txBody>
      </p:sp>
      <p:sp>
        <p:nvSpPr>
          <p:cNvPr id="22" name="Title 1"/>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b="1" dirty="0">
                <a:latin typeface="Calibri" panose="020F0502020204030204" pitchFamily="34" charset="0"/>
                <a:cs typeface="Calibri" panose="020F0502020204030204" pitchFamily="34" charset="0"/>
              </a:rPr>
              <a:t>Recap</a:t>
            </a:r>
            <a:r>
              <a:rPr lang="en-US" sz="5400" dirty="0">
                <a:latin typeface="Calibri" panose="020F0502020204030204" pitchFamily="34" charset="0"/>
                <a:cs typeface="Calibri" panose="020F0502020204030204" pitchFamily="34" charset="0"/>
              </a:rPr>
              <a:t>: Empire</a:t>
            </a:r>
          </a:p>
        </p:txBody>
      </p:sp>
      <p:sp>
        <p:nvSpPr>
          <p:cNvPr id="23" name="Rectangle 22"/>
          <p:cNvSpPr/>
          <p:nvPr/>
        </p:nvSpPr>
        <p:spPr>
          <a:xfrm>
            <a:off x="-1" y="742657"/>
            <a:ext cx="9099549" cy="1200329"/>
          </a:xfrm>
          <a:prstGeom prst="rect">
            <a:avLst/>
          </a:prstGeom>
        </p:spPr>
        <p:txBody>
          <a:bodyPr wrap="square">
            <a:spAutoFit/>
          </a:bodyPr>
          <a:lstStyle/>
          <a:p>
            <a:r>
              <a:rPr lang="en-GB" sz="2400" dirty="0">
                <a:latin typeface="Calibri" charset="0"/>
                <a:ea typeface="Calibri" charset="0"/>
                <a:cs typeface="Calibri" charset="0"/>
              </a:rPr>
              <a:t>Today we are looking at the troops who fought for the British Empire. We covered empire in Year 7, but can you remember what it means? </a:t>
            </a:r>
          </a:p>
          <a:p>
            <a:pPr algn="ctr"/>
            <a:r>
              <a:rPr lang="en-GB" sz="2400" b="1" dirty="0">
                <a:solidFill>
                  <a:srgbClr val="0432FF"/>
                </a:solidFill>
                <a:latin typeface="Calibri" charset="0"/>
                <a:ea typeface="Calibri" charset="0"/>
                <a:cs typeface="Calibri" charset="0"/>
              </a:rPr>
              <a:t>Write a definition out and we will compare to our </a:t>
            </a:r>
            <a:r>
              <a:rPr lang="en-GB" sz="2400" b="1" dirty="0" err="1">
                <a:solidFill>
                  <a:srgbClr val="0432FF"/>
                </a:solidFill>
                <a:latin typeface="Calibri" charset="0"/>
                <a:ea typeface="Calibri" charset="0"/>
                <a:cs typeface="Calibri" charset="0"/>
              </a:rPr>
              <a:t>Frayer</a:t>
            </a:r>
            <a:r>
              <a:rPr lang="en-GB" sz="2400" b="1" dirty="0">
                <a:solidFill>
                  <a:srgbClr val="0432FF"/>
                </a:solidFill>
                <a:latin typeface="Calibri" charset="0"/>
                <a:ea typeface="Calibri" charset="0"/>
                <a:cs typeface="Calibri" charset="0"/>
              </a:rPr>
              <a:t> definition</a:t>
            </a:r>
          </a:p>
        </p:txBody>
      </p:sp>
    </p:spTree>
    <p:extLst>
      <p:ext uri="{BB962C8B-B14F-4D97-AF65-F5344CB8AC3E}">
        <p14:creationId xmlns:p14="http://schemas.microsoft.com/office/powerpoint/2010/main" val="85332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p:bldP spid="31"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t1s.com - How the colonies made WW1 a global war  History  The Worlds War_720p" descr="yt1s.com - How the colonies made WW1 a global war  History  The Worlds War_720p">
            <a:hlinkClick r:id="" action="ppaction://media"/>
            <a:extLst>
              <a:ext uri="{FF2B5EF4-FFF2-40B4-BE49-F238E27FC236}">
                <a16:creationId xmlns:a16="http://schemas.microsoft.com/office/drawing/2014/main" id="{3760026E-1767-FC42-B145-3BC9471942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
        <p:nvSpPr>
          <p:cNvPr id="3" name="Title 1">
            <a:extLst>
              <a:ext uri="{FF2B5EF4-FFF2-40B4-BE49-F238E27FC236}">
                <a16:creationId xmlns:a16="http://schemas.microsoft.com/office/drawing/2014/main" id="{2F7FE52F-C7D9-864A-9549-E93C8E6F80C0}"/>
              </a:ext>
            </a:extLst>
          </p:cNvPr>
          <p:cNvSpPr txBox="1">
            <a:spLocks/>
          </p:cNvSpPr>
          <p:nvPr/>
        </p:nvSpPr>
        <p:spPr>
          <a:xfrm>
            <a:off x="0" y="0"/>
            <a:ext cx="9138198" cy="1143000"/>
          </a:xfrm>
          <a:prstGeom prst="rect">
            <a:avLst/>
          </a:prstGeom>
        </p:spPr>
        <p:txBody>
          <a:bodyP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a:latin typeface="Calibri" charset="0"/>
                <a:ea typeface="Calibri" charset="0"/>
                <a:cs typeface="Calibri" charset="0"/>
              </a:rPr>
              <a:t>Who were the Empire soldiers?</a:t>
            </a:r>
          </a:p>
        </p:txBody>
      </p:sp>
      <p:sp>
        <p:nvSpPr>
          <p:cNvPr id="4" name="Rectangle 3">
            <a:extLst>
              <a:ext uri="{FF2B5EF4-FFF2-40B4-BE49-F238E27FC236}">
                <a16:creationId xmlns:a16="http://schemas.microsoft.com/office/drawing/2014/main" id="{AEC6D0C3-1DB8-9E4A-B865-DA588E436366}"/>
              </a:ext>
            </a:extLst>
          </p:cNvPr>
          <p:cNvSpPr/>
          <p:nvPr/>
        </p:nvSpPr>
        <p:spPr>
          <a:xfrm>
            <a:off x="1" y="6000750"/>
            <a:ext cx="2488366" cy="830997"/>
          </a:xfrm>
          <a:prstGeom prst="rect">
            <a:avLst/>
          </a:prstGeom>
        </p:spPr>
        <p:txBody>
          <a:bodyPr wrap="square">
            <a:spAutoFit/>
          </a:bodyPr>
          <a:lstStyle/>
          <a:p>
            <a:r>
              <a:rPr lang="en-GB" sz="2400" b="1" dirty="0">
                <a:latin typeface="Calibri" panose="020F0502020204030204" pitchFamily="34" charset="0"/>
                <a:cs typeface="Calibri" panose="020F0502020204030204" pitchFamily="34" charset="0"/>
              </a:rPr>
              <a:t>Watch this video &amp; complete</a:t>
            </a:r>
          </a:p>
        </p:txBody>
      </p:sp>
      <p:sp>
        <p:nvSpPr>
          <p:cNvPr id="5" name="Rectangle 4">
            <a:extLst>
              <a:ext uri="{FF2B5EF4-FFF2-40B4-BE49-F238E27FC236}">
                <a16:creationId xmlns:a16="http://schemas.microsoft.com/office/drawing/2014/main" id="{35E402C6-8F5F-6A49-99DB-138BECB72C91}"/>
              </a:ext>
            </a:extLst>
          </p:cNvPr>
          <p:cNvSpPr/>
          <p:nvPr/>
        </p:nvSpPr>
        <p:spPr>
          <a:xfrm>
            <a:off x="2258517" y="6062306"/>
            <a:ext cx="6885484" cy="769441"/>
          </a:xfrm>
          <a:prstGeom prst="rect">
            <a:avLst/>
          </a:prstGeom>
        </p:spPr>
        <p:txBody>
          <a:bodyPr wrap="square">
            <a:spAutoFit/>
          </a:bodyPr>
          <a:lstStyle/>
          <a:p>
            <a:pPr marL="457200" indent="-457200">
              <a:buFont typeface="+mj-lt"/>
              <a:buAutoNum type="arabicPeriod"/>
            </a:pPr>
            <a:r>
              <a:rPr lang="en-GB" sz="2200" dirty="0">
                <a:latin typeface="Calibri" panose="020F0502020204030204" pitchFamily="34" charset="0"/>
                <a:cs typeface="Calibri" panose="020F0502020204030204" pitchFamily="34" charset="0"/>
              </a:rPr>
              <a:t>Where soldiers come from to serve in WW1?</a:t>
            </a:r>
          </a:p>
          <a:p>
            <a:pPr marL="457200" indent="-457200">
              <a:buFont typeface="+mj-lt"/>
              <a:buAutoNum type="arabicPeriod"/>
            </a:pPr>
            <a:r>
              <a:rPr lang="en-GB" sz="2200" dirty="0">
                <a:latin typeface="Calibri" panose="020F0502020204030204" pitchFamily="34" charset="0"/>
                <a:cs typeface="Calibri" panose="020F0502020204030204" pitchFamily="34" charset="0"/>
              </a:rPr>
              <a:t>What roles did they have in the British army?</a:t>
            </a:r>
          </a:p>
        </p:txBody>
      </p:sp>
    </p:spTree>
    <p:extLst>
      <p:ext uri="{BB962C8B-B14F-4D97-AF65-F5344CB8AC3E}">
        <p14:creationId xmlns:p14="http://schemas.microsoft.com/office/powerpoint/2010/main" val="357704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4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366"/>
            <a:ext cx="9138198" cy="1143000"/>
          </a:xfrm>
        </p:spPr>
        <p:txBody>
          <a:bodyPr>
            <a:noAutofit/>
          </a:bodyPr>
          <a:lstStyle/>
          <a:p>
            <a:r>
              <a:rPr lang="en-US" sz="4000" dirty="0">
                <a:latin typeface="Calibri" charset="0"/>
                <a:ea typeface="Calibri" charset="0"/>
                <a:cs typeface="Calibri" charset="0"/>
              </a:rPr>
              <a:t>Who are the </a:t>
            </a:r>
            <a:r>
              <a:rPr lang="en-US" sz="4000" dirty="0">
                <a:solidFill>
                  <a:srgbClr val="FF0000"/>
                </a:solidFill>
                <a:latin typeface="Calibri" charset="0"/>
                <a:ea typeface="Calibri" charset="0"/>
                <a:cs typeface="Calibri" charset="0"/>
              </a:rPr>
              <a:t>forgotten</a:t>
            </a:r>
            <a:r>
              <a:rPr lang="en-US" sz="4000" dirty="0">
                <a:latin typeface="Calibri" charset="0"/>
                <a:ea typeface="Calibri" charset="0"/>
                <a:cs typeface="Calibri" charset="0"/>
              </a:rPr>
              <a:t> of the British Army?</a:t>
            </a:r>
          </a:p>
        </p:txBody>
      </p:sp>
      <p:sp>
        <p:nvSpPr>
          <p:cNvPr id="5" name="Rectangle 4"/>
          <p:cNvSpPr/>
          <p:nvPr/>
        </p:nvSpPr>
        <p:spPr>
          <a:xfrm>
            <a:off x="92492" y="716790"/>
            <a:ext cx="9138199" cy="830997"/>
          </a:xfrm>
          <a:prstGeom prst="rect">
            <a:avLst/>
          </a:prstGeom>
        </p:spPr>
        <p:txBody>
          <a:bodyPr wrap="square">
            <a:spAutoFit/>
          </a:bodyPr>
          <a:lstStyle/>
          <a:p>
            <a:pPr algn="ctr">
              <a:spcAft>
                <a:spcPts val="1000"/>
              </a:spcAft>
            </a:pPr>
            <a:r>
              <a:rPr lang="en-GB" sz="2400" dirty="0">
                <a:solidFill>
                  <a:srgbClr val="FF0000"/>
                </a:solidFill>
                <a:latin typeface="Calibri" charset="0"/>
                <a:ea typeface="Calibri" charset="0"/>
                <a:cs typeface="Calibri" charset="0"/>
              </a:rPr>
              <a:t>Britons did not die alone in the First World War</a:t>
            </a:r>
            <a:r>
              <a:rPr lang="en-GB" sz="2400" dirty="0">
                <a:latin typeface="Calibri" charset="0"/>
                <a:ea typeface="Calibri" charset="0"/>
                <a:cs typeface="Calibri" charset="0"/>
              </a:rPr>
              <a:t>; they fell alongside men from our vast empire. Many of these have been forgotten in history</a:t>
            </a:r>
            <a:endParaRPr lang="en-GB" sz="2400" dirty="0">
              <a:solidFill>
                <a:srgbClr val="FF0000"/>
              </a:solidFill>
              <a:latin typeface="Calibri" charset="0"/>
              <a:ea typeface="Calibri" charset="0"/>
              <a:cs typeface="Calibri" charset="0"/>
            </a:endParaRPr>
          </a:p>
        </p:txBody>
      </p:sp>
      <p:pic>
        <p:nvPicPr>
          <p:cNvPr id="1026" name="Picture 2" descr="tumblr_n8v2jvgrr91tp910fo4_1280.jpg 1,280×952 pixels | Map, War, British  history"/>
          <p:cNvPicPr>
            <a:picLocks noChangeAspect="1" noChangeArrowheads="1"/>
          </p:cNvPicPr>
          <p:nvPr/>
        </p:nvPicPr>
        <p:blipFill rotWithShape="1">
          <a:blip r:embed="rId3">
            <a:extLst>
              <a:ext uri="{28A0092B-C50C-407E-A947-70E740481C1C}">
                <a14:useLocalDpi xmlns:a14="http://schemas.microsoft.com/office/drawing/2010/main" val="0"/>
              </a:ext>
            </a:extLst>
          </a:blip>
          <a:srcRect l="16364" t="3785" r="16596" b="28956"/>
          <a:stretch/>
        </p:blipFill>
        <p:spPr bwMode="auto">
          <a:xfrm>
            <a:off x="1553885" y="1559217"/>
            <a:ext cx="5763974" cy="43009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205636" y="7484864"/>
            <a:ext cx="1018227" cy="369332"/>
          </a:xfrm>
          <a:prstGeom prst="rect">
            <a:avLst/>
          </a:prstGeom>
        </p:spPr>
        <p:txBody>
          <a:bodyPr wrap="none">
            <a:spAutoFit/>
          </a:bodyPr>
          <a:lstStyle/>
          <a:p>
            <a:r>
              <a:rPr lang="en-GB">
                <a:solidFill>
                  <a:srgbClr val="333333"/>
                </a:solidFill>
                <a:latin typeface="aleoregular"/>
              </a:rPr>
              <a:t>180,000</a:t>
            </a:r>
            <a:endParaRPr lang="en-GB"/>
          </a:p>
        </p:txBody>
      </p:sp>
      <p:grpSp>
        <p:nvGrpSpPr>
          <p:cNvPr id="44" name="Group 43"/>
          <p:cNvGrpSpPr/>
          <p:nvPr/>
        </p:nvGrpSpPr>
        <p:grpSpPr>
          <a:xfrm>
            <a:off x="5795010" y="1597504"/>
            <a:ext cx="3348990" cy="2848766"/>
            <a:chOff x="5795010" y="1597504"/>
            <a:chExt cx="3348990" cy="2848766"/>
          </a:xfrm>
        </p:grpSpPr>
        <p:pic>
          <p:nvPicPr>
            <p:cNvPr id="1028" name="Picture 4" descr="Indian troops passing through a communication trench on the Mesopotamian Front, 19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341" y="2297567"/>
              <a:ext cx="1527175" cy="122174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a:stCxn id="1028" idx="1"/>
            </p:cNvCxnSpPr>
            <p:nvPr/>
          </p:nvCxnSpPr>
          <p:spPr>
            <a:xfrm flipH="1">
              <a:off x="5795010" y="2908437"/>
              <a:ext cx="1672331" cy="1537833"/>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317859" y="1597504"/>
              <a:ext cx="1826141" cy="646331"/>
            </a:xfrm>
            <a:prstGeom prst="rect">
              <a:avLst/>
            </a:prstGeom>
          </p:spPr>
          <p:txBody>
            <a:bodyPr wrap="square">
              <a:spAutoFit/>
            </a:bodyPr>
            <a:lstStyle/>
            <a:p>
              <a:pPr algn="ctr"/>
              <a:r>
                <a:rPr lang="en-GB" b="1" dirty="0">
                  <a:solidFill>
                    <a:srgbClr val="FF0000"/>
                  </a:solidFill>
                  <a:latin typeface="Calibri" panose="020F0502020204030204" pitchFamily="34" charset="0"/>
                  <a:cs typeface="Calibri" panose="020F0502020204030204" pitchFamily="34" charset="0"/>
                </a:rPr>
                <a:t>74,000 Indians</a:t>
              </a:r>
            </a:p>
            <a:p>
              <a:pPr algn="ctr"/>
              <a:r>
                <a:rPr lang="en-GB" b="1" dirty="0">
                  <a:solidFill>
                    <a:srgbClr val="FF0000"/>
                  </a:solidFill>
                  <a:latin typeface="Calibri" panose="020F0502020204030204" pitchFamily="34" charset="0"/>
                  <a:cs typeface="Calibri" panose="020F0502020204030204" pitchFamily="34" charset="0"/>
                </a:rPr>
                <a:t>(India/Pakistan)</a:t>
              </a:r>
            </a:p>
          </p:txBody>
        </p:sp>
      </p:grpSp>
      <p:grpSp>
        <p:nvGrpSpPr>
          <p:cNvPr id="34" name="Group 33"/>
          <p:cNvGrpSpPr/>
          <p:nvPr/>
        </p:nvGrpSpPr>
        <p:grpSpPr>
          <a:xfrm>
            <a:off x="0" y="1551337"/>
            <a:ext cx="2541512" cy="2083229"/>
            <a:chOff x="0" y="1551337"/>
            <a:chExt cx="2541512" cy="2083229"/>
          </a:xfrm>
        </p:grpSpPr>
        <p:sp>
          <p:nvSpPr>
            <p:cNvPr id="12" name="Rectangle 11"/>
            <p:cNvSpPr/>
            <p:nvPr/>
          </p:nvSpPr>
          <p:spPr>
            <a:xfrm>
              <a:off x="0" y="1551337"/>
              <a:ext cx="1551652" cy="646331"/>
            </a:xfrm>
            <a:prstGeom prst="rect">
              <a:avLst/>
            </a:prstGeom>
          </p:spPr>
          <p:txBody>
            <a:bodyPr wrap="square">
              <a:spAutoFit/>
            </a:bodyPr>
            <a:lstStyle/>
            <a:p>
              <a:pPr algn="ctr"/>
              <a:r>
                <a:rPr lang="en-GB" b="1">
                  <a:latin typeface="Calibri" panose="020F0502020204030204" pitchFamily="34" charset="0"/>
                  <a:cs typeface="Calibri" panose="020F0502020204030204" pitchFamily="34" charset="0"/>
                </a:rPr>
                <a:t>620,000</a:t>
              </a:r>
            </a:p>
            <a:p>
              <a:pPr algn="ctr"/>
              <a:r>
                <a:rPr lang="en-GB" b="1">
                  <a:latin typeface="Calibri" panose="020F0502020204030204" pitchFamily="34" charset="0"/>
                  <a:cs typeface="Calibri" panose="020F0502020204030204" pitchFamily="34" charset="0"/>
                </a:rPr>
                <a:t> Canadians</a:t>
              </a:r>
            </a:p>
          </p:txBody>
        </p:sp>
        <p:pic>
          <p:nvPicPr>
            <p:cNvPr id="1034" name="Picture 10" descr="A French woman sells oranges to Canadian soldiers, 19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32" y="2187299"/>
              <a:ext cx="1423517" cy="1138814"/>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p:cNvCxnSpPr>
              <a:stCxn id="1034" idx="3"/>
            </p:cNvCxnSpPr>
            <p:nvPr/>
          </p:nvCxnSpPr>
          <p:spPr>
            <a:xfrm>
              <a:off x="1493149" y="2756706"/>
              <a:ext cx="1048363" cy="877860"/>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3" name="Group 42"/>
          <p:cNvGrpSpPr/>
          <p:nvPr/>
        </p:nvGrpSpPr>
        <p:grpSpPr>
          <a:xfrm>
            <a:off x="1557161" y="4721984"/>
            <a:ext cx="3265858" cy="2127700"/>
            <a:chOff x="7520732" y="2442261"/>
            <a:chExt cx="3265858" cy="2127700"/>
          </a:xfrm>
        </p:grpSpPr>
        <p:sp>
          <p:nvSpPr>
            <p:cNvPr id="3" name="Rectangle 2"/>
            <p:cNvSpPr/>
            <p:nvPr/>
          </p:nvSpPr>
          <p:spPr>
            <a:xfrm>
              <a:off x="7520732" y="3646631"/>
              <a:ext cx="1826141" cy="923330"/>
            </a:xfrm>
            <a:prstGeom prst="rect">
              <a:avLst/>
            </a:prstGeom>
          </p:spPr>
          <p:txBody>
            <a:bodyPr wrap="square">
              <a:spAutoFit/>
            </a:bodyPr>
            <a:lstStyle/>
            <a:p>
              <a:pPr algn="ctr"/>
              <a:r>
                <a:rPr lang="en-GB" b="1" dirty="0">
                  <a:solidFill>
                    <a:srgbClr val="FF0000"/>
                  </a:solidFill>
                  <a:latin typeface="Calibri" panose="020F0502020204030204" pitchFamily="34" charset="0"/>
                  <a:cs typeface="Calibri" panose="020F0502020204030204" pitchFamily="34" charset="0"/>
                </a:rPr>
                <a:t>180,000 Africans</a:t>
              </a:r>
            </a:p>
            <a:p>
              <a:pPr algn="ctr"/>
              <a:r>
                <a:rPr lang="en-GB" b="1" dirty="0">
                  <a:solidFill>
                    <a:srgbClr val="FF0000"/>
                  </a:solidFill>
                  <a:latin typeface="Calibri" panose="020F0502020204030204" pitchFamily="34" charset="0"/>
                  <a:cs typeface="Calibri" panose="020F0502020204030204" pitchFamily="34" charset="0"/>
                </a:rPr>
                <a:t>(Nigeria, Ghana, Kenya, Uganda)</a:t>
              </a:r>
            </a:p>
          </p:txBody>
        </p:sp>
        <p:pic>
          <p:nvPicPr>
            <p:cNvPr id="1032" name="Picture 8" descr="Men of the King's African Rifles, 19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1820" y="3665384"/>
              <a:ext cx="1089823" cy="871858"/>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p:cNvCxnSpPr/>
            <p:nvPr/>
          </p:nvCxnSpPr>
          <p:spPr>
            <a:xfrm flipV="1">
              <a:off x="10038298" y="2442261"/>
              <a:ext cx="748292" cy="1200414"/>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4825170" y="5322191"/>
            <a:ext cx="4389352" cy="1562058"/>
            <a:chOff x="4015850" y="5319273"/>
            <a:chExt cx="4389352" cy="1562058"/>
          </a:xfrm>
        </p:grpSpPr>
        <p:pic>
          <p:nvPicPr>
            <p:cNvPr id="1036" name="Picture 12" descr="https://collection.nam.ac.uk/images/960/94000-94999/94574.jpg"/>
            <p:cNvPicPr>
              <a:picLocks noChangeAspect="1" noChangeArrowheads="1"/>
            </p:cNvPicPr>
            <p:nvPr/>
          </p:nvPicPr>
          <p:blipFill rotWithShape="1">
            <a:blip r:embed="rId7">
              <a:extLst>
                <a:ext uri="{28A0092B-C50C-407E-A947-70E740481C1C}">
                  <a14:useLocalDpi xmlns:a14="http://schemas.microsoft.com/office/drawing/2010/main" val="0"/>
                </a:ext>
              </a:extLst>
            </a:blip>
            <a:srcRect t="26829" b="25645"/>
            <a:stretch/>
          </p:blipFill>
          <p:spPr bwMode="auto">
            <a:xfrm>
              <a:off x="4015850" y="5946609"/>
              <a:ext cx="2598200" cy="84766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6579061" y="5958001"/>
              <a:ext cx="1826141" cy="923330"/>
            </a:xfrm>
            <a:prstGeom prst="rect">
              <a:avLst/>
            </a:prstGeom>
          </p:spPr>
          <p:txBody>
            <a:bodyPr wrap="square">
              <a:spAutoFit/>
            </a:bodyPr>
            <a:lstStyle/>
            <a:p>
              <a:pPr algn="ctr"/>
              <a:r>
                <a:rPr lang="en-GB" b="1" dirty="0">
                  <a:latin typeface="Calibri" panose="020F0502020204030204" pitchFamily="34" charset="0"/>
                  <a:cs typeface="Calibri" panose="020F0502020204030204" pitchFamily="34" charset="0"/>
                </a:rPr>
                <a:t>510,000 Australians and New Zealanders</a:t>
              </a:r>
            </a:p>
          </p:txBody>
        </p:sp>
        <p:cxnSp>
          <p:nvCxnSpPr>
            <p:cNvPr id="33" name="Straight Arrow Connector 32"/>
            <p:cNvCxnSpPr>
              <a:stCxn id="1036" idx="0"/>
            </p:cNvCxnSpPr>
            <p:nvPr/>
          </p:nvCxnSpPr>
          <p:spPr>
            <a:xfrm flipV="1">
              <a:off x="5314950" y="5319273"/>
              <a:ext cx="273771" cy="627336"/>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970" y="3367346"/>
            <a:ext cx="3401797" cy="1810136"/>
            <a:chOff x="-27308" y="3366084"/>
            <a:chExt cx="3401797" cy="1810136"/>
          </a:xfrm>
        </p:grpSpPr>
        <p:sp>
          <p:nvSpPr>
            <p:cNvPr id="36" name="Rectangle 35"/>
            <p:cNvSpPr/>
            <p:nvPr/>
          </p:nvSpPr>
          <p:spPr>
            <a:xfrm>
              <a:off x="-27308" y="3366084"/>
              <a:ext cx="1551652" cy="646331"/>
            </a:xfrm>
            <a:prstGeom prst="rect">
              <a:avLst/>
            </a:prstGeom>
          </p:spPr>
          <p:txBody>
            <a:bodyPr wrap="square">
              <a:spAutoFit/>
            </a:bodyPr>
            <a:lstStyle/>
            <a:p>
              <a:pPr algn="ctr"/>
              <a:r>
                <a:rPr lang="en-GB" b="1" dirty="0">
                  <a:solidFill>
                    <a:srgbClr val="FF0000"/>
                  </a:solidFill>
                  <a:latin typeface="Calibri" panose="020F0502020204030204" pitchFamily="34" charset="0"/>
                  <a:cs typeface="Calibri" panose="020F0502020204030204" pitchFamily="34" charset="0"/>
                </a:rPr>
                <a:t>10,000 Jamaicans</a:t>
              </a:r>
            </a:p>
          </p:txBody>
        </p:sp>
        <p:pic>
          <p:nvPicPr>
            <p:cNvPr id="1038" name="Picture 14" descr="The Story Of The British West Indies Regiment In The First World War |  Imperial War Museums"/>
            <p:cNvPicPr>
              <a:picLocks noChangeAspect="1" noChangeArrowheads="1"/>
            </p:cNvPicPr>
            <p:nvPr/>
          </p:nvPicPr>
          <p:blipFill rotWithShape="1">
            <a:blip r:embed="rId8">
              <a:extLst>
                <a:ext uri="{28A0092B-C50C-407E-A947-70E740481C1C}">
                  <a14:useLocalDpi xmlns:a14="http://schemas.microsoft.com/office/drawing/2010/main" val="0"/>
                </a:ext>
              </a:extLst>
            </a:blip>
            <a:srcRect l="11788" r="17209"/>
            <a:stretch/>
          </p:blipFill>
          <p:spPr bwMode="auto">
            <a:xfrm>
              <a:off x="69632" y="3962076"/>
              <a:ext cx="1431852" cy="1214144"/>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Arrow Connector 38"/>
            <p:cNvCxnSpPr>
              <a:stCxn id="1038" idx="3"/>
            </p:cNvCxnSpPr>
            <p:nvPr/>
          </p:nvCxnSpPr>
          <p:spPr>
            <a:xfrm flipV="1">
              <a:off x="1501484" y="4393962"/>
              <a:ext cx="1873005" cy="175186"/>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0" name="Group 39"/>
          <p:cNvGrpSpPr/>
          <p:nvPr/>
        </p:nvGrpSpPr>
        <p:grpSpPr>
          <a:xfrm>
            <a:off x="-137245" y="5239683"/>
            <a:ext cx="4844156" cy="1532407"/>
            <a:chOff x="-137245" y="5239683"/>
            <a:chExt cx="4844156" cy="1532407"/>
          </a:xfrm>
        </p:grpSpPr>
        <p:sp>
          <p:nvSpPr>
            <p:cNvPr id="42" name="Rectangle 41"/>
            <p:cNvSpPr/>
            <p:nvPr/>
          </p:nvSpPr>
          <p:spPr>
            <a:xfrm>
              <a:off x="-137245" y="5239683"/>
              <a:ext cx="1826141" cy="646331"/>
            </a:xfrm>
            <a:prstGeom prst="rect">
              <a:avLst/>
            </a:prstGeom>
          </p:spPr>
          <p:txBody>
            <a:bodyPr wrap="square">
              <a:spAutoFit/>
            </a:bodyPr>
            <a:lstStyle/>
            <a:p>
              <a:pPr algn="ctr"/>
              <a:r>
                <a:rPr lang="en-GB" b="1" dirty="0">
                  <a:latin typeface="Calibri" panose="020F0502020204030204" pitchFamily="34" charset="0"/>
                  <a:cs typeface="Calibri" panose="020F0502020204030204" pitchFamily="34" charset="0"/>
                </a:rPr>
                <a:t>105,000 South Africans</a:t>
              </a:r>
            </a:p>
          </p:txBody>
        </p:sp>
        <p:pic>
          <p:nvPicPr>
            <p:cNvPr id="1040" name="Picture 16" descr="General Jan Smuts visiting African labourers on the Western Front, 19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092" y="5901430"/>
              <a:ext cx="1088325" cy="870660"/>
            </a:xfrm>
            <a:prstGeom prst="rect">
              <a:avLst/>
            </a:prstGeom>
            <a:noFill/>
            <a:extLst>
              <a:ext uri="{909E8E84-426E-40DD-AFC4-6F175D3DCCD1}">
                <a14:hiddenFill xmlns:a14="http://schemas.microsoft.com/office/drawing/2010/main">
                  <a:solidFill>
                    <a:srgbClr val="FFFFFF"/>
                  </a:solidFill>
                </a14:hiddenFill>
              </a:ext>
            </a:extLst>
          </p:spPr>
        </p:pic>
        <p:cxnSp>
          <p:nvCxnSpPr>
            <p:cNvPr id="45" name="Straight Arrow Connector 44"/>
            <p:cNvCxnSpPr>
              <a:stCxn id="1040" idx="0"/>
            </p:cNvCxnSpPr>
            <p:nvPr/>
          </p:nvCxnSpPr>
          <p:spPr>
            <a:xfrm flipV="1">
              <a:off x="790255" y="5331068"/>
              <a:ext cx="3916656" cy="570362"/>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6261155" y="3532270"/>
            <a:ext cx="2913819" cy="2086233"/>
            <a:chOff x="6261155" y="3532270"/>
            <a:chExt cx="2913819" cy="2086233"/>
          </a:xfrm>
        </p:grpSpPr>
        <p:grpSp>
          <p:nvGrpSpPr>
            <p:cNvPr id="37" name="Group 36"/>
            <p:cNvGrpSpPr/>
            <p:nvPr/>
          </p:nvGrpSpPr>
          <p:grpSpPr>
            <a:xfrm>
              <a:off x="6261155" y="3532270"/>
              <a:ext cx="2913819" cy="1645212"/>
              <a:chOff x="6230181" y="1597504"/>
              <a:chExt cx="2913819" cy="1645212"/>
            </a:xfrm>
          </p:grpSpPr>
          <p:cxnSp>
            <p:nvCxnSpPr>
              <p:cNvPr id="46" name="Straight Arrow Connector 45"/>
              <p:cNvCxnSpPr>
                <a:stCxn id="48" idx="1"/>
              </p:cNvCxnSpPr>
              <p:nvPr/>
            </p:nvCxnSpPr>
            <p:spPr>
              <a:xfrm flipH="1" flipV="1">
                <a:off x="6230181" y="2293552"/>
                <a:ext cx="1392790" cy="949164"/>
              </a:xfrm>
              <a:prstGeom prst="straightConnector1">
                <a:avLst/>
              </a:prstGeom>
              <a:ln>
                <a:solidFill>
                  <a:srgbClr val="B91A03"/>
                </a:solidFill>
                <a:tailEnd type="triangle"/>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7317859" y="1597504"/>
                <a:ext cx="1826141" cy="1200329"/>
              </a:xfrm>
              <a:prstGeom prst="rect">
                <a:avLst/>
              </a:prstGeom>
            </p:spPr>
            <p:txBody>
              <a:bodyPr wrap="square">
                <a:spAutoFit/>
              </a:bodyPr>
              <a:lstStyle/>
              <a:p>
                <a:pPr algn="ctr"/>
                <a:r>
                  <a:rPr lang="en-GB" b="1" dirty="0">
                    <a:solidFill>
                      <a:srgbClr val="FF0000"/>
                    </a:solidFill>
                    <a:latin typeface="Calibri" panose="020F0502020204030204" pitchFamily="34" charset="0"/>
                    <a:cs typeface="Calibri" panose="020F0502020204030204" pitchFamily="34" charset="0"/>
                  </a:rPr>
                  <a:t>10,000 Chinese</a:t>
                </a:r>
              </a:p>
              <a:p>
                <a:pPr algn="ctr"/>
                <a:r>
                  <a:rPr lang="en-GB" b="1" dirty="0">
                    <a:solidFill>
                      <a:srgbClr val="FF0000"/>
                    </a:solidFill>
                    <a:latin typeface="Calibri" panose="020F0502020204030204" pitchFamily="34" charset="0"/>
                    <a:cs typeface="Calibri" panose="020F0502020204030204" pitchFamily="34" charset="0"/>
                  </a:rPr>
                  <a:t>’Volunteers”, who were not from the empire</a:t>
                </a:r>
              </a:p>
            </p:txBody>
          </p:sp>
        </p:grpSp>
        <p:pic>
          <p:nvPicPr>
            <p:cNvPr id="48" name="Picture 2" descr="Image result for chinese labour corps world war I">
              <a:extLst>
                <a:ext uri="{FF2B5EF4-FFF2-40B4-BE49-F238E27FC236}">
                  <a16:creationId xmlns:a16="http://schemas.microsoft.com/office/drawing/2014/main" id="{56D29464-FB52-6A48-B918-3978E9FEB01F}"/>
                </a:ext>
              </a:extLst>
            </p:cNvPr>
            <p:cNvPicPr>
              <a:picLocks noChangeAspect="1" noChangeArrowheads="1"/>
            </p:cNvPicPr>
            <p:nvPr/>
          </p:nvPicPr>
          <p:blipFill>
            <a:blip r:embed="rId10"/>
            <a:srcRect/>
            <a:stretch>
              <a:fillRect/>
            </a:stretch>
          </p:blipFill>
          <p:spPr bwMode="auto">
            <a:xfrm>
              <a:off x="7653945" y="4736461"/>
              <a:ext cx="1329455" cy="882042"/>
            </a:xfrm>
            <a:prstGeom prst="rect">
              <a:avLst/>
            </a:prstGeom>
            <a:noFill/>
          </p:spPr>
        </p:pic>
      </p:grpSp>
    </p:spTree>
    <p:extLst>
      <p:ext uri="{BB962C8B-B14F-4D97-AF65-F5344CB8AC3E}">
        <p14:creationId xmlns:p14="http://schemas.microsoft.com/office/powerpoint/2010/main" val="25670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50;p30">
            <a:extLst>
              <a:ext uri="{FF2B5EF4-FFF2-40B4-BE49-F238E27FC236}">
                <a16:creationId xmlns:a16="http://schemas.microsoft.com/office/drawing/2014/main" id="{7F4CDA31-7881-9C40-B881-C6C00A6B3A16}"/>
              </a:ext>
            </a:extLst>
          </p:cNvPr>
          <p:cNvPicPr preferRelativeResize="0"/>
          <p:nvPr/>
        </p:nvPicPr>
        <p:blipFill rotWithShape="1">
          <a:blip r:embed="rId2">
            <a:alphaModFix/>
          </a:blip>
          <a:srcRect r="3484"/>
          <a:stretch/>
        </p:blipFill>
        <p:spPr>
          <a:xfrm>
            <a:off x="149902" y="0"/>
            <a:ext cx="4383314" cy="3077029"/>
          </a:xfrm>
          <a:prstGeom prst="rect">
            <a:avLst/>
          </a:prstGeom>
          <a:noFill/>
          <a:ln>
            <a:noFill/>
          </a:ln>
        </p:spPr>
      </p:pic>
      <p:pic>
        <p:nvPicPr>
          <p:cNvPr id="4" name="Picture 2" descr="Image result for chinese labour corps world war I">
            <a:extLst>
              <a:ext uri="{FF2B5EF4-FFF2-40B4-BE49-F238E27FC236}">
                <a16:creationId xmlns:a16="http://schemas.microsoft.com/office/drawing/2014/main" id="{56D29464-FB52-6A48-B918-3978E9FEB01F}"/>
              </a:ext>
            </a:extLst>
          </p:cNvPr>
          <p:cNvPicPr>
            <a:picLocks noChangeAspect="1" noChangeArrowheads="1"/>
          </p:cNvPicPr>
          <p:nvPr/>
        </p:nvPicPr>
        <p:blipFill>
          <a:blip r:embed="rId3"/>
          <a:srcRect/>
          <a:stretch>
            <a:fillRect/>
          </a:stretch>
        </p:blipFill>
        <p:spPr bwMode="auto">
          <a:xfrm>
            <a:off x="149902" y="3525544"/>
            <a:ext cx="4375324" cy="2902859"/>
          </a:xfrm>
          <a:prstGeom prst="rect">
            <a:avLst/>
          </a:prstGeom>
          <a:noFill/>
        </p:spPr>
      </p:pic>
      <p:pic>
        <p:nvPicPr>
          <p:cNvPr id="5" name="Picture 2" descr="Image result for first nation canadians world war I">
            <a:extLst>
              <a:ext uri="{FF2B5EF4-FFF2-40B4-BE49-F238E27FC236}">
                <a16:creationId xmlns:a16="http://schemas.microsoft.com/office/drawing/2014/main" id="{19F27C7E-83C0-EE44-BDC4-FAAE1EA090CE}"/>
              </a:ext>
            </a:extLst>
          </p:cNvPr>
          <p:cNvPicPr>
            <a:picLocks noChangeAspect="1" noChangeArrowheads="1"/>
          </p:cNvPicPr>
          <p:nvPr/>
        </p:nvPicPr>
        <p:blipFill>
          <a:blip r:embed="rId4"/>
          <a:srcRect/>
          <a:stretch>
            <a:fillRect/>
          </a:stretch>
        </p:blipFill>
        <p:spPr bwMode="auto">
          <a:xfrm>
            <a:off x="5016128" y="1"/>
            <a:ext cx="3882685" cy="3077028"/>
          </a:xfrm>
          <a:prstGeom prst="rect">
            <a:avLst/>
          </a:prstGeom>
          <a:noFill/>
        </p:spPr>
      </p:pic>
      <p:pic>
        <p:nvPicPr>
          <p:cNvPr id="8194" name="Picture 2" descr="Image result for black soldiers ww1 british army">
            <a:extLst>
              <a:ext uri="{FF2B5EF4-FFF2-40B4-BE49-F238E27FC236}">
                <a16:creationId xmlns:a16="http://schemas.microsoft.com/office/drawing/2014/main" id="{FD8D18A6-531F-3947-900A-9AC866FDE1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618" r="4618"/>
          <a:stretch/>
        </p:blipFill>
        <p:spPr bwMode="auto">
          <a:xfrm>
            <a:off x="5016127" y="3525544"/>
            <a:ext cx="3882686" cy="285184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31167C5-688F-7E41-AFFE-FD44F3F33662}"/>
              </a:ext>
            </a:extLst>
          </p:cNvPr>
          <p:cNvSpPr/>
          <p:nvPr/>
        </p:nvSpPr>
        <p:spPr>
          <a:xfrm>
            <a:off x="103127" y="3056653"/>
            <a:ext cx="4422099" cy="461665"/>
          </a:xfrm>
          <a:prstGeom prst="rect">
            <a:avLst/>
          </a:prstGeom>
        </p:spPr>
        <p:txBody>
          <a:bodyPr wrap="square">
            <a:spAutoFit/>
          </a:bodyPr>
          <a:lstStyle/>
          <a:p>
            <a:pPr algn="ctr"/>
            <a:r>
              <a:rPr lang="en-GB" sz="2400" b="1" dirty="0">
                <a:latin typeface="Calibri" charset="0"/>
                <a:ea typeface="Calibri" charset="0"/>
                <a:cs typeface="Calibri" charset="0"/>
              </a:rPr>
              <a:t>Sikh Troops</a:t>
            </a:r>
            <a:endParaRPr lang="en-GB" sz="2400" b="1" dirty="0">
              <a:solidFill>
                <a:srgbClr val="0432FF"/>
              </a:solidFill>
              <a:latin typeface="Calibri" charset="0"/>
              <a:ea typeface="Calibri" charset="0"/>
              <a:cs typeface="Calibri" charset="0"/>
            </a:endParaRPr>
          </a:p>
        </p:txBody>
      </p:sp>
      <p:sp>
        <p:nvSpPr>
          <p:cNvPr id="8" name="Rectangle 7">
            <a:extLst>
              <a:ext uri="{FF2B5EF4-FFF2-40B4-BE49-F238E27FC236}">
                <a16:creationId xmlns:a16="http://schemas.microsoft.com/office/drawing/2014/main" id="{D602E388-A35C-E34C-A8C1-C16A9BD57778}"/>
              </a:ext>
            </a:extLst>
          </p:cNvPr>
          <p:cNvSpPr/>
          <p:nvPr/>
        </p:nvSpPr>
        <p:spPr>
          <a:xfrm>
            <a:off x="4746420" y="3092939"/>
            <a:ext cx="4422099" cy="461665"/>
          </a:xfrm>
          <a:prstGeom prst="rect">
            <a:avLst/>
          </a:prstGeom>
        </p:spPr>
        <p:txBody>
          <a:bodyPr wrap="square">
            <a:spAutoFit/>
          </a:bodyPr>
          <a:lstStyle/>
          <a:p>
            <a:pPr algn="ctr"/>
            <a:r>
              <a:rPr lang="en-GB" sz="2400" b="1" dirty="0">
                <a:latin typeface="Calibri" charset="0"/>
                <a:ea typeface="Calibri" charset="0"/>
                <a:cs typeface="Calibri" charset="0"/>
              </a:rPr>
              <a:t>Canadian Natives</a:t>
            </a:r>
            <a:endParaRPr lang="en-GB" sz="2400" b="1" dirty="0">
              <a:solidFill>
                <a:srgbClr val="0432FF"/>
              </a:solidFill>
              <a:latin typeface="Calibri" charset="0"/>
              <a:ea typeface="Calibri" charset="0"/>
              <a:cs typeface="Calibri" charset="0"/>
            </a:endParaRPr>
          </a:p>
        </p:txBody>
      </p:sp>
      <p:sp>
        <p:nvSpPr>
          <p:cNvPr id="9" name="Rectangle 8">
            <a:extLst>
              <a:ext uri="{FF2B5EF4-FFF2-40B4-BE49-F238E27FC236}">
                <a16:creationId xmlns:a16="http://schemas.microsoft.com/office/drawing/2014/main" id="{028E47AB-7888-C544-9C3D-AD5B9C97FC4A}"/>
              </a:ext>
            </a:extLst>
          </p:cNvPr>
          <p:cNvSpPr/>
          <p:nvPr/>
        </p:nvSpPr>
        <p:spPr>
          <a:xfrm>
            <a:off x="354301" y="6397022"/>
            <a:ext cx="4422099" cy="461665"/>
          </a:xfrm>
          <a:prstGeom prst="rect">
            <a:avLst/>
          </a:prstGeom>
        </p:spPr>
        <p:txBody>
          <a:bodyPr wrap="square">
            <a:spAutoFit/>
          </a:bodyPr>
          <a:lstStyle/>
          <a:p>
            <a:pPr algn="ctr"/>
            <a:r>
              <a:rPr lang="en-GB" sz="2400" b="1" dirty="0">
                <a:latin typeface="Calibri" charset="0"/>
                <a:ea typeface="Calibri" charset="0"/>
                <a:cs typeface="Calibri" charset="0"/>
              </a:rPr>
              <a:t>Chinese Labour Corps</a:t>
            </a:r>
            <a:endParaRPr lang="en-GB" sz="2400" b="1" dirty="0">
              <a:solidFill>
                <a:srgbClr val="0432FF"/>
              </a:solidFill>
              <a:latin typeface="Calibri" charset="0"/>
              <a:ea typeface="Calibri" charset="0"/>
              <a:cs typeface="Calibri" charset="0"/>
            </a:endParaRPr>
          </a:p>
        </p:txBody>
      </p:sp>
      <p:sp>
        <p:nvSpPr>
          <p:cNvPr id="10" name="Rectangle 9">
            <a:extLst>
              <a:ext uri="{FF2B5EF4-FFF2-40B4-BE49-F238E27FC236}">
                <a16:creationId xmlns:a16="http://schemas.microsoft.com/office/drawing/2014/main" id="{21529E07-95D9-444D-B404-18EB7463B8B0}"/>
              </a:ext>
            </a:extLst>
          </p:cNvPr>
          <p:cNvSpPr/>
          <p:nvPr/>
        </p:nvSpPr>
        <p:spPr>
          <a:xfrm>
            <a:off x="4776400" y="6397022"/>
            <a:ext cx="4422099" cy="461665"/>
          </a:xfrm>
          <a:prstGeom prst="rect">
            <a:avLst/>
          </a:prstGeom>
        </p:spPr>
        <p:txBody>
          <a:bodyPr wrap="square">
            <a:spAutoFit/>
          </a:bodyPr>
          <a:lstStyle/>
          <a:p>
            <a:pPr algn="ctr"/>
            <a:r>
              <a:rPr lang="en-GB" sz="2400" b="1" dirty="0">
                <a:latin typeface="Calibri" charset="0"/>
                <a:ea typeface="Calibri" charset="0"/>
                <a:cs typeface="Calibri" charset="0"/>
              </a:rPr>
              <a:t>Jamaican Troops</a:t>
            </a:r>
          </a:p>
        </p:txBody>
      </p:sp>
    </p:spTree>
    <p:extLst>
      <p:ext uri="{BB962C8B-B14F-4D97-AF65-F5344CB8AC3E}">
        <p14:creationId xmlns:p14="http://schemas.microsoft.com/office/powerpoint/2010/main" val="353251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7A4360-1B33-134A-B9D9-5EB012D2D2B9}"/>
              </a:ext>
            </a:extLst>
          </p:cNvPr>
          <p:cNvSpPr/>
          <p:nvPr/>
        </p:nvSpPr>
        <p:spPr>
          <a:xfrm>
            <a:off x="44450" y="868380"/>
            <a:ext cx="9055098" cy="954107"/>
          </a:xfrm>
          <a:prstGeom prst="rect">
            <a:avLst/>
          </a:prstGeom>
        </p:spPr>
        <p:txBody>
          <a:bodyPr wrap="square">
            <a:spAutoFit/>
          </a:bodyPr>
          <a:lstStyle/>
          <a:p>
            <a:r>
              <a:rPr lang="en-GB" sz="2800" dirty="0">
                <a:latin typeface="Calibri" panose="020F0502020204030204" pitchFamily="34" charset="0"/>
                <a:cs typeface="Calibri" panose="020F0502020204030204" pitchFamily="34" charset="0"/>
              </a:rPr>
              <a:t>Approximately 1.3 million Indian soldiers served in World War One - and more than 74,000 of them lost their lives.</a:t>
            </a:r>
            <a:endParaRPr lang="en-US" sz="2800" dirty="0">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2F2CFEF7-1065-924B-B593-8147F54B6551}"/>
              </a:ext>
            </a:extLst>
          </p:cNvPr>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a:latin typeface="Calibri" panose="020F0502020204030204" pitchFamily="34" charset="0"/>
                <a:cs typeface="Calibri" panose="020F0502020204030204" pitchFamily="34" charset="0"/>
              </a:rPr>
              <a:t>India in the First World War</a:t>
            </a:r>
          </a:p>
        </p:txBody>
      </p:sp>
      <p:pic>
        <p:nvPicPr>
          <p:cNvPr id="15364" name="Picture 4" descr="Image result for indian troops western front">
            <a:extLst>
              <a:ext uri="{FF2B5EF4-FFF2-40B4-BE49-F238E27FC236}">
                <a16:creationId xmlns:a16="http://schemas.microsoft.com/office/drawing/2014/main" id="{5CD73B86-08EA-9642-8EC5-115CA4442E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49" y="1787617"/>
            <a:ext cx="6700603" cy="49416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E211429-AF98-964E-BCC1-AA780DE32B91}"/>
              </a:ext>
            </a:extLst>
          </p:cNvPr>
          <p:cNvSpPr/>
          <p:nvPr/>
        </p:nvSpPr>
        <p:spPr>
          <a:xfrm>
            <a:off x="6745052" y="1890632"/>
            <a:ext cx="2536876" cy="3785652"/>
          </a:xfrm>
          <a:prstGeom prst="rect">
            <a:avLst/>
          </a:prstGeom>
        </p:spPr>
        <p:txBody>
          <a:bodyPr wrap="square">
            <a:spAutoFit/>
          </a:bodyPr>
          <a:lstStyle/>
          <a:p>
            <a:r>
              <a:rPr lang="en-GB" sz="2400" dirty="0">
                <a:latin typeface="Calibri" panose="020F0502020204030204" pitchFamily="34" charset="0"/>
                <a:cs typeface="Calibri" panose="020F0502020204030204" pitchFamily="34" charset="0"/>
              </a:rPr>
              <a:t>Roughly 130,000 served on the Western Front at:</a:t>
            </a:r>
          </a:p>
          <a:p>
            <a:pPr marL="342900" indent="-342900">
              <a:buFont typeface="Arial" panose="020B0604020202020204" pitchFamily="34" charset="0"/>
              <a:buChar char="•"/>
            </a:pPr>
            <a:r>
              <a:rPr lang="en-GB" sz="2400" dirty="0">
                <a:latin typeface="Calibri" panose="020F0502020204030204" pitchFamily="34" charset="0"/>
                <a:cs typeface="Calibri" panose="020F0502020204030204" pitchFamily="34" charset="0"/>
              </a:rPr>
              <a:t>The Somme</a:t>
            </a:r>
          </a:p>
          <a:p>
            <a:pPr marL="342900" indent="-342900">
              <a:buFont typeface="Arial" panose="020B0604020202020204" pitchFamily="34" charset="0"/>
              <a:buChar char="•"/>
            </a:pPr>
            <a:r>
              <a:rPr lang="en-GB" sz="2400" dirty="0">
                <a:latin typeface="Calibri" panose="020F0502020204030204" pitchFamily="34" charset="0"/>
                <a:cs typeface="Calibri" panose="020F0502020204030204" pitchFamily="34" charset="0"/>
              </a:rPr>
              <a:t>Ypres</a:t>
            </a:r>
          </a:p>
          <a:p>
            <a:pPr marL="342900" indent="-342900">
              <a:buFont typeface="Arial" panose="020B0604020202020204" pitchFamily="34" charset="0"/>
              <a:buChar char="•"/>
            </a:pPr>
            <a:r>
              <a:rPr lang="en-GB" sz="2400" dirty="0">
                <a:latin typeface="Calibri" panose="020F0502020204030204" pitchFamily="34" charset="0"/>
                <a:cs typeface="Calibri" panose="020F0502020204030204" pitchFamily="34" charset="0"/>
              </a:rPr>
              <a:t>Cambrai</a:t>
            </a:r>
          </a:p>
          <a:p>
            <a:r>
              <a:rPr lang="en-GB" sz="2400" dirty="0">
                <a:latin typeface="Calibri" panose="020F0502020204030204" pitchFamily="34" charset="0"/>
                <a:cs typeface="Calibri" panose="020F0502020204030204" pitchFamily="34" charset="0"/>
              </a:rPr>
              <a:t>They have their own memorial at </a:t>
            </a:r>
            <a:r>
              <a:rPr lang="en-GB" sz="2400" dirty="0" err="1">
                <a:latin typeface="Calibri" panose="020F0502020204030204" pitchFamily="34" charset="0"/>
                <a:cs typeface="Calibri" panose="020F0502020204030204" pitchFamily="34" charset="0"/>
              </a:rPr>
              <a:t>Neuve</a:t>
            </a:r>
            <a:r>
              <a:rPr lang="en-GB" sz="2400" dirty="0">
                <a:latin typeface="Calibri" panose="020F0502020204030204" pitchFamily="34" charset="0"/>
                <a:cs typeface="Calibri" panose="020F0502020204030204" pitchFamily="34" charset="0"/>
              </a:rPr>
              <a:t> </a:t>
            </a:r>
            <a:r>
              <a:rPr lang="en-GB" sz="2400" dirty="0" err="1">
                <a:latin typeface="Calibri" panose="020F0502020204030204" pitchFamily="34" charset="0"/>
                <a:cs typeface="Calibri" panose="020F0502020204030204" pitchFamily="34" charset="0"/>
              </a:rPr>
              <a:t>Chappele</a:t>
            </a:r>
            <a:r>
              <a:rPr lang="en-GB"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p:txBody>
      </p:sp>
      <p:pic>
        <p:nvPicPr>
          <p:cNvPr id="15366" name="Picture 6" descr="Image result for indian memorial ww1">
            <a:extLst>
              <a:ext uri="{FF2B5EF4-FFF2-40B4-BE49-F238E27FC236}">
                <a16:creationId xmlns:a16="http://schemas.microsoft.com/office/drawing/2014/main" id="{F483B75E-06A3-4A44-870D-3F245877D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2980" y="5289246"/>
            <a:ext cx="2216568" cy="1400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16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D1F646F-1116-9C41-9855-7BCB084458BC}"/>
              </a:ext>
            </a:extLst>
          </p:cNvPr>
          <p:cNvGraphicFramePr>
            <a:graphicFrameLocks noGrp="1"/>
          </p:cNvGraphicFramePr>
          <p:nvPr>
            <p:extLst>
              <p:ext uri="{D42A27DB-BD31-4B8C-83A1-F6EECF244321}">
                <p14:modId xmlns:p14="http://schemas.microsoft.com/office/powerpoint/2010/main" val="3744595394"/>
              </p:ext>
            </p:extLst>
          </p:nvPr>
        </p:nvGraphicFramePr>
        <p:xfrm>
          <a:off x="153619" y="4409645"/>
          <a:ext cx="8836762" cy="2290958"/>
        </p:xfrm>
        <a:graphic>
          <a:graphicData uri="http://schemas.openxmlformats.org/drawingml/2006/table">
            <a:tbl>
              <a:tblPr firstRow="1" firstCol="1" bandRow="1">
                <a:tableStyleId>{5940675A-B579-460E-94D1-54222C63F5DA}</a:tableStyleId>
              </a:tblPr>
              <a:tblGrid>
                <a:gridCol w="4417960">
                  <a:extLst>
                    <a:ext uri="{9D8B030D-6E8A-4147-A177-3AD203B41FA5}">
                      <a16:colId xmlns:a16="http://schemas.microsoft.com/office/drawing/2014/main" val="20000"/>
                    </a:ext>
                  </a:extLst>
                </a:gridCol>
                <a:gridCol w="4418802">
                  <a:extLst>
                    <a:ext uri="{9D8B030D-6E8A-4147-A177-3AD203B41FA5}">
                      <a16:colId xmlns:a16="http://schemas.microsoft.com/office/drawing/2014/main" val="20001"/>
                    </a:ext>
                  </a:extLst>
                </a:gridCol>
              </a:tblGrid>
              <a:tr h="1145479">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Weapons and new technology</a:t>
                      </a:r>
                    </a:p>
                    <a:p>
                      <a:pPr algn="ctr">
                        <a:lnSpc>
                          <a:spcPct val="107000"/>
                        </a:lnSpc>
                        <a:spcAft>
                          <a:spcPts val="0"/>
                        </a:spcAft>
                      </a:pPr>
                      <a:endParaRPr lang="en-GB" sz="2200" dirty="0">
                        <a:solidFill>
                          <a:srgbClr val="7030A0"/>
                        </a:solidFill>
                        <a:effectLst/>
                        <a:uFillTx/>
                        <a:latin typeface="Calibri" panose="020F0502020204030204" pitchFamily="34" charset="0"/>
                        <a:cs typeface="Calibri" panose="020F0502020204030204" pitchFamily="34" charset="0"/>
                      </a:endParaRPr>
                    </a:p>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 </a:t>
                      </a:r>
                      <a:endParaRPr lang="en-GB" sz="2200" dirty="0">
                        <a:effectLst/>
                        <a:uFillTx/>
                        <a:latin typeface="Calibri" panose="020F0502020204030204" pitchFamily="34" charset="0"/>
                        <a:ea typeface="Calibri" panose="020F0502020204030204" pitchFamily="34" charset="0"/>
                        <a:cs typeface="Calibri" panose="020F0502020204030204" pitchFamily="34" charset="0"/>
                      </a:endParaRPr>
                    </a:p>
                  </a:txBody>
                  <a:tcPr marL="52197" marR="52197" marT="0" marB="0">
                    <a:noFill/>
                  </a:tcPr>
                </a:tc>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Military Strategy</a:t>
                      </a:r>
                    </a:p>
                    <a:p>
                      <a:pPr algn="ctr">
                        <a:lnSpc>
                          <a:spcPct val="107000"/>
                        </a:lnSpc>
                        <a:spcAft>
                          <a:spcPts val="0"/>
                        </a:spcAft>
                      </a:pPr>
                      <a:endParaRPr lang="en-GB" sz="2200" dirty="0">
                        <a:solidFill>
                          <a:srgbClr val="7030A0"/>
                        </a:solidFill>
                        <a:effectLst/>
                        <a:uFillTx/>
                        <a:latin typeface="Calibri" panose="020F0502020204030204" pitchFamily="34" charset="0"/>
                        <a:cs typeface="Calibri" panose="020F0502020204030204" pitchFamily="34" charset="0"/>
                      </a:endParaRPr>
                    </a:p>
                  </a:txBody>
                  <a:tcPr marL="52197" marR="52197" marT="0" marB="0">
                    <a:noFill/>
                  </a:tcPr>
                </a:tc>
                <a:extLst>
                  <a:ext uri="{0D108BD9-81ED-4DB2-BD59-A6C34878D82A}">
                    <a16:rowId xmlns:a16="http://schemas.microsoft.com/office/drawing/2014/main" val="10000"/>
                  </a:ext>
                </a:extLst>
              </a:tr>
              <a:tr h="1145479">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Treatment of troops and life on the front line</a:t>
                      </a:r>
                    </a:p>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 </a:t>
                      </a:r>
                    </a:p>
                  </a:txBody>
                  <a:tcPr marL="52197" marR="52197" marT="0" marB="0">
                    <a:noFill/>
                  </a:tcPr>
                </a:tc>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The psychological effects of war</a:t>
                      </a:r>
                    </a:p>
                    <a:p>
                      <a:pPr algn="ctr">
                        <a:lnSpc>
                          <a:spcPct val="107000"/>
                        </a:lnSpc>
                        <a:spcAft>
                          <a:spcPts val="0"/>
                        </a:spcAft>
                      </a:pPr>
                      <a:endParaRPr lang="en-GB" sz="2200" dirty="0">
                        <a:solidFill>
                          <a:srgbClr val="7030A0"/>
                        </a:solidFill>
                        <a:effectLst/>
                        <a:uFillTx/>
                        <a:latin typeface="Calibri" panose="020F0502020204030204" pitchFamily="34" charset="0"/>
                        <a:ea typeface="Calibri" panose="020F0502020204030204" pitchFamily="34" charset="0"/>
                        <a:cs typeface="Calibri" panose="020F0502020204030204" pitchFamily="34" charset="0"/>
                      </a:endParaRPr>
                    </a:p>
                  </a:txBody>
                  <a:tcPr marL="52197" marR="52197" marT="0" marB="0">
                    <a:noFill/>
                  </a:tcPr>
                </a:tc>
                <a:extLst>
                  <a:ext uri="{0D108BD9-81ED-4DB2-BD59-A6C34878D82A}">
                    <a16:rowId xmlns:a16="http://schemas.microsoft.com/office/drawing/2014/main" val="10001"/>
                  </a:ext>
                </a:extLst>
              </a:tr>
            </a:tbl>
          </a:graphicData>
        </a:graphic>
      </p:graphicFrame>
      <p:sp>
        <p:nvSpPr>
          <p:cNvPr id="4" name="Title 1">
            <a:extLst>
              <a:ext uri="{FF2B5EF4-FFF2-40B4-BE49-F238E27FC236}">
                <a16:creationId xmlns:a16="http://schemas.microsoft.com/office/drawing/2014/main" id="{AE4E8DF3-485F-3F47-93AB-161D07112105}"/>
              </a:ext>
            </a:extLst>
          </p:cNvPr>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b="1" dirty="0">
                <a:latin typeface="Calibri" panose="020F0502020204030204" pitchFamily="34" charset="0"/>
                <a:cs typeface="Calibri" panose="020F0502020204030204" pitchFamily="34" charset="0"/>
              </a:rPr>
              <a:t>Case Study</a:t>
            </a:r>
            <a:r>
              <a:rPr lang="en-US" sz="5400" dirty="0">
                <a:latin typeface="Calibri" panose="020F0502020204030204" pitchFamily="34" charset="0"/>
                <a:cs typeface="Calibri" panose="020F0502020204030204" pitchFamily="34" charset="0"/>
              </a:rPr>
              <a:t>: Ganga Singh </a:t>
            </a:r>
          </a:p>
        </p:txBody>
      </p:sp>
      <p:sp>
        <p:nvSpPr>
          <p:cNvPr id="5" name="Rectangle 4">
            <a:extLst>
              <a:ext uri="{FF2B5EF4-FFF2-40B4-BE49-F238E27FC236}">
                <a16:creationId xmlns:a16="http://schemas.microsoft.com/office/drawing/2014/main" id="{55E45B42-40BC-2945-8CA3-AFF205A8AA37}"/>
              </a:ext>
            </a:extLst>
          </p:cNvPr>
          <p:cNvSpPr/>
          <p:nvPr/>
        </p:nvSpPr>
        <p:spPr>
          <a:xfrm>
            <a:off x="-1" y="742657"/>
            <a:ext cx="7516756" cy="2585323"/>
          </a:xfrm>
          <a:prstGeom prst="rect">
            <a:avLst/>
          </a:prstGeom>
        </p:spPr>
        <p:txBody>
          <a:bodyPr wrap="square">
            <a:spAutoFit/>
          </a:bodyPr>
          <a:lstStyle/>
          <a:p>
            <a:pPr>
              <a:spcAft>
                <a:spcPts val="600"/>
              </a:spcAft>
            </a:pPr>
            <a:r>
              <a:rPr lang="en-GB" sz="2400" dirty="0">
                <a:latin typeface="Calibri" charset="0"/>
                <a:ea typeface="Calibri" charset="0"/>
                <a:cs typeface="Calibri" charset="0"/>
              </a:rPr>
              <a:t>Today we will focus on Ganga Singh, who </a:t>
            </a:r>
            <a:r>
              <a:rPr lang="en-US" sz="2400" dirty="0">
                <a:latin typeface="Calibri" charset="0"/>
                <a:ea typeface="Calibri" charset="0"/>
                <a:cs typeface="Calibri" charset="0"/>
              </a:rPr>
              <a:t>fought as part of the </a:t>
            </a:r>
            <a:r>
              <a:rPr lang="en-US" sz="2400" dirty="0" err="1">
                <a:latin typeface="Calibri" charset="0"/>
                <a:ea typeface="Calibri" charset="0"/>
                <a:cs typeface="Calibri" charset="0"/>
              </a:rPr>
              <a:t>Indain</a:t>
            </a:r>
            <a:r>
              <a:rPr lang="en-US" sz="2400" dirty="0">
                <a:latin typeface="Calibri" charset="0"/>
                <a:ea typeface="Calibri" charset="0"/>
                <a:cs typeface="Calibri" charset="0"/>
              </a:rPr>
              <a:t> 57</a:t>
            </a:r>
            <a:r>
              <a:rPr lang="en-US" sz="2400" baseline="30000" dirty="0">
                <a:latin typeface="Calibri" charset="0"/>
                <a:ea typeface="Calibri" charset="0"/>
                <a:cs typeface="Calibri" charset="0"/>
              </a:rPr>
              <a:t>th</a:t>
            </a:r>
            <a:r>
              <a:rPr lang="en-US" sz="2400" dirty="0">
                <a:latin typeface="Calibri" charset="0"/>
                <a:ea typeface="Calibri" charset="0"/>
                <a:cs typeface="Calibri" charset="0"/>
              </a:rPr>
              <a:t> </a:t>
            </a:r>
            <a:r>
              <a:rPr lang="en-US" sz="2400" dirty="0" err="1">
                <a:latin typeface="Calibri" charset="0"/>
                <a:ea typeface="Calibri" charset="0"/>
                <a:cs typeface="Calibri" charset="0"/>
              </a:rPr>
              <a:t>Wildes</a:t>
            </a:r>
            <a:r>
              <a:rPr lang="en-US" sz="2400" dirty="0">
                <a:latin typeface="Calibri" charset="0"/>
                <a:ea typeface="Calibri" charset="0"/>
                <a:cs typeface="Calibri" charset="0"/>
              </a:rPr>
              <a:t> Rifles on the Western Front. </a:t>
            </a:r>
          </a:p>
          <a:p>
            <a:pPr>
              <a:spcAft>
                <a:spcPts val="600"/>
              </a:spcAft>
            </a:pPr>
            <a:r>
              <a:rPr lang="en-US" sz="2400" dirty="0">
                <a:latin typeface="Calibri" charset="0"/>
                <a:ea typeface="Calibri" charset="0"/>
                <a:cs typeface="Calibri" charset="0"/>
              </a:rPr>
              <a:t>He was ’on the line’ over the winter of 1914-15, surviving the First Battle of Ypres and the war. </a:t>
            </a:r>
          </a:p>
          <a:p>
            <a:pPr algn="ctr">
              <a:spcAft>
                <a:spcPts val="600"/>
              </a:spcAft>
            </a:pPr>
            <a:r>
              <a:rPr lang="en-US" sz="2800" b="1" dirty="0">
                <a:solidFill>
                  <a:srgbClr val="FF0000"/>
                </a:solidFill>
                <a:latin typeface="Calibri" charset="0"/>
                <a:ea typeface="Calibri" charset="0"/>
                <a:cs typeface="Calibri" charset="0"/>
              </a:rPr>
              <a:t>What can his experiences reveal about life on the Western Front for our empire solders?</a:t>
            </a:r>
            <a:endParaRPr lang="en-GB" sz="2800" b="1" dirty="0">
              <a:solidFill>
                <a:srgbClr val="0432FF"/>
              </a:solidFill>
              <a:latin typeface="Calibri" charset="0"/>
              <a:ea typeface="Calibri" charset="0"/>
              <a:cs typeface="Calibri" charset="0"/>
            </a:endParaRPr>
          </a:p>
        </p:txBody>
      </p:sp>
      <p:pic>
        <p:nvPicPr>
          <p:cNvPr id="6" name="Picture 3" descr="page1image19390800">
            <a:extLst>
              <a:ext uri="{FF2B5EF4-FFF2-40B4-BE49-F238E27FC236}">
                <a16:creationId xmlns:a16="http://schemas.microsoft.com/office/drawing/2014/main" id="{A2B19B58-F79D-944D-B862-52ABDB4A94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247995" y="868380"/>
            <a:ext cx="1547514" cy="195530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3585481-AF53-DA44-A0F7-8569D3409C75}"/>
              </a:ext>
            </a:extLst>
          </p:cNvPr>
          <p:cNvSpPr/>
          <p:nvPr/>
        </p:nvSpPr>
        <p:spPr>
          <a:xfrm>
            <a:off x="44450" y="3488960"/>
            <a:ext cx="9099549" cy="830997"/>
          </a:xfrm>
          <a:prstGeom prst="rect">
            <a:avLst/>
          </a:prstGeom>
        </p:spPr>
        <p:txBody>
          <a:bodyPr wrap="square">
            <a:spAutoFit/>
          </a:bodyPr>
          <a:lstStyle/>
          <a:p>
            <a:r>
              <a:rPr lang="en-GB" sz="2400" b="1" dirty="0">
                <a:latin typeface="Calibri" charset="0"/>
                <a:ea typeface="Calibri" charset="0"/>
                <a:cs typeface="Calibri" charset="0"/>
              </a:rPr>
              <a:t>We are going to read the story of Singh and look at 4 areas. </a:t>
            </a:r>
          </a:p>
          <a:p>
            <a:r>
              <a:rPr lang="en-GB" sz="2400" b="1" dirty="0">
                <a:latin typeface="Calibri" charset="0"/>
                <a:ea typeface="Calibri" charset="0"/>
                <a:cs typeface="Calibri" charset="0"/>
              </a:rPr>
              <a:t>Copy out this table onto paper. Give 6 lines for each box.</a:t>
            </a:r>
            <a:endParaRPr lang="en-GB" sz="2400" b="1" dirty="0">
              <a:solidFill>
                <a:srgbClr val="0432FF"/>
              </a:solidFill>
              <a:latin typeface="Calibri" charset="0"/>
              <a:ea typeface="Calibri" charset="0"/>
              <a:cs typeface="Calibri" charset="0"/>
            </a:endParaRPr>
          </a:p>
        </p:txBody>
      </p:sp>
      <p:pic>
        <p:nvPicPr>
          <p:cNvPr id="9218" name="Picture 2" descr="Image result for 57th Wilde's Rifles">
            <a:extLst>
              <a:ext uri="{FF2B5EF4-FFF2-40B4-BE49-F238E27FC236}">
                <a16:creationId xmlns:a16="http://schemas.microsoft.com/office/drawing/2014/main" id="{497A12D0-5E30-0A48-9A66-95C8F6A5878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971" b="95668" l="8466" r="89418">
                        <a14:foregroundMark x1="7937" y1="66787" x2="41799" y2="91697"/>
                        <a14:foregroundMark x1="41799" y1="91697" x2="59788" y2="89892"/>
                        <a14:foregroundMark x1="69841" y1="42599" x2="90476" y2="66065"/>
                        <a14:foregroundMark x1="90476" y1="66065" x2="91005" y2="68592"/>
                        <a14:foregroundMark x1="88360" y1="73646" x2="51323" y2="94946"/>
                        <a14:foregroundMark x1="51323" y1="94946" x2="48148" y2="95668"/>
                        <a14:foregroundMark x1="86772" y1="76534" x2="69312" y2="90975"/>
                        <a14:foregroundMark x1="81481" y1="81588" x2="86243" y2="79422"/>
                        <a14:foregroundMark x1="10053" y1="52347" x2="24868" y2="43682"/>
                        <a14:foregroundMark x1="6349" y1="55957" x2="8466" y2="70397"/>
                        <a14:foregroundMark x1="8466" y1="70397" x2="21164" y2="83394"/>
                        <a14:foregroundMark x1="21164" y1="83394" x2="37037" y2="92419"/>
                        <a14:foregroundMark x1="37037" y1="92419" x2="26984" y2="90975"/>
                        <a14:foregroundMark x1="21164" y1="90253" x2="11111" y2="79422"/>
                        <a14:foregroundMark x1="46032" y1="8664" x2="44974" y2="5776"/>
                        <a14:foregroundMark x1="45503" y1="3971" x2="45503" y2="3971"/>
                      </a14:backgroundRemoval>
                    </a14:imgEffect>
                  </a14:imgLayer>
                </a14:imgProps>
              </a:ext>
              <a:ext uri="{28A0092B-C50C-407E-A947-70E740481C1C}">
                <a14:useLocalDpi xmlns:a14="http://schemas.microsoft.com/office/drawing/2010/main" val="0"/>
              </a:ext>
            </a:extLst>
          </a:blip>
          <a:srcRect/>
          <a:stretch>
            <a:fillRect/>
          </a:stretch>
        </p:blipFill>
        <p:spPr bwMode="auto">
          <a:xfrm>
            <a:off x="7809875" y="2303982"/>
            <a:ext cx="1334125" cy="1955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6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57th Wilde's Rifles">
            <a:extLst>
              <a:ext uri="{FF2B5EF4-FFF2-40B4-BE49-F238E27FC236}">
                <a16:creationId xmlns:a16="http://schemas.microsoft.com/office/drawing/2014/main" id="{13E124AA-A13C-D843-8ACD-8D9774571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3213"/>
            <a:ext cx="9144000" cy="625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312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9735"/>
            <a:ext cx="9144000" cy="6898341"/>
          </a:xfrm>
          <a:prstGeom prst="rect">
            <a:avLst/>
          </a:prstGeom>
        </p:spPr>
      </p:pic>
      <p:sp>
        <p:nvSpPr>
          <p:cNvPr id="4" name="Rectangle 3"/>
          <p:cNvSpPr/>
          <p:nvPr/>
        </p:nvSpPr>
        <p:spPr>
          <a:xfrm>
            <a:off x="0" y="19735"/>
            <a:ext cx="7296150" cy="369332"/>
          </a:xfrm>
          <a:prstGeom prst="rect">
            <a:avLst/>
          </a:prstGeom>
        </p:spPr>
        <p:txBody>
          <a:bodyPr wrap="square">
            <a:spAutoFit/>
          </a:bodyPr>
          <a:lstStyle/>
          <a:p>
            <a:r>
              <a:rPr lang="en-GB" dirty="0">
                <a:solidFill>
                  <a:srgbClr val="14171A"/>
                </a:solidFill>
                <a:latin typeface="system-ui"/>
              </a:rPr>
              <a:t>Sikh Cavalry at the Somme, on the Western Front, 1915</a:t>
            </a:r>
            <a:endParaRPr lang="en-GB" dirty="0"/>
          </a:p>
        </p:txBody>
      </p:sp>
    </p:spTree>
    <p:extLst>
      <p:ext uri="{BB962C8B-B14F-4D97-AF65-F5344CB8AC3E}">
        <p14:creationId xmlns:p14="http://schemas.microsoft.com/office/powerpoint/2010/main" val="126414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57th Wilde's Rifles">
            <a:extLst>
              <a:ext uri="{FF2B5EF4-FFF2-40B4-BE49-F238E27FC236}">
                <a16:creationId xmlns:a16="http://schemas.microsoft.com/office/drawing/2014/main" id="{EA4B950E-0D53-A24E-AA88-5B96B25D0B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 y="0"/>
            <a:ext cx="8921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853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01" y="830969"/>
            <a:ext cx="6394321" cy="6128344"/>
          </a:xfrm>
          <a:prstGeom prst="rect">
            <a:avLst/>
          </a:prstGeom>
          <a:noFill/>
        </p:spPr>
        <p:txBody>
          <a:bodyPr wrap="square" rtlCol="0">
            <a:spAutoFit/>
          </a:bodyPr>
          <a:lstStyle/>
          <a:p>
            <a:pPr>
              <a:lnSpc>
                <a:spcPct val="105000"/>
              </a:lnSpc>
              <a:spcAft>
                <a:spcPts val="600"/>
              </a:spcAft>
            </a:pPr>
            <a:r>
              <a:rPr lang="en-GB" b="1" dirty="0">
                <a:latin typeface="Calibri" panose="020F0502020204030204" pitchFamily="34" charset="0"/>
                <a:cs typeface="Calibri" panose="020F0502020204030204" pitchFamily="34" charset="0"/>
              </a:rPr>
              <a:t>It is October 1914. Ganga Singh</a:t>
            </a:r>
            <a:r>
              <a:rPr lang="en-GB" dirty="0">
                <a:latin typeface="Calibri" panose="020F0502020204030204" pitchFamily="34" charset="0"/>
                <a:cs typeface="Calibri" panose="020F0502020204030204" pitchFamily="34" charset="0"/>
              </a:rPr>
              <a:t>, of the 57th Rifles, crouches in a muddy ditch. Despite his awkward position, he feels comfortable in his thin tropical uniform. Looking up, he can see blue skies and green leaves. </a:t>
            </a:r>
          </a:p>
          <a:p>
            <a:pPr>
              <a:lnSpc>
                <a:spcPct val="105000"/>
              </a:lnSpc>
              <a:spcAft>
                <a:spcPts val="600"/>
              </a:spcAft>
            </a:pPr>
            <a:r>
              <a:rPr lang="en-GB" dirty="0">
                <a:latin typeface="Calibri" panose="020F0502020204030204" pitchFamily="34" charset="0"/>
                <a:cs typeface="Calibri" panose="020F0502020204030204" pitchFamily="34" charset="0"/>
              </a:rPr>
              <a:t>Singh is quiet and watchful. His makeshift trench is within the range of German guns. There is no barbed wire to stop attackers. The Germans facing Singh have both </a:t>
            </a:r>
            <a:r>
              <a:rPr lang="en-GB" b="1" dirty="0">
                <a:latin typeface="Calibri" panose="020F0502020204030204" pitchFamily="34" charset="0"/>
                <a:cs typeface="Calibri" panose="020F0502020204030204" pitchFamily="34" charset="0"/>
              </a:rPr>
              <a:t>artillery (cannon) </a:t>
            </a:r>
            <a:r>
              <a:rPr lang="en-GB" dirty="0">
                <a:latin typeface="Calibri" panose="020F0502020204030204" pitchFamily="34" charset="0"/>
                <a:cs typeface="Calibri" panose="020F0502020204030204" pitchFamily="34" charset="0"/>
              </a:rPr>
              <a:t>support and hand grenades. Singh’s regiment, meanwhile, has just two machine guns, and no grenades. Instead, Singh holds a jam jar filled with dynamite. </a:t>
            </a:r>
          </a:p>
          <a:p>
            <a:pPr>
              <a:lnSpc>
                <a:spcPct val="105000"/>
              </a:lnSpc>
              <a:spcAft>
                <a:spcPts val="600"/>
              </a:spcAft>
            </a:pPr>
            <a:r>
              <a:rPr lang="en-GB" dirty="0">
                <a:latin typeface="Calibri" panose="020F0502020204030204" pitchFamily="34" charset="0"/>
                <a:cs typeface="Calibri" panose="020F0502020204030204" pitchFamily="34" charset="0"/>
              </a:rPr>
              <a:t>Singh looks around at the other men. The Indian army has been thrown hurriedly into battle to patch holes in British lines. Where are his friends? Who is the man at the other end of the ditch, shouting orders in an </a:t>
            </a:r>
            <a:r>
              <a:rPr lang="en-GB" b="1" dirty="0">
                <a:latin typeface="Calibri" panose="020F0502020204030204" pitchFamily="34" charset="0"/>
                <a:cs typeface="Calibri" panose="020F0502020204030204" pitchFamily="34" charset="0"/>
              </a:rPr>
              <a:t>unintelligible </a:t>
            </a:r>
            <a:r>
              <a:rPr lang="en-GB" dirty="0">
                <a:latin typeface="Calibri" panose="020F0502020204030204" pitchFamily="34" charset="0"/>
                <a:cs typeface="Calibri" panose="020F0502020204030204" pitchFamily="34" charset="0"/>
              </a:rPr>
              <a:t>language? Singh feels a sense of dislocation, of isolation, of loss. </a:t>
            </a:r>
          </a:p>
          <a:p>
            <a:pPr>
              <a:lnSpc>
                <a:spcPct val="105000"/>
              </a:lnSpc>
              <a:spcAft>
                <a:spcPts val="600"/>
              </a:spcAft>
            </a:pPr>
            <a:r>
              <a:rPr lang="en-GB" dirty="0">
                <a:latin typeface="Calibri" panose="020F0502020204030204" pitchFamily="34" charset="0"/>
                <a:cs typeface="Calibri" panose="020F0502020204030204" pitchFamily="34" charset="0"/>
              </a:rPr>
              <a:t>Singh shoulders his new Mark III rifle which feels heavy in his arms. The new sighting system will take time to master. Singh’s regiment is desperately outnumbered. If the Germans capture the ridge he is holding, they will probably also capture the Channel ports: an unthinkable disaster. </a:t>
            </a:r>
          </a:p>
        </p:txBody>
      </p:sp>
      <p:pic>
        <p:nvPicPr>
          <p:cNvPr id="8" name="Picture 7" descr="A drawing of a face&#10;&#10;Description automatically generated">
            <a:extLst>
              <a:ext uri="{FF2B5EF4-FFF2-40B4-BE49-F238E27FC236}">
                <a16:creationId xmlns:a16="http://schemas.microsoft.com/office/drawing/2014/main" id="{6C606500-2D5C-2F45-8CAE-81B6F81075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20647" y1="73077" x2="20647" y2="73077"/>
                        <a14:foregroundMark x1="29104" y1="69231" x2="29104" y2="69231"/>
                        <a14:foregroundMark x1="44527" y1="76923" x2="44527" y2="76923"/>
                        <a14:foregroundMark x1="52736" y1="73077" x2="52736" y2="73077"/>
                        <a14:foregroundMark x1="66169" y1="67949" x2="66169" y2="67949"/>
                        <a14:foregroundMark x1="75124" y1="67949" x2="75124" y2="67949"/>
                        <a14:foregroundMark x1="92289" y1="69231" x2="92289" y2="69231"/>
                        <a14:foregroundMark x1="67662" y1="12821" x2="67662" y2="12821"/>
                        <a14:backgroundMark x1="6468" y1="36538" x2="6468" y2="36538"/>
                        <a14:backgroundMark x1="41045" y1="22436" x2="41045" y2="22436"/>
                        <a14:backgroundMark x1="67662" y1="20513" x2="67662" y2="20513"/>
                        <a14:backgroundMark x1="41542" y1="16026" x2="41542" y2="16026"/>
                        <a14:backgroundMark x1="40299" y1="29487" x2="40299" y2="29487"/>
                        <a14:backgroundMark x1="66915" y1="27564" x2="68657" y2="16026"/>
                        <a14:backgroundMark x1="20647" y1="60897" x2="20647" y2="60897"/>
                        <a14:backgroundMark x1="43035" y1="66026" x2="43035" y2="66026"/>
                      </a14:backgroundRemoval>
                    </a14:imgEffect>
                  </a14:imgLayer>
                </a14:imgProps>
              </a:ext>
            </a:extLst>
          </a:blip>
          <a:stretch>
            <a:fillRect/>
          </a:stretch>
        </p:blipFill>
        <p:spPr>
          <a:xfrm>
            <a:off x="51727" y="10729"/>
            <a:ext cx="2343894" cy="909571"/>
          </a:xfrm>
          <a:prstGeom prst="rect">
            <a:avLst/>
          </a:prstGeom>
        </p:spPr>
      </p:pic>
      <p:sp>
        <p:nvSpPr>
          <p:cNvPr id="9" name="Title 1"/>
          <p:cNvSpPr txBox="1">
            <a:spLocks/>
          </p:cNvSpPr>
          <p:nvPr/>
        </p:nvSpPr>
        <p:spPr>
          <a:xfrm>
            <a:off x="2317733" y="133976"/>
            <a:ext cx="5617688"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4000" dirty="0">
                <a:latin typeface="Calibri" panose="020F0502020204030204" pitchFamily="34" charset="0"/>
                <a:cs typeface="Calibri" panose="020F0502020204030204" pitchFamily="34" charset="0"/>
              </a:rPr>
              <a:t>The Story of Ganga Singh</a:t>
            </a:r>
          </a:p>
        </p:txBody>
      </p:sp>
      <p:sp>
        <p:nvSpPr>
          <p:cNvPr id="10" name="Rectangle 9"/>
          <p:cNvSpPr/>
          <p:nvPr/>
        </p:nvSpPr>
        <p:spPr>
          <a:xfrm>
            <a:off x="6410423" y="850218"/>
            <a:ext cx="2682193" cy="5929867"/>
          </a:xfrm>
          <a:prstGeom prst="rect">
            <a:avLst/>
          </a:prstGeom>
          <a:solidFill>
            <a:schemeClr val="bg1"/>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6410423" y="850219"/>
            <a:ext cx="2682192" cy="5632311"/>
          </a:xfrm>
          <a:prstGeom prst="rect">
            <a:avLst/>
          </a:prstGeom>
        </p:spPr>
        <p:txBody>
          <a:bodyPr wrap="square">
            <a:spAutoFit/>
          </a:bodyPr>
          <a:lstStyle/>
          <a:p>
            <a:pPr lvl="0"/>
            <a:r>
              <a:rPr lang="en-GB" sz="2000" b="1" dirty="0">
                <a:latin typeface="Calibri" charset="0"/>
                <a:ea typeface="Calibri" charset="0"/>
                <a:cs typeface="Calibri" charset="0"/>
                <a:sym typeface="Comic Sans MS"/>
              </a:rPr>
              <a:t>Task </a:t>
            </a:r>
          </a:p>
          <a:p>
            <a:pPr lvl="0"/>
            <a:r>
              <a:rPr lang="en-GB" sz="2000" b="1" dirty="0">
                <a:latin typeface="Calibri" charset="0"/>
                <a:ea typeface="Calibri" charset="0"/>
                <a:cs typeface="Calibri" charset="0"/>
                <a:sym typeface="Comic Sans MS"/>
              </a:rPr>
              <a:t>Fill your table as you read Ganga’s narrative from the start of the war in 1914</a:t>
            </a:r>
            <a:endParaRPr lang="en-GB" sz="2000" dirty="0">
              <a:latin typeface="Calibri" charset="0"/>
              <a:ea typeface="Calibri" charset="0"/>
              <a:cs typeface="Calibri" charset="0"/>
              <a:sym typeface="Comic Sans MS"/>
            </a:endParaRPr>
          </a:p>
          <a:p>
            <a:pPr lvl="0"/>
            <a:endParaRPr lang="en-GB" sz="2000" dirty="0">
              <a:solidFill>
                <a:srgbClr val="7030A0"/>
              </a:solidFill>
              <a:latin typeface="Calibri" charset="0"/>
              <a:ea typeface="Calibri" charset="0"/>
              <a:cs typeface="Calibri" charset="0"/>
              <a:sym typeface="Comic Sans MS"/>
            </a:endParaRPr>
          </a:p>
          <a:p>
            <a:pPr marL="228600" lvl="0" indent="-228600">
              <a:buFont typeface="+mj-lt"/>
              <a:buAutoNum type="arabicPeriod"/>
            </a:pPr>
            <a:r>
              <a:rPr lang="en-GB" sz="1600" dirty="0">
                <a:solidFill>
                  <a:srgbClr val="FF0000"/>
                </a:solidFill>
                <a:latin typeface="Calibri" charset="0"/>
                <a:ea typeface="Calibri" charset="0"/>
                <a:cs typeface="Calibri" charset="0"/>
              </a:rPr>
              <a:t>What can you see about </a:t>
            </a:r>
            <a:r>
              <a:rPr lang="en-GB" sz="1600" b="1" dirty="0">
                <a:solidFill>
                  <a:srgbClr val="FF0000"/>
                </a:solidFill>
                <a:latin typeface="Calibri" charset="0"/>
                <a:ea typeface="Calibri" charset="0"/>
                <a:cs typeface="Calibri" charset="0"/>
              </a:rPr>
              <a:t>weapons/technology</a:t>
            </a:r>
          </a:p>
          <a:p>
            <a:pPr marL="228600" lvl="0" indent="-228600">
              <a:buFont typeface="+mj-lt"/>
              <a:buAutoNum type="arabicPeriod"/>
            </a:pPr>
            <a:endParaRPr lang="en-GB" sz="1600" b="1" dirty="0">
              <a:solidFill>
                <a:srgbClr val="FF0000"/>
              </a:solidFill>
              <a:latin typeface="Calibri" charset="0"/>
              <a:ea typeface="Calibri" charset="0"/>
              <a:cs typeface="Calibri" charset="0"/>
            </a:endParaRPr>
          </a:p>
          <a:p>
            <a:pPr marL="228600" lvl="0" indent="-228600">
              <a:buFont typeface="+mj-lt"/>
              <a:buAutoNum type="arabicPeriod"/>
            </a:pPr>
            <a:endParaRPr lang="en-GB" sz="1600" dirty="0">
              <a:solidFill>
                <a:srgbClr val="7030A0"/>
              </a:solidFill>
              <a:latin typeface="Calibri" charset="0"/>
              <a:ea typeface="Calibri" charset="0"/>
              <a:cs typeface="Calibri" charset="0"/>
            </a:endParaRPr>
          </a:p>
          <a:p>
            <a:pPr marL="228600" lvl="0" indent="-228600">
              <a:buFont typeface="+mj-lt"/>
              <a:buAutoNum type="arabicPeriod"/>
            </a:pPr>
            <a:r>
              <a:rPr lang="en-GB" sz="1600" dirty="0">
                <a:solidFill>
                  <a:srgbClr val="00B050"/>
                </a:solidFill>
                <a:latin typeface="Calibri" charset="0"/>
                <a:ea typeface="Calibri" charset="0"/>
                <a:cs typeface="Calibri" charset="0"/>
              </a:rPr>
              <a:t> What can you see about </a:t>
            </a:r>
            <a:r>
              <a:rPr lang="en-GB" sz="1600" b="1" dirty="0">
                <a:solidFill>
                  <a:srgbClr val="00B050"/>
                </a:solidFill>
                <a:latin typeface="Calibri" charset="0"/>
                <a:ea typeface="Calibri" charset="0"/>
                <a:cs typeface="Calibri" charset="0"/>
              </a:rPr>
              <a:t>military strategy</a:t>
            </a:r>
            <a:r>
              <a:rPr lang="en-GB" sz="1600" dirty="0">
                <a:solidFill>
                  <a:srgbClr val="00B050"/>
                </a:solidFill>
                <a:latin typeface="Calibri" charset="0"/>
                <a:ea typeface="Calibri" charset="0"/>
                <a:cs typeface="Calibri" charset="0"/>
              </a:rPr>
              <a:t>?</a:t>
            </a:r>
          </a:p>
          <a:p>
            <a:pPr marL="228600" lvl="0" indent="-228600">
              <a:buFont typeface="+mj-lt"/>
              <a:buAutoNum type="arabicPeriod"/>
            </a:pPr>
            <a:endParaRPr lang="en-US" sz="1600" dirty="0">
              <a:solidFill>
                <a:srgbClr val="7030A0"/>
              </a:solidFill>
              <a:latin typeface="Calibri" charset="0"/>
              <a:ea typeface="Calibri" charset="0"/>
              <a:cs typeface="Calibri" charset="0"/>
            </a:endParaRPr>
          </a:p>
          <a:p>
            <a:pPr marL="228600" lvl="0" indent="-228600">
              <a:buFont typeface="+mj-lt"/>
              <a:buAutoNum type="arabicPeriod"/>
            </a:pPr>
            <a:endParaRPr lang="en-US" sz="1600" dirty="0">
              <a:solidFill>
                <a:srgbClr val="7030A0"/>
              </a:solidFill>
              <a:latin typeface="Calibri" charset="0"/>
              <a:ea typeface="Calibri" charset="0"/>
              <a:cs typeface="Calibri" charset="0"/>
            </a:endParaRPr>
          </a:p>
          <a:p>
            <a:pPr marL="228600" lvl="0" indent="-228600">
              <a:buFont typeface="+mj-lt"/>
              <a:buAutoNum type="arabicPeriod"/>
            </a:pPr>
            <a:r>
              <a:rPr lang="en-GB" sz="1600" dirty="0">
                <a:solidFill>
                  <a:srgbClr val="0432FF"/>
                </a:solidFill>
                <a:latin typeface="Calibri" charset="0"/>
                <a:ea typeface="Calibri" charset="0"/>
                <a:cs typeface="Calibri" charset="0"/>
              </a:rPr>
              <a:t>What can you see about </a:t>
            </a:r>
            <a:r>
              <a:rPr lang="en-GB" sz="1600" b="1" dirty="0">
                <a:solidFill>
                  <a:srgbClr val="0432FF"/>
                </a:solidFill>
                <a:latin typeface="Calibri" charset="0"/>
                <a:ea typeface="Calibri" charset="0"/>
                <a:cs typeface="Calibri" charset="0"/>
              </a:rPr>
              <a:t>treatment of troops?</a:t>
            </a:r>
          </a:p>
          <a:p>
            <a:pPr marL="228600" lvl="0" indent="-228600">
              <a:buFont typeface="+mj-lt"/>
              <a:buAutoNum type="arabicPeriod"/>
            </a:pPr>
            <a:endParaRPr lang="en-GB" sz="1600" dirty="0">
              <a:solidFill>
                <a:srgbClr val="7030A0"/>
              </a:solidFill>
              <a:latin typeface="Calibri" charset="0"/>
              <a:ea typeface="Calibri" charset="0"/>
              <a:cs typeface="Calibri" charset="0"/>
            </a:endParaRPr>
          </a:p>
          <a:p>
            <a:pPr marL="228600" lvl="0" indent="-228600">
              <a:buFont typeface="+mj-lt"/>
              <a:buAutoNum type="arabicPeriod"/>
            </a:pPr>
            <a:endParaRPr lang="en-GB" sz="1600" dirty="0">
              <a:solidFill>
                <a:srgbClr val="7030A0"/>
              </a:solidFill>
              <a:latin typeface="Calibri" charset="0"/>
              <a:ea typeface="Calibri" charset="0"/>
              <a:cs typeface="Calibri" charset="0"/>
            </a:endParaRPr>
          </a:p>
          <a:p>
            <a:pPr marL="228600" lvl="0" indent="-228600">
              <a:buFont typeface="+mj-lt"/>
              <a:buAutoNum type="arabicPeriod"/>
            </a:pPr>
            <a:r>
              <a:rPr lang="en-GB" sz="1600" dirty="0">
                <a:solidFill>
                  <a:srgbClr val="7030A0"/>
                </a:solidFill>
                <a:latin typeface="Calibri" charset="0"/>
                <a:ea typeface="Calibri" charset="0"/>
                <a:cs typeface="Calibri" charset="0"/>
              </a:rPr>
              <a:t>What can you see about the </a:t>
            </a:r>
            <a:r>
              <a:rPr lang="en-GB" sz="1600" b="1" dirty="0">
                <a:solidFill>
                  <a:srgbClr val="7030A0"/>
                </a:solidFill>
                <a:latin typeface="Calibri" charset="0"/>
                <a:ea typeface="Calibri" charset="0"/>
                <a:cs typeface="Calibri" charset="0"/>
              </a:rPr>
              <a:t>phycological affects of war?</a:t>
            </a:r>
          </a:p>
        </p:txBody>
      </p:sp>
      <p:pic>
        <p:nvPicPr>
          <p:cNvPr id="12" name="Picture 3" descr="page1image19390800">
            <a:extLst>
              <a:ext uri="{FF2B5EF4-FFF2-40B4-BE49-F238E27FC236}">
                <a16:creationId xmlns:a16="http://schemas.microsoft.com/office/drawing/2014/main" id="{F4E6FD46-AF5D-5840-BA2F-428FD62F7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162223" y="77914"/>
            <a:ext cx="884246" cy="1117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05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01" y="850219"/>
            <a:ext cx="6394321" cy="6157198"/>
          </a:xfrm>
          <a:prstGeom prst="rect">
            <a:avLst/>
          </a:prstGeom>
          <a:noFill/>
        </p:spPr>
        <p:txBody>
          <a:bodyPr wrap="square" rtlCol="0">
            <a:spAutoFit/>
          </a:bodyPr>
          <a:lstStyle/>
          <a:p>
            <a:pPr>
              <a:lnSpc>
                <a:spcPct val="106000"/>
              </a:lnSpc>
              <a:spcAft>
                <a:spcPts val="400"/>
              </a:spcAft>
            </a:pPr>
            <a:r>
              <a:rPr lang="en-GB" dirty="0">
                <a:latin typeface="Calibri" panose="020F0502020204030204" pitchFamily="34" charset="0"/>
                <a:cs typeface="Calibri" panose="020F0502020204030204" pitchFamily="34" charset="0"/>
              </a:rPr>
              <a:t>Singh tries to remain calm. How had he got here? </a:t>
            </a:r>
          </a:p>
          <a:p>
            <a:pPr>
              <a:lnSpc>
                <a:spcPct val="106000"/>
              </a:lnSpc>
              <a:spcAft>
                <a:spcPts val="400"/>
              </a:spcAft>
            </a:pPr>
            <a:r>
              <a:rPr lang="en-GB" dirty="0">
                <a:latin typeface="Calibri" panose="020F0502020204030204" pitchFamily="34" charset="0"/>
                <a:cs typeface="Calibri" panose="020F0502020204030204" pitchFamily="34" charset="0"/>
              </a:rPr>
              <a:t>He remembers the ship that set him down just a few weeks ago. He remembers a long journey across </a:t>
            </a:r>
            <a:r>
              <a:rPr lang="en-GB" b="1" dirty="0">
                <a:latin typeface="Calibri" panose="020F0502020204030204" pitchFamily="34" charset="0"/>
                <a:cs typeface="Calibri" panose="020F0502020204030204" pitchFamily="34" charset="0"/>
              </a:rPr>
              <a:t>the black waters </a:t>
            </a:r>
            <a:r>
              <a:rPr lang="en-GB" dirty="0">
                <a:latin typeface="Calibri" panose="020F0502020204030204" pitchFamily="34" charset="0"/>
                <a:cs typeface="Calibri" panose="020F0502020204030204" pitchFamily="34" charset="0"/>
              </a:rPr>
              <a:t>of the deep oceans. He remembers cigarettes placed in his hands as he arrived. He remembers flowers pinned to his tunic. He remembers sitting cross-legged on the grass with the rest of his regiment. He thinks he is </a:t>
            </a:r>
            <a:r>
              <a:rPr lang="en-GB" b="1" dirty="0">
                <a:latin typeface="Calibri" panose="020F0502020204030204" pitchFamily="34" charset="0"/>
                <a:cs typeface="Calibri" panose="020F0502020204030204" pitchFamily="34" charset="0"/>
              </a:rPr>
              <a:t>somewhere near Paris, or did the officer say Persia?</a:t>
            </a:r>
          </a:p>
          <a:p>
            <a:pPr>
              <a:lnSpc>
                <a:spcPct val="106000"/>
              </a:lnSpc>
              <a:spcAft>
                <a:spcPts val="400"/>
              </a:spcAft>
            </a:pPr>
            <a:r>
              <a:rPr lang="en-GB" dirty="0">
                <a:latin typeface="Calibri" panose="020F0502020204030204" pitchFamily="34" charset="0"/>
                <a:cs typeface="Calibri" panose="020F0502020204030204" pitchFamily="34" charset="0"/>
              </a:rPr>
              <a:t>Singh is a </a:t>
            </a:r>
            <a:r>
              <a:rPr lang="en-GB" b="1" dirty="0">
                <a:latin typeface="Calibri" panose="020F0502020204030204" pitchFamily="34" charset="0"/>
                <a:cs typeface="Calibri" panose="020F0502020204030204" pitchFamily="34" charset="0"/>
              </a:rPr>
              <a:t>veteran</a:t>
            </a:r>
            <a:r>
              <a:rPr lang="en-GB" dirty="0">
                <a:latin typeface="Calibri" panose="020F0502020204030204" pitchFamily="34" charset="0"/>
                <a:cs typeface="Calibri" panose="020F0502020204030204" pitchFamily="34" charset="0"/>
              </a:rPr>
              <a:t>. He has experience. He is part of the largest volunteer army in the world. The </a:t>
            </a:r>
            <a:r>
              <a:rPr lang="en-GB" b="1" dirty="0">
                <a:latin typeface="Calibri" panose="020F0502020204030204" pitchFamily="34" charset="0"/>
                <a:cs typeface="Calibri" panose="020F0502020204030204" pitchFamily="34" charset="0"/>
              </a:rPr>
              <a:t>Battle of Mons </a:t>
            </a:r>
            <a:r>
              <a:rPr lang="en-GB" dirty="0">
                <a:latin typeface="Calibri" panose="020F0502020204030204" pitchFamily="34" charset="0"/>
                <a:cs typeface="Calibri" panose="020F0502020204030204" pitchFamily="34" charset="0"/>
              </a:rPr>
              <a:t>had showed the British how strong the German force was. The British now need the Indian Army to plug gaps in the front lines. </a:t>
            </a:r>
          </a:p>
          <a:p>
            <a:pPr>
              <a:lnSpc>
                <a:spcPct val="106000"/>
              </a:lnSpc>
              <a:spcAft>
                <a:spcPts val="400"/>
              </a:spcAft>
            </a:pPr>
            <a:r>
              <a:rPr lang="en-GB" dirty="0">
                <a:latin typeface="Calibri" panose="020F0502020204030204" pitchFamily="34" charset="0"/>
                <a:cs typeface="Calibri" panose="020F0502020204030204" pitchFamily="34" charset="0"/>
              </a:rPr>
              <a:t>The shelling is continuous. Hour by hour, the ancient town of </a:t>
            </a:r>
            <a:r>
              <a:rPr lang="en-GB" b="1" dirty="0">
                <a:latin typeface="Calibri" panose="020F0502020204030204" pitchFamily="34" charset="0"/>
                <a:cs typeface="Calibri" panose="020F0502020204030204" pitchFamily="34" charset="0"/>
              </a:rPr>
              <a:t>Ypres </a:t>
            </a:r>
            <a:r>
              <a:rPr lang="en-GB" dirty="0">
                <a:latin typeface="Calibri" panose="020F0502020204030204" pitchFamily="34" charset="0"/>
                <a:cs typeface="Calibri" panose="020F0502020204030204" pitchFamily="34" charset="0"/>
              </a:rPr>
              <a:t>is being pounded into rubble. Singh carefully puts down his jar. He has heard the sound of enemy approach. He picks up the bayonet. He shoots. One, two, three, four, five. Five German soldiers are killed. The bayonet breaks in two. Ignoring the jar, he picks up a sword. He fights on until he collapses, wounded. </a:t>
            </a:r>
          </a:p>
          <a:p>
            <a:pPr>
              <a:lnSpc>
                <a:spcPct val="106000"/>
              </a:lnSpc>
              <a:spcAft>
                <a:spcPts val="400"/>
              </a:spcAft>
            </a:pPr>
            <a:r>
              <a:rPr lang="en-GB" dirty="0">
                <a:latin typeface="Calibri" panose="020F0502020204030204" pitchFamily="34" charset="0"/>
                <a:cs typeface="Calibri" panose="020F0502020204030204" pitchFamily="34" charset="0"/>
              </a:rPr>
              <a:t>He is later found alive when the Germans are gone. The trenches he had so </a:t>
            </a:r>
            <a:r>
              <a:rPr lang="en-GB" b="1" dirty="0">
                <a:latin typeface="Calibri" panose="020F0502020204030204" pitchFamily="34" charset="0"/>
                <a:cs typeface="Calibri" panose="020F0502020204030204" pitchFamily="34" charset="0"/>
              </a:rPr>
              <a:t>ferociously </a:t>
            </a:r>
            <a:r>
              <a:rPr lang="en-GB" dirty="0">
                <a:latin typeface="Calibri" panose="020F0502020204030204" pitchFamily="34" charset="0"/>
                <a:cs typeface="Calibri" panose="020F0502020204030204" pitchFamily="34" charset="0"/>
              </a:rPr>
              <a:t>defended are successfully re-taken by the 5th Dragoon Guards. </a:t>
            </a:r>
          </a:p>
        </p:txBody>
      </p:sp>
      <p:pic>
        <p:nvPicPr>
          <p:cNvPr id="8" name="Picture 7" descr="A drawing of a face&#10;&#10;Description automatically generated">
            <a:extLst>
              <a:ext uri="{FF2B5EF4-FFF2-40B4-BE49-F238E27FC236}">
                <a16:creationId xmlns:a16="http://schemas.microsoft.com/office/drawing/2014/main" id="{6C606500-2D5C-2F45-8CAE-81B6F81075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20647" y1="73077" x2="20647" y2="73077"/>
                        <a14:foregroundMark x1="29104" y1="69231" x2="29104" y2="69231"/>
                        <a14:foregroundMark x1="44527" y1="76923" x2="44527" y2="76923"/>
                        <a14:foregroundMark x1="52736" y1="73077" x2="52736" y2="73077"/>
                        <a14:foregroundMark x1="66169" y1="67949" x2="66169" y2="67949"/>
                        <a14:foregroundMark x1="75124" y1="67949" x2="75124" y2="67949"/>
                        <a14:foregroundMark x1="92289" y1="69231" x2="92289" y2="69231"/>
                        <a14:foregroundMark x1="67662" y1="12821" x2="67662" y2="12821"/>
                        <a14:backgroundMark x1="6468" y1="36538" x2="6468" y2="36538"/>
                        <a14:backgroundMark x1="41045" y1="22436" x2="41045" y2="22436"/>
                        <a14:backgroundMark x1="67662" y1="20513" x2="67662" y2="20513"/>
                        <a14:backgroundMark x1="41542" y1="16026" x2="41542" y2="16026"/>
                        <a14:backgroundMark x1="40299" y1="29487" x2="40299" y2="29487"/>
                        <a14:backgroundMark x1="66915" y1="27564" x2="68657" y2="16026"/>
                        <a14:backgroundMark x1="20647" y1="60897" x2="20647" y2="60897"/>
                        <a14:backgroundMark x1="43035" y1="66026" x2="43035" y2="66026"/>
                      </a14:backgroundRemoval>
                    </a14:imgEffect>
                  </a14:imgLayer>
                </a14:imgProps>
              </a:ext>
            </a:extLst>
          </a:blip>
          <a:stretch>
            <a:fillRect/>
          </a:stretch>
        </p:blipFill>
        <p:spPr>
          <a:xfrm>
            <a:off x="51727" y="10729"/>
            <a:ext cx="2343894" cy="909571"/>
          </a:xfrm>
          <a:prstGeom prst="rect">
            <a:avLst/>
          </a:prstGeom>
        </p:spPr>
      </p:pic>
      <p:sp>
        <p:nvSpPr>
          <p:cNvPr id="9" name="Title 1"/>
          <p:cNvSpPr txBox="1">
            <a:spLocks/>
          </p:cNvSpPr>
          <p:nvPr/>
        </p:nvSpPr>
        <p:spPr>
          <a:xfrm>
            <a:off x="2317732" y="133976"/>
            <a:ext cx="584448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4000" dirty="0">
                <a:latin typeface="Calibri" panose="020F0502020204030204" pitchFamily="34" charset="0"/>
                <a:cs typeface="Calibri" panose="020F0502020204030204" pitchFamily="34" charset="0"/>
              </a:rPr>
              <a:t>The Story of Ganga Singh</a:t>
            </a:r>
          </a:p>
        </p:txBody>
      </p:sp>
      <p:sp>
        <p:nvSpPr>
          <p:cNvPr id="10" name="Rectangle 9"/>
          <p:cNvSpPr/>
          <p:nvPr/>
        </p:nvSpPr>
        <p:spPr>
          <a:xfrm>
            <a:off x="6410423" y="850219"/>
            <a:ext cx="2682193" cy="5824538"/>
          </a:xfrm>
          <a:prstGeom prst="rect">
            <a:avLst/>
          </a:prstGeom>
          <a:solidFill>
            <a:schemeClr val="bg1"/>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6410423" y="850219"/>
            <a:ext cx="2682192" cy="5262979"/>
          </a:xfrm>
          <a:prstGeom prst="rect">
            <a:avLst/>
          </a:prstGeom>
        </p:spPr>
        <p:txBody>
          <a:bodyPr wrap="square">
            <a:spAutoFit/>
          </a:bodyPr>
          <a:lstStyle/>
          <a:p>
            <a:pPr lvl="0"/>
            <a:r>
              <a:rPr lang="en-GB" sz="2000" b="1" dirty="0">
                <a:solidFill>
                  <a:srgbClr val="7030A0"/>
                </a:solidFill>
                <a:latin typeface="Calibri" charset="0"/>
                <a:ea typeface="Calibri" charset="0"/>
                <a:cs typeface="Calibri" charset="0"/>
                <a:sym typeface="Comic Sans MS"/>
              </a:rPr>
              <a:t>Task </a:t>
            </a:r>
          </a:p>
          <a:p>
            <a:pPr lvl="0"/>
            <a:r>
              <a:rPr lang="en-GB" sz="2000" b="1" dirty="0">
                <a:solidFill>
                  <a:srgbClr val="7030A0"/>
                </a:solidFill>
                <a:latin typeface="Calibri" charset="0"/>
                <a:ea typeface="Calibri" charset="0"/>
                <a:cs typeface="Calibri" charset="0"/>
                <a:sym typeface="Comic Sans MS"/>
              </a:rPr>
              <a:t>Fill your table as you read Ganga’s narrative from the start of the war in 1914</a:t>
            </a:r>
            <a:endParaRPr lang="en-GB" sz="2000" dirty="0">
              <a:solidFill>
                <a:srgbClr val="7030A0"/>
              </a:solidFill>
              <a:latin typeface="Calibri" charset="0"/>
              <a:ea typeface="Calibri" charset="0"/>
              <a:cs typeface="Calibri" charset="0"/>
              <a:sym typeface="Comic Sans MS"/>
            </a:endParaRPr>
          </a:p>
          <a:p>
            <a:pPr lvl="0"/>
            <a:endParaRPr lang="en-GB" sz="2000" dirty="0">
              <a:solidFill>
                <a:srgbClr val="7030A0"/>
              </a:solidFill>
              <a:latin typeface="Calibri" charset="0"/>
              <a:ea typeface="Calibri" charset="0"/>
              <a:cs typeface="Calibri" charset="0"/>
              <a:sym typeface="Comic Sans MS"/>
            </a:endParaRPr>
          </a:p>
          <a:p>
            <a:pPr marL="228600" lvl="0" indent="-228600">
              <a:buFont typeface="+mj-lt"/>
              <a:buAutoNum type="arabicPeriod"/>
            </a:pPr>
            <a:r>
              <a:rPr lang="en-GB" dirty="0">
                <a:solidFill>
                  <a:srgbClr val="FF0000"/>
                </a:solidFill>
                <a:latin typeface="Calibri" charset="0"/>
                <a:ea typeface="Calibri" charset="0"/>
                <a:cs typeface="Calibri" charset="0"/>
              </a:rPr>
              <a:t>What can you see about </a:t>
            </a:r>
            <a:r>
              <a:rPr lang="en-GB" b="1" dirty="0">
                <a:solidFill>
                  <a:srgbClr val="FF0000"/>
                </a:solidFill>
                <a:latin typeface="Calibri" charset="0"/>
                <a:ea typeface="Calibri" charset="0"/>
                <a:cs typeface="Calibri" charset="0"/>
              </a:rPr>
              <a:t>weapons/technology</a:t>
            </a:r>
          </a:p>
          <a:p>
            <a:pPr marL="228600" lvl="0" indent="-228600">
              <a:buFont typeface="+mj-lt"/>
              <a:buAutoNum type="arabicPeriod"/>
            </a:pPr>
            <a:endParaRPr lang="en-GB" dirty="0">
              <a:solidFill>
                <a:srgbClr val="7030A0"/>
              </a:solidFill>
              <a:latin typeface="Calibri" charset="0"/>
              <a:ea typeface="Calibri" charset="0"/>
              <a:cs typeface="Calibri" charset="0"/>
            </a:endParaRPr>
          </a:p>
          <a:p>
            <a:pPr marL="228600" lvl="0" indent="-228600">
              <a:buFont typeface="+mj-lt"/>
              <a:buAutoNum type="arabicPeriod"/>
            </a:pPr>
            <a:r>
              <a:rPr lang="en-GB" dirty="0">
                <a:solidFill>
                  <a:srgbClr val="00B050"/>
                </a:solidFill>
                <a:latin typeface="Calibri" charset="0"/>
                <a:ea typeface="Calibri" charset="0"/>
                <a:cs typeface="Calibri" charset="0"/>
              </a:rPr>
              <a:t> What can you see about </a:t>
            </a:r>
            <a:r>
              <a:rPr lang="en-GB" b="1" dirty="0">
                <a:solidFill>
                  <a:srgbClr val="00B050"/>
                </a:solidFill>
                <a:latin typeface="Calibri" charset="0"/>
                <a:ea typeface="Calibri" charset="0"/>
                <a:cs typeface="Calibri" charset="0"/>
              </a:rPr>
              <a:t>military strategy</a:t>
            </a:r>
            <a:r>
              <a:rPr lang="en-GB" dirty="0">
                <a:solidFill>
                  <a:srgbClr val="00B050"/>
                </a:solidFill>
                <a:latin typeface="Calibri" charset="0"/>
                <a:ea typeface="Calibri" charset="0"/>
                <a:cs typeface="Calibri" charset="0"/>
              </a:rPr>
              <a:t>?</a:t>
            </a:r>
          </a:p>
          <a:p>
            <a:pPr marL="228600" lvl="0" indent="-228600">
              <a:buFont typeface="+mj-lt"/>
              <a:buAutoNum type="arabicPeriod"/>
            </a:pPr>
            <a:endParaRPr lang="en-US" dirty="0">
              <a:solidFill>
                <a:srgbClr val="7030A0"/>
              </a:solidFill>
              <a:latin typeface="Calibri" charset="0"/>
              <a:ea typeface="Calibri" charset="0"/>
              <a:cs typeface="Calibri" charset="0"/>
            </a:endParaRPr>
          </a:p>
          <a:p>
            <a:pPr marL="228600" lvl="0" indent="-228600">
              <a:buFont typeface="+mj-lt"/>
              <a:buAutoNum type="arabicPeriod"/>
            </a:pPr>
            <a:r>
              <a:rPr lang="en-GB" dirty="0">
                <a:solidFill>
                  <a:srgbClr val="0432FF"/>
                </a:solidFill>
                <a:latin typeface="Calibri" charset="0"/>
                <a:ea typeface="Calibri" charset="0"/>
                <a:cs typeface="Calibri" charset="0"/>
              </a:rPr>
              <a:t>What can you see about </a:t>
            </a:r>
            <a:r>
              <a:rPr lang="en-GB" b="1" dirty="0">
                <a:solidFill>
                  <a:srgbClr val="0432FF"/>
                </a:solidFill>
                <a:latin typeface="Calibri" charset="0"/>
                <a:ea typeface="Calibri" charset="0"/>
                <a:cs typeface="Calibri" charset="0"/>
              </a:rPr>
              <a:t>treatment of troops?</a:t>
            </a:r>
          </a:p>
          <a:p>
            <a:pPr marL="228600" lvl="0" indent="-228600">
              <a:buFont typeface="+mj-lt"/>
              <a:buAutoNum type="arabicPeriod"/>
            </a:pPr>
            <a:endParaRPr lang="en-GB" dirty="0">
              <a:solidFill>
                <a:srgbClr val="7030A0"/>
              </a:solidFill>
              <a:latin typeface="Calibri" charset="0"/>
              <a:ea typeface="Calibri" charset="0"/>
              <a:cs typeface="Calibri" charset="0"/>
            </a:endParaRPr>
          </a:p>
          <a:p>
            <a:pPr marL="228600" lvl="0" indent="-228600">
              <a:buFont typeface="+mj-lt"/>
              <a:buAutoNum type="arabicPeriod"/>
            </a:pPr>
            <a:r>
              <a:rPr lang="en-GB" dirty="0">
                <a:solidFill>
                  <a:srgbClr val="7030A0"/>
                </a:solidFill>
                <a:latin typeface="Calibri" charset="0"/>
                <a:ea typeface="Calibri" charset="0"/>
                <a:cs typeface="Calibri" charset="0"/>
              </a:rPr>
              <a:t>What can you see about the </a:t>
            </a:r>
            <a:r>
              <a:rPr lang="en-GB" b="1" dirty="0">
                <a:solidFill>
                  <a:srgbClr val="7030A0"/>
                </a:solidFill>
                <a:latin typeface="Calibri" charset="0"/>
                <a:ea typeface="Calibri" charset="0"/>
                <a:cs typeface="Calibri" charset="0"/>
              </a:rPr>
              <a:t>phycological affects of war?</a:t>
            </a:r>
          </a:p>
        </p:txBody>
      </p:sp>
      <p:pic>
        <p:nvPicPr>
          <p:cNvPr id="12" name="Picture 3" descr="page1image19390800">
            <a:extLst>
              <a:ext uri="{FF2B5EF4-FFF2-40B4-BE49-F238E27FC236}">
                <a16:creationId xmlns:a16="http://schemas.microsoft.com/office/drawing/2014/main" id="{F4E6FD46-AF5D-5840-BA2F-428FD62F7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162223" y="77914"/>
            <a:ext cx="884246" cy="1117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51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1279C4-A971-E74F-A5FA-030490127890}"/>
              </a:ext>
            </a:extLst>
          </p:cNvPr>
          <p:cNvGraphicFramePr>
            <a:graphicFrameLocks noGrp="1"/>
          </p:cNvGraphicFramePr>
          <p:nvPr>
            <p:extLst>
              <p:ext uri="{D42A27DB-BD31-4B8C-83A1-F6EECF244321}">
                <p14:modId xmlns:p14="http://schemas.microsoft.com/office/powerpoint/2010/main" val="1372747969"/>
              </p:ext>
            </p:extLst>
          </p:nvPr>
        </p:nvGraphicFramePr>
        <p:xfrm>
          <a:off x="172327" y="868381"/>
          <a:ext cx="8747136" cy="5382518"/>
        </p:xfrm>
        <a:graphic>
          <a:graphicData uri="http://schemas.openxmlformats.org/drawingml/2006/table">
            <a:tbl>
              <a:tblPr firstRow="1" firstCol="1" bandRow="1">
                <a:tableStyleId>{5940675A-B579-460E-94D1-54222C63F5DA}</a:tableStyleId>
              </a:tblPr>
              <a:tblGrid>
                <a:gridCol w="4373151">
                  <a:extLst>
                    <a:ext uri="{9D8B030D-6E8A-4147-A177-3AD203B41FA5}">
                      <a16:colId xmlns:a16="http://schemas.microsoft.com/office/drawing/2014/main" val="20000"/>
                    </a:ext>
                  </a:extLst>
                </a:gridCol>
                <a:gridCol w="4373985">
                  <a:extLst>
                    <a:ext uri="{9D8B030D-6E8A-4147-A177-3AD203B41FA5}">
                      <a16:colId xmlns:a16="http://schemas.microsoft.com/office/drawing/2014/main" val="20001"/>
                    </a:ext>
                  </a:extLst>
                </a:gridCol>
              </a:tblGrid>
              <a:tr h="2510774">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Weapons and new technology</a:t>
                      </a:r>
                    </a:p>
                    <a:p>
                      <a:pPr algn="ctr">
                        <a:lnSpc>
                          <a:spcPct val="107000"/>
                        </a:lnSpc>
                        <a:spcAft>
                          <a:spcPts val="0"/>
                        </a:spcAft>
                      </a:pPr>
                      <a:endParaRPr lang="en-GB" sz="2200" dirty="0">
                        <a:solidFill>
                          <a:srgbClr val="7030A0"/>
                        </a:solidFill>
                        <a:effectLst/>
                        <a:uFillTx/>
                        <a:latin typeface="Calibri" panose="020F0502020204030204" pitchFamily="34" charset="0"/>
                        <a:cs typeface="Calibri" panose="020F0502020204030204" pitchFamily="34" charset="0"/>
                      </a:endParaRPr>
                    </a:p>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 </a:t>
                      </a:r>
                      <a:endParaRPr lang="en-GB" sz="2200" dirty="0">
                        <a:effectLst/>
                        <a:uFillTx/>
                        <a:latin typeface="Calibri" panose="020F0502020204030204" pitchFamily="34" charset="0"/>
                        <a:ea typeface="Calibri" panose="020F0502020204030204" pitchFamily="34" charset="0"/>
                        <a:cs typeface="Calibri" panose="020F0502020204030204" pitchFamily="34" charset="0"/>
                      </a:endParaRPr>
                    </a:p>
                  </a:txBody>
                  <a:tcPr marL="52197" marR="52197" marT="0" marB="0"/>
                </a:tc>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Military Strategy</a:t>
                      </a:r>
                    </a:p>
                    <a:p>
                      <a:pPr algn="ctr">
                        <a:lnSpc>
                          <a:spcPct val="107000"/>
                        </a:lnSpc>
                        <a:spcAft>
                          <a:spcPts val="0"/>
                        </a:spcAft>
                      </a:pPr>
                      <a:endParaRPr lang="en-GB" sz="2200" dirty="0">
                        <a:solidFill>
                          <a:srgbClr val="7030A0"/>
                        </a:solidFill>
                        <a:effectLst/>
                        <a:uFillTx/>
                        <a:latin typeface="Calibri" panose="020F0502020204030204" pitchFamily="34" charset="0"/>
                        <a:cs typeface="Calibri" panose="020F0502020204030204" pitchFamily="34" charset="0"/>
                      </a:endParaRPr>
                    </a:p>
                  </a:txBody>
                  <a:tcPr marL="52197" marR="52197" marT="0" marB="0"/>
                </a:tc>
                <a:extLst>
                  <a:ext uri="{0D108BD9-81ED-4DB2-BD59-A6C34878D82A}">
                    <a16:rowId xmlns:a16="http://schemas.microsoft.com/office/drawing/2014/main" val="10000"/>
                  </a:ext>
                </a:extLst>
              </a:tr>
              <a:tr h="2871744">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Treatment of troops and life on the front line</a:t>
                      </a:r>
                    </a:p>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 </a:t>
                      </a:r>
                    </a:p>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 </a:t>
                      </a:r>
                      <a:endParaRPr lang="en-GB" sz="2200" dirty="0">
                        <a:effectLst/>
                        <a:uFillTx/>
                        <a:latin typeface="Calibri" panose="020F0502020204030204" pitchFamily="34" charset="0"/>
                        <a:ea typeface="Calibri" panose="020F0502020204030204" pitchFamily="34" charset="0"/>
                        <a:cs typeface="Calibri" panose="020F0502020204030204" pitchFamily="34" charset="0"/>
                      </a:endParaRPr>
                    </a:p>
                  </a:txBody>
                  <a:tcPr marL="52197" marR="52197" marT="0" marB="0"/>
                </a:tc>
                <a:tc>
                  <a:txBody>
                    <a:bodyPr/>
                    <a:lstStyle/>
                    <a:p>
                      <a:pPr algn="ctr">
                        <a:lnSpc>
                          <a:spcPct val="107000"/>
                        </a:lnSpc>
                        <a:spcAft>
                          <a:spcPts val="0"/>
                        </a:spcAft>
                      </a:pPr>
                      <a:r>
                        <a:rPr lang="en-GB" sz="2200" dirty="0">
                          <a:effectLst/>
                          <a:uFillTx/>
                          <a:latin typeface="Calibri" panose="020F0502020204030204" pitchFamily="34" charset="0"/>
                          <a:cs typeface="Calibri" panose="020F0502020204030204" pitchFamily="34" charset="0"/>
                        </a:rPr>
                        <a:t>The psychological effects of war</a:t>
                      </a:r>
                    </a:p>
                    <a:p>
                      <a:pPr algn="ctr">
                        <a:lnSpc>
                          <a:spcPct val="107000"/>
                        </a:lnSpc>
                        <a:spcAft>
                          <a:spcPts val="0"/>
                        </a:spcAft>
                      </a:pPr>
                      <a:endParaRPr lang="en-GB" sz="2200" dirty="0">
                        <a:solidFill>
                          <a:srgbClr val="7030A0"/>
                        </a:solidFill>
                        <a:effectLst/>
                        <a:uFillTx/>
                        <a:latin typeface="Calibri" panose="020F0502020204030204" pitchFamily="34" charset="0"/>
                        <a:ea typeface="Calibri" panose="020F0502020204030204" pitchFamily="34" charset="0"/>
                        <a:cs typeface="Calibri" panose="020F0502020204030204" pitchFamily="34" charset="0"/>
                      </a:endParaRPr>
                    </a:p>
                  </a:txBody>
                  <a:tcPr marL="52197" marR="52197" marT="0" marB="0"/>
                </a:tc>
                <a:extLst>
                  <a:ext uri="{0D108BD9-81ED-4DB2-BD59-A6C34878D82A}">
                    <a16:rowId xmlns:a16="http://schemas.microsoft.com/office/drawing/2014/main" val="10001"/>
                  </a:ext>
                </a:extLst>
              </a:tr>
            </a:tbl>
          </a:graphicData>
        </a:graphic>
      </p:graphicFrame>
      <p:sp>
        <p:nvSpPr>
          <p:cNvPr id="3" name="Title 1">
            <a:extLst>
              <a:ext uri="{FF2B5EF4-FFF2-40B4-BE49-F238E27FC236}">
                <a16:creationId xmlns:a16="http://schemas.microsoft.com/office/drawing/2014/main" id="{2CCDB877-930A-BF4F-B13C-CBB3669A4B0E}"/>
              </a:ext>
            </a:extLst>
          </p:cNvPr>
          <p:cNvSpPr txBox="1">
            <a:spLocks/>
          </p:cNvSpPr>
          <p:nvPr/>
        </p:nvSpPr>
        <p:spPr>
          <a:xfrm>
            <a:off x="44450" y="18"/>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sz="5400" dirty="0">
                <a:latin typeface="Calibri" panose="020F0502020204030204" pitchFamily="34" charset="0"/>
                <a:cs typeface="Calibri" panose="020F0502020204030204" pitchFamily="34" charset="0"/>
              </a:rPr>
              <a:t>Let’s share what we found</a:t>
            </a:r>
          </a:p>
        </p:txBody>
      </p:sp>
      <p:sp>
        <p:nvSpPr>
          <p:cNvPr id="5" name="Google Shape;320;p45">
            <a:extLst>
              <a:ext uri="{FF2B5EF4-FFF2-40B4-BE49-F238E27FC236}">
                <a16:creationId xmlns:a16="http://schemas.microsoft.com/office/drawing/2014/main" id="{5929D23B-5D7C-2449-A5CC-55854A5E7EE9}"/>
              </a:ext>
            </a:extLst>
          </p:cNvPr>
          <p:cNvSpPr txBox="1">
            <a:spLocks/>
          </p:cNvSpPr>
          <p:nvPr/>
        </p:nvSpPr>
        <p:spPr>
          <a:xfrm>
            <a:off x="-83426" y="6250899"/>
            <a:ext cx="9055099" cy="455581"/>
          </a:xfrm>
          <a:prstGeom prst="rect">
            <a:avLst/>
          </a:prstGeom>
        </p:spPr>
        <p:txBody>
          <a:bodyPr spcFirstLastPara="1" vert="horz" wrap="square"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spcBef>
                <a:spcPts val="1000"/>
              </a:spcBef>
            </a:pPr>
            <a:r>
              <a:rPr lang="en-GB" sz="2800" b="1" dirty="0">
                <a:solidFill>
                  <a:srgbClr val="FF0000"/>
                </a:solidFill>
                <a:latin typeface="Calibri" panose="020F0502020204030204" pitchFamily="34" charset="0"/>
                <a:cs typeface="Calibri" panose="020F0502020204030204" pitchFamily="34" charset="0"/>
              </a:rPr>
              <a:t>How does this support/contradict what we already know?</a:t>
            </a:r>
            <a:endParaRPr lang="en-GB" sz="28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1392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CCDB877-930A-BF4F-B13C-CBB3669A4B0E}"/>
              </a:ext>
            </a:extLst>
          </p:cNvPr>
          <p:cNvSpPr txBox="1">
            <a:spLocks/>
          </p:cNvSpPr>
          <p:nvPr/>
        </p:nvSpPr>
        <p:spPr>
          <a:xfrm>
            <a:off x="44450" y="-74932"/>
            <a:ext cx="9055099" cy="868362"/>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GB" sz="4400" dirty="0">
                <a:latin typeface="Calibri" panose="020F0502020204030204" pitchFamily="34" charset="0"/>
                <a:cs typeface="Calibri" panose="020F0502020204030204" pitchFamily="34" charset="0"/>
              </a:rPr>
              <a:t>What does Singh reveal </a:t>
            </a:r>
            <a:br>
              <a:rPr lang="en-GB" sz="4400" dirty="0">
                <a:latin typeface="Calibri" panose="020F0502020204030204" pitchFamily="34" charset="0"/>
                <a:cs typeface="Calibri" panose="020F0502020204030204" pitchFamily="34" charset="0"/>
              </a:rPr>
            </a:br>
            <a:r>
              <a:rPr lang="en-GB" sz="4400" dirty="0">
                <a:latin typeface="Calibri" panose="020F0502020204030204" pitchFamily="34" charset="0"/>
                <a:cs typeface="Calibri" panose="020F0502020204030204" pitchFamily="34" charset="0"/>
              </a:rPr>
              <a:t>about the Western Front?</a:t>
            </a:r>
          </a:p>
        </p:txBody>
      </p:sp>
      <p:sp>
        <p:nvSpPr>
          <p:cNvPr id="4" name="Google Shape;320;p45">
            <a:extLst>
              <a:ext uri="{FF2B5EF4-FFF2-40B4-BE49-F238E27FC236}">
                <a16:creationId xmlns:a16="http://schemas.microsoft.com/office/drawing/2014/main" id="{B27FAFD5-2CF8-1144-8653-A84424BE9C7B}"/>
              </a:ext>
            </a:extLst>
          </p:cNvPr>
          <p:cNvSpPr txBox="1">
            <a:spLocks/>
          </p:cNvSpPr>
          <p:nvPr/>
        </p:nvSpPr>
        <p:spPr>
          <a:xfrm>
            <a:off x="88901" y="2062764"/>
            <a:ext cx="9055099" cy="455581"/>
          </a:xfrm>
          <a:prstGeom prst="rect">
            <a:avLst/>
          </a:prstGeom>
        </p:spPr>
        <p:txBody>
          <a:bodyPr spcFirstLastPara="1" vert="horz" wrap="square"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l">
              <a:spcBef>
                <a:spcPts val="1000"/>
              </a:spcBef>
            </a:pPr>
            <a:r>
              <a:rPr lang="en-GB" sz="2400" b="1" dirty="0">
                <a:solidFill>
                  <a:srgbClr val="FF0000"/>
                </a:solidFill>
                <a:latin typeface="Calibri" panose="020F0502020204030204" pitchFamily="34" charset="0"/>
                <a:cs typeface="Calibri" panose="020F0502020204030204" pitchFamily="34" charset="0"/>
              </a:rPr>
              <a:t>Point</a:t>
            </a:r>
            <a:r>
              <a:rPr lang="en-GB" sz="2400" dirty="0">
                <a:solidFill>
                  <a:srgbClr val="FF0000"/>
                </a:solidFill>
                <a:latin typeface="Calibri" panose="020F0502020204030204" pitchFamily="34" charset="0"/>
                <a:cs typeface="Calibri" panose="020F0502020204030204" pitchFamily="34" charset="0"/>
              </a:rPr>
              <a:t>: Indian soldiers were used to plug gaps in British lines</a:t>
            </a:r>
          </a:p>
        </p:txBody>
      </p:sp>
      <p:sp>
        <p:nvSpPr>
          <p:cNvPr id="10" name="Google Shape;327;p45">
            <a:extLst>
              <a:ext uri="{FF2B5EF4-FFF2-40B4-BE49-F238E27FC236}">
                <a16:creationId xmlns:a16="http://schemas.microsoft.com/office/drawing/2014/main" id="{C10AA047-DAC6-1747-A735-1C725E169E22}"/>
              </a:ext>
            </a:extLst>
          </p:cNvPr>
          <p:cNvSpPr txBox="1">
            <a:spLocks/>
          </p:cNvSpPr>
          <p:nvPr/>
        </p:nvSpPr>
        <p:spPr>
          <a:xfrm>
            <a:off x="54188" y="2355929"/>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1. The British were in trouble in 1914</a:t>
            </a:r>
          </a:p>
        </p:txBody>
      </p:sp>
      <p:sp>
        <p:nvSpPr>
          <p:cNvPr id="14" name="Google Shape;327;p45">
            <a:extLst>
              <a:ext uri="{FF2B5EF4-FFF2-40B4-BE49-F238E27FC236}">
                <a16:creationId xmlns:a16="http://schemas.microsoft.com/office/drawing/2014/main" id="{B96BF1C7-2C42-9341-910E-884820AB2D42}"/>
              </a:ext>
            </a:extLst>
          </p:cNvPr>
          <p:cNvSpPr txBox="1">
            <a:spLocks/>
          </p:cNvSpPr>
          <p:nvPr/>
        </p:nvSpPr>
        <p:spPr>
          <a:xfrm>
            <a:off x="44450" y="2793144"/>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2. Indian soldiers were an important part of the British army</a:t>
            </a: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15" name="Google Shape;327;p45">
            <a:extLst>
              <a:ext uri="{FF2B5EF4-FFF2-40B4-BE49-F238E27FC236}">
                <a16:creationId xmlns:a16="http://schemas.microsoft.com/office/drawing/2014/main" id="{1D8A2A69-B5B3-3A42-BC4C-DFA1BAEDB72A}"/>
              </a:ext>
            </a:extLst>
          </p:cNvPr>
          <p:cNvSpPr txBox="1">
            <a:spLocks/>
          </p:cNvSpPr>
          <p:nvPr/>
        </p:nvSpPr>
        <p:spPr>
          <a:xfrm>
            <a:off x="4267175" y="2333204"/>
            <a:ext cx="4921276"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3. Indian soldiers were better than British </a:t>
            </a:r>
          </a:p>
        </p:txBody>
      </p:sp>
      <p:sp>
        <p:nvSpPr>
          <p:cNvPr id="16" name="Google Shape;327;p45">
            <a:extLst>
              <a:ext uri="{FF2B5EF4-FFF2-40B4-BE49-F238E27FC236}">
                <a16:creationId xmlns:a16="http://schemas.microsoft.com/office/drawing/2014/main" id="{874511A3-9E43-7B43-A296-F11F8A73715E}"/>
              </a:ext>
            </a:extLst>
          </p:cNvPr>
          <p:cNvSpPr txBox="1">
            <a:spLocks/>
          </p:cNvSpPr>
          <p:nvPr/>
        </p:nvSpPr>
        <p:spPr>
          <a:xfrm>
            <a:off x="4257437" y="2770419"/>
            <a:ext cx="4886563"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4. Indian soldiers weren’t very good fighters </a:t>
            </a:r>
          </a:p>
          <a:p>
            <a:pPr marL="0" indent="0">
              <a:spcAft>
                <a:spcPts val="1000"/>
              </a:spcAft>
              <a:buNone/>
            </a:pPr>
            <a:endParaRPr lang="en-GB" sz="2000" dirty="0">
              <a:latin typeface="Calibri" panose="020F0502020204030204" pitchFamily="34" charset="0"/>
              <a:cs typeface="Calibri" panose="020F0502020204030204" pitchFamily="34" charset="0"/>
            </a:endParaRP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17" name="Google Shape;320;p45">
            <a:extLst>
              <a:ext uri="{FF2B5EF4-FFF2-40B4-BE49-F238E27FC236}">
                <a16:creationId xmlns:a16="http://schemas.microsoft.com/office/drawing/2014/main" id="{B41F89CD-175C-B341-AA52-D156D94AF4D1}"/>
              </a:ext>
            </a:extLst>
          </p:cNvPr>
          <p:cNvSpPr txBox="1">
            <a:spLocks/>
          </p:cNvSpPr>
          <p:nvPr/>
        </p:nvSpPr>
        <p:spPr>
          <a:xfrm>
            <a:off x="44451" y="3661128"/>
            <a:ext cx="9055099" cy="455581"/>
          </a:xfrm>
          <a:prstGeom prst="rect">
            <a:avLst/>
          </a:prstGeom>
        </p:spPr>
        <p:txBody>
          <a:bodyPr spcFirstLastPara="1" vert="horz" wrap="square"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l">
              <a:spcBef>
                <a:spcPts val="1000"/>
              </a:spcBef>
            </a:pPr>
            <a:r>
              <a:rPr lang="en-GB" sz="2400" b="1" dirty="0">
                <a:solidFill>
                  <a:srgbClr val="FF0000"/>
                </a:solidFill>
                <a:latin typeface="Calibri" panose="020F0502020204030204" pitchFamily="34" charset="0"/>
                <a:cs typeface="Calibri" panose="020F0502020204030204" pitchFamily="34" charset="0"/>
              </a:rPr>
              <a:t>Point: </a:t>
            </a:r>
            <a:r>
              <a:rPr lang="en-GB" sz="2400" dirty="0">
                <a:solidFill>
                  <a:srgbClr val="FF0000"/>
                </a:solidFill>
                <a:latin typeface="Calibri" panose="020F0502020204030204" pitchFamily="34" charset="0"/>
                <a:cs typeface="Calibri" panose="020F0502020204030204" pitchFamily="34" charset="0"/>
              </a:rPr>
              <a:t>Singh couldn’t find or understand officers. </a:t>
            </a:r>
          </a:p>
        </p:txBody>
      </p:sp>
      <p:sp>
        <p:nvSpPr>
          <p:cNvPr id="18" name="Google Shape;327;p45">
            <a:extLst>
              <a:ext uri="{FF2B5EF4-FFF2-40B4-BE49-F238E27FC236}">
                <a16:creationId xmlns:a16="http://schemas.microsoft.com/office/drawing/2014/main" id="{9565624F-1B52-A946-AF9B-18F55EE55BE7}"/>
              </a:ext>
            </a:extLst>
          </p:cNvPr>
          <p:cNvSpPr txBox="1">
            <a:spLocks/>
          </p:cNvSpPr>
          <p:nvPr/>
        </p:nvSpPr>
        <p:spPr>
          <a:xfrm>
            <a:off x="9738" y="3954293"/>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1. British officers were stupid</a:t>
            </a:r>
          </a:p>
        </p:txBody>
      </p:sp>
      <p:sp>
        <p:nvSpPr>
          <p:cNvPr id="19" name="Google Shape;327;p45">
            <a:extLst>
              <a:ext uri="{FF2B5EF4-FFF2-40B4-BE49-F238E27FC236}">
                <a16:creationId xmlns:a16="http://schemas.microsoft.com/office/drawing/2014/main" id="{4E8D22D3-B3A1-6943-BC72-D9BC3B912F97}"/>
              </a:ext>
            </a:extLst>
          </p:cNvPr>
          <p:cNvSpPr txBox="1">
            <a:spLocks/>
          </p:cNvSpPr>
          <p:nvPr/>
        </p:nvSpPr>
        <p:spPr>
          <a:xfrm>
            <a:off x="0" y="4391508"/>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2. There were soldiers from different countries on the Western Front </a:t>
            </a: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20" name="Google Shape;327;p45">
            <a:extLst>
              <a:ext uri="{FF2B5EF4-FFF2-40B4-BE49-F238E27FC236}">
                <a16:creationId xmlns:a16="http://schemas.microsoft.com/office/drawing/2014/main" id="{0EC6425E-AA30-1C47-9F3A-7F2BE0B068ED}"/>
              </a:ext>
            </a:extLst>
          </p:cNvPr>
          <p:cNvSpPr txBox="1">
            <a:spLocks/>
          </p:cNvSpPr>
          <p:nvPr/>
        </p:nvSpPr>
        <p:spPr>
          <a:xfrm>
            <a:off x="4222725" y="3931568"/>
            <a:ext cx="4921276"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3. Indian soldiers didn’t bother learning English</a:t>
            </a:r>
          </a:p>
        </p:txBody>
      </p:sp>
      <p:sp>
        <p:nvSpPr>
          <p:cNvPr id="21" name="Google Shape;327;p45">
            <a:extLst>
              <a:ext uri="{FF2B5EF4-FFF2-40B4-BE49-F238E27FC236}">
                <a16:creationId xmlns:a16="http://schemas.microsoft.com/office/drawing/2014/main" id="{C1BF83E5-F2CE-3F4A-BC2E-3ABB352F12D2}"/>
              </a:ext>
            </a:extLst>
          </p:cNvPr>
          <p:cNvSpPr txBox="1">
            <a:spLocks/>
          </p:cNvSpPr>
          <p:nvPr/>
        </p:nvSpPr>
        <p:spPr>
          <a:xfrm>
            <a:off x="4212987" y="4368783"/>
            <a:ext cx="4886563"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4. The Western Front was a chaotic place</a:t>
            </a:r>
          </a:p>
          <a:p>
            <a:pPr marL="0" indent="0">
              <a:spcAft>
                <a:spcPts val="1000"/>
              </a:spcAft>
              <a:buNone/>
            </a:pPr>
            <a:endParaRPr lang="en-GB" sz="2000" dirty="0">
              <a:latin typeface="Calibri" panose="020F0502020204030204" pitchFamily="34" charset="0"/>
              <a:cs typeface="Calibri" panose="020F0502020204030204" pitchFamily="34" charset="0"/>
            </a:endParaRP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22" name="Google Shape;320;p45">
            <a:extLst>
              <a:ext uri="{FF2B5EF4-FFF2-40B4-BE49-F238E27FC236}">
                <a16:creationId xmlns:a16="http://schemas.microsoft.com/office/drawing/2014/main" id="{4408E398-8856-5549-8EB6-9AAA24E32E1B}"/>
              </a:ext>
            </a:extLst>
          </p:cNvPr>
          <p:cNvSpPr txBox="1">
            <a:spLocks/>
          </p:cNvSpPr>
          <p:nvPr/>
        </p:nvSpPr>
        <p:spPr>
          <a:xfrm>
            <a:off x="44451" y="5436898"/>
            <a:ext cx="9055099" cy="455581"/>
          </a:xfrm>
          <a:prstGeom prst="rect">
            <a:avLst/>
          </a:prstGeom>
        </p:spPr>
        <p:txBody>
          <a:bodyPr spcFirstLastPara="1" vert="horz" wrap="square"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l">
              <a:spcBef>
                <a:spcPts val="1000"/>
              </a:spcBef>
            </a:pPr>
            <a:r>
              <a:rPr lang="en-GB" sz="2400" b="1" dirty="0">
                <a:solidFill>
                  <a:srgbClr val="FF0000"/>
                </a:solidFill>
                <a:latin typeface="Calibri" panose="020F0502020204030204" pitchFamily="34" charset="0"/>
                <a:cs typeface="Calibri" panose="020F0502020204030204" pitchFamily="34" charset="0"/>
              </a:rPr>
              <a:t>Fact</a:t>
            </a:r>
            <a:r>
              <a:rPr lang="en-GB" sz="2400" dirty="0">
                <a:solidFill>
                  <a:srgbClr val="FF0000"/>
                </a:solidFill>
                <a:latin typeface="Calibri" panose="020F0502020204030204" pitchFamily="34" charset="0"/>
                <a:cs typeface="Calibri" panose="020F0502020204030204" pitchFamily="34" charset="0"/>
              </a:rPr>
              <a:t>: Singh killed 5 Germans during the Battle of Ypres</a:t>
            </a:r>
          </a:p>
        </p:txBody>
      </p:sp>
      <p:sp>
        <p:nvSpPr>
          <p:cNvPr id="23" name="Google Shape;327;p45">
            <a:extLst>
              <a:ext uri="{FF2B5EF4-FFF2-40B4-BE49-F238E27FC236}">
                <a16:creationId xmlns:a16="http://schemas.microsoft.com/office/drawing/2014/main" id="{0593540E-4419-824C-904A-F7526A2A230F}"/>
              </a:ext>
            </a:extLst>
          </p:cNvPr>
          <p:cNvSpPr txBox="1">
            <a:spLocks/>
          </p:cNvSpPr>
          <p:nvPr/>
        </p:nvSpPr>
        <p:spPr>
          <a:xfrm>
            <a:off x="9738" y="5730063"/>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1. The war was traumatic for soldiers</a:t>
            </a:r>
          </a:p>
        </p:txBody>
      </p:sp>
      <p:sp>
        <p:nvSpPr>
          <p:cNvPr id="24" name="Google Shape;327;p45">
            <a:extLst>
              <a:ext uri="{FF2B5EF4-FFF2-40B4-BE49-F238E27FC236}">
                <a16:creationId xmlns:a16="http://schemas.microsoft.com/office/drawing/2014/main" id="{FA8F9674-4C09-364D-BF15-6C0EF4A8C19C}"/>
              </a:ext>
            </a:extLst>
          </p:cNvPr>
          <p:cNvSpPr txBox="1">
            <a:spLocks/>
          </p:cNvSpPr>
          <p:nvPr/>
        </p:nvSpPr>
        <p:spPr>
          <a:xfrm>
            <a:off x="0" y="6167278"/>
            <a:ext cx="4036825"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2. The Germans were poor soldiers</a:t>
            </a: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25" name="Google Shape;327;p45">
            <a:extLst>
              <a:ext uri="{FF2B5EF4-FFF2-40B4-BE49-F238E27FC236}">
                <a16:creationId xmlns:a16="http://schemas.microsoft.com/office/drawing/2014/main" id="{875CE951-DDF8-4F4A-BD95-4AEA174F6815}"/>
              </a:ext>
            </a:extLst>
          </p:cNvPr>
          <p:cNvSpPr txBox="1">
            <a:spLocks/>
          </p:cNvSpPr>
          <p:nvPr/>
        </p:nvSpPr>
        <p:spPr>
          <a:xfrm>
            <a:off x="4222725" y="5707338"/>
            <a:ext cx="4921276"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FontTx/>
              <a:buNone/>
            </a:pPr>
            <a:r>
              <a:rPr lang="en-GB" sz="2000" dirty="0">
                <a:latin typeface="Calibri" panose="020F0502020204030204" pitchFamily="34" charset="0"/>
                <a:cs typeface="Calibri" panose="020F0502020204030204" pitchFamily="34" charset="0"/>
              </a:rPr>
              <a:t>3. The British won the Battle of Ypres</a:t>
            </a:r>
          </a:p>
        </p:txBody>
      </p:sp>
      <p:sp>
        <p:nvSpPr>
          <p:cNvPr id="26" name="Google Shape;327;p45">
            <a:extLst>
              <a:ext uri="{FF2B5EF4-FFF2-40B4-BE49-F238E27FC236}">
                <a16:creationId xmlns:a16="http://schemas.microsoft.com/office/drawing/2014/main" id="{25D7F156-6F5C-9847-A0AD-B774972F22B7}"/>
              </a:ext>
            </a:extLst>
          </p:cNvPr>
          <p:cNvSpPr txBox="1">
            <a:spLocks/>
          </p:cNvSpPr>
          <p:nvPr/>
        </p:nvSpPr>
        <p:spPr>
          <a:xfrm>
            <a:off x="4212987" y="6144553"/>
            <a:ext cx="4886563" cy="630900"/>
          </a:xfrm>
          <a:prstGeom prst="rect">
            <a:avLst/>
          </a:prstGeom>
        </p:spPr>
        <p:txBody>
          <a:bodyPr spcFirstLastPara="1" vert="horz" wrap="square" lIns="0" tIns="0" rIns="0" bIns="0" rtlCol="0" anchor="t" anchorCtr="0">
            <a:no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000"/>
              </a:spcAft>
              <a:buNone/>
            </a:pPr>
            <a:r>
              <a:rPr lang="en-GB" sz="2000" dirty="0">
                <a:latin typeface="Calibri" panose="020F0502020204030204" pitchFamily="34" charset="0"/>
                <a:cs typeface="Calibri" panose="020F0502020204030204" pitchFamily="34" charset="0"/>
              </a:rPr>
              <a:t>4. The war led to huge casualties</a:t>
            </a:r>
          </a:p>
          <a:p>
            <a:pPr marL="0" indent="0">
              <a:spcAft>
                <a:spcPts val="1000"/>
              </a:spcAft>
              <a:buNone/>
            </a:pPr>
            <a:endParaRPr lang="en-GB" sz="2000" dirty="0">
              <a:latin typeface="Calibri" panose="020F0502020204030204" pitchFamily="34" charset="0"/>
              <a:cs typeface="Calibri" panose="020F0502020204030204" pitchFamily="34" charset="0"/>
            </a:endParaRPr>
          </a:p>
          <a:p>
            <a:pPr marL="0" indent="0">
              <a:spcAft>
                <a:spcPts val="1000"/>
              </a:spcAft>
              <a:buFontTx/>
              <a:buNone/>
            </a:pPr>
            <a:endParaRPr lang="en-GB" sz="2000" dirty="0">
              <a:latin typeface="Calibri" panose="020F0502020204030204" pitchFamily="34" charset="0"/>
              <a:cs typeface="Calibri" panose="020F0502020204030204" pitchFamily="34" charset="0"/>
            </a:endParaRPr>
          </a:p>
        </p:txBody>
      </p:sp>
      <p:sp>
        <p:nvSpPr>
          <p:cNvPr id="29" name="Google Shape;320;p45">
            <a:extLst>
              <a:ext uri="{FF2B5EF4-FFF2-40B4-BE49-F238E27FC236}">
                <a16:creationId xmlns:a16="http://schemas.microsoft.com/office/drawing/2014/main" id="{1DD3268D-0121-B142-B155-1F556A7DD1FE}"/>
              </a:ext>
            </a:extLst>
          </p:cNvPr>
          <p:cNvSpPr txBox="1">
            <a:spLocks/>
          </p:cNvSpPr>
          <p:nvPr/>
        </p:nvSpPr>
        <p:spPr>
          <a:xfrm>
            <a:off x="58055" y="1239983"/>
            <a:ext cx="9055099" cy="455581"/>
          </a:xfrm>
          <a:prstGeom prst="rect">
            <a:avLst/>
          </a:prstGeom>
        </p:spPr>
        <p:txBody>
          <a:bodyPr spcFirstLastPara="1" vert="horz" wrap="square"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l">
              <a:spcBef>
                <a:spcPts val="1000"/>
              </a:spcBef>
            </a:pPr>
            <a:r>
              <a:rPr lang="en-GB" sz="2400" b="1" dirty="0">
                <a:latin typeface="Calibri" panose="020F0502020204030204" pitchFamily="34" charset="0"/>
                <a:cs typeface="Calibri" panose="020F0502020204030204" pitchFamily="34" charset="0"/>
              </a:rPr>
              <a:t>The below are 3 things we learnt from Singh, but what does that tell us about the Western Front? What claims we we reasonably make?</a:t>
            </a:r>
            <a:endParaRPr lang="en-GB" sz="2400" dirty="0">
              <a:latin typeface="Calibri" panose="020F0502020204030204" pitchFamily="34" charset="0"/>
              <a:cs typeface="Calibri" panose="020F0502020204030204" pitchFamily="34" charset="0"/>
            </a:endParaRPr>
          </a:p>
        </p:txBody>
      </p:sp>
      <p:pic>
        <p:nvPicPr>
          <p:cNvPr id="30" name="Google Shape;139;p29">
            <a:extLst>
              <a:ext uri="{FF2B5EF4-FFF2-40B4-BE49-F238E27FC236}">
                <a16:creationId xmlns:a16="http://schemas.microsoft.com/office/drawing/2014/main" id="{4DC5503C-23DC-4C49-8769-6E82252F85BE}"/>
              </a:ext>
            </a:extLst>
          </p:cNvPr>
          <p:cNvPicPr preferRelativeResize="0">
            <a:picLocks noChangeAspect="1"/>
          </p:cNvPicPr>
          <p:nvPr/>
        </p:nvPicPr>
        <p:blipFill>
          <a:blip r:embed="rId6">
            <a:alphaModFix/>
          </a:blip>
          <a:stretch>
            <a:fillRect/>
          </a:stretch>
        </p:blipFill>
        <p:spPr>
          <a:xfrm>
            <a:off x="8255812" y="-13241"/>
            <a:ext cx="903179" cy="1345149"/>
          </a:xfrm>
          <a:prstGeom prst="rect">
            <a:avLst/>
          </a:prstGeom>
          <a:noFill/>
          <a:ln>
            <a:noFill/>
          </a:ln>
        </p:spPr>
      </p:pic>
      <p:pic>
        <p:nvPicPr>
          <p:cNvPr id="31" name="Google Shape;139;p29">
            <a:extLst>
              <a:ext uri="{FF2B5EF4-FFF2-40B4-BE49-F238E27FC236}">
                <a16:creationId xmlns:a16="http://schemas.microsoft.com/office/drawing/2014/main" id="{E335D8A0-75C1-824C-9B30-D4C46FAB68B4}"/>
              </a:ext>
            </a:extLst>
          </p:cNvPr>
          <p:cNvPicPr preferRelativeResize="0">
            <a:picLocks noChangeAspect="1"/>
          </p:cNvPicPr>
          <p:nvPr/>
        </p:nvPicPr>
        <p:blipFill>
          <a:blip r:embed="rId6">
            <a:alphaModFix/>
          </a:blip>
          <a:stretch>
            <a:fillRect/>
          </a:stretch>
        </p:blipFill>
        <p:spPr>
          <a:xfrm flipH="1">
            <a:off x="-14993" y="-12630"/>
            <a:ext cx="903179" cy="1345149"/>
          </a:xfrm>
          <a:prstGeom prst="rect">
            <a:avLst/>
          </a:prstGeom>
          <a:noFill/>
          <a:ln>
            <a:noFill/>
          </a:ln>
        </p:spPr>
      </p:pic>
    </p:spTree>
    <p:extLst>
      <p:ext uri="{BB962C8B-B14F-4D97-AF65-F5344CB8AC3E}">
        <p14:creationId xmlns:p14="http://schemas.microsoft.com/office/powerpoint/2010/main" val="64586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p:tgtEl>
                                          <p:spTgt spid="3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p:tgtEl>
                                          <p:spTgt spid="3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450" y="3716505"/>
            <a:ext cx="9099550" cy="1569660"/>
          </a:xfrm>
          <a:prstGeom prst="rect">
            <a:avLst/>
          </a:prstGeom>
        </p:spPr>
        <p:txBody>
          <a:bodyPr wrap="square">
            <a:spAutoFit/>
          </a:bodyPr>
          <a:lstStyle/>
          <a:p>
            <a:pPr lvl="0"/>
            <a:r>
              <a:rPr lang="en-GB" sz="3200" i="1" dirty="0">
                <a:solidFill>
                  <a:schemeClr val="dk1"/>
                </a:solidFill>
                <a:latin typeface="Calibri" charset="0"/>
                <a:ea typeface="Calibri" charset="0"/>
                <a:cs typeface="Calibri" charset="0"/>
                <a:sym typeface="Comic Sans MS"/>
              </a:rPr>
              <a:t>The story of Ganga Singh, a.................., reveals the experiences of British empire troops on Western Front as it tells us………………Singh also reveals that…..</a:t>
            </a:r>
          </a:p>
        </p:txBody>
      </p:sp>
      <p:sp>
        <p:nvSpPr>
          <p:cNvPr id="8" name="Rectangle 7"/>
          <p:cNvSpPr/>
          <p:nvPr/>
        </p:nvSpPr>
        <p:spPr>
          <a:xfrm>
            <a:off x="0" y="1551563"/>
            <a:ext cx="7374477" cy="1969770"/>
          </a:xfrm>
          <a:prstGeom prst="rect">
            <a:avLst/>
          </a:prstGeom>
        </p:spPr>
        <p:txBody>
          <a:bodyPr wrap="square">
            <a:spAutoFit/>
          </a:bodyPr>
          <a:lstStyle/>
          <a:p>
            <a:pPr lvl="0">
              <a:spcAft>
                <a:spcPts val="600"/>
              </a:spcAft>
            </a:pPr>
            <a:r>
              <a:rPr lang="en-GB" sz="2800" b="1" dirty="0">
                <a:solidFill>
                  <a:srgbClr val="7030A0"/>
                </a:solidFill>
                <a:latin typeface="Calibri" charset="0"/>
                <a:ea typeface="Calibri" charset="0"/>
                <a:cs typeface="Calibri" charset="0"/>
                <a:sym typeface="Comic Sans MS"/>
              </a:rPr>
              <a:t>Complete the sentence to answer the question</a:t>
            </a:r>
          </a:p>
          <a:p>
            <a:pPr marL="514350" lvl="0" indent="-514350">
              <a:spcAft>
                <a:spcPts val="600"/>
              </a:spcAft>
              <a:buFont typeface="+mj-lt"/>
              <a:buAutoNum type="arabicPeriod"/>
            </a:pPr>
            <a:r>
              <a:rPr lang="en-GB" sz="2800" dirty="0">
                <a:solidFill>
                  <a:srgbClr val="7030A0"/>
                </a:solidFill>
                <a:latin typeface="Calibri" charset="0"/>
                <a:ea typeface="Calibri" charset="0"/>
                <a:cs typeface="Calibri" charset="0"/>
                <a:sym typeface="Comic Sans MS"/>
              </a:rPr>
              <a:t>Use an appositive about Ganga Singh</a:t>
            </a:r>
          </a:p>
          <a:p>
            <a:pPr marL="514350" lvl="0" indent="-514350">
              <a:spcAft>
                <a:spcPts val="600"/>
              </a:spcAft>
              <a:buFont typeface="+mj-lt"/>
              <a:buAutoNum type="arabicPeriod"/>
            </a:pPr>
            <a:r>
              <a:rPr lang="en-GB" sz="2800" dirty="0">
                <a:solidFill>
                  <a:srgbClr val="7030A0"/>
                </a:solidFill>
                <a:latin typeface="Calibri" charset="0"/>
                <a:ea typeface="Calibri" charset="0"/>
                <a:cs typeface="Calibri" charset="0"/>
                <a:sym typeface="Comic Sans MS"/>
              </a:rPr>
              <a:t>Provide 2 things we learnt about the experience of Empire troops from Singh. </a:t>
            </a:r>
          </a:p>
        </p:txBody>
      </p:sp>
      <p:sp>
        <p:nvSpPr>
          <p:cNvPr id="14" name="Title 1"/>
          <p:cNvSpPr txBox="1">
            <a:spLocks/>
          </p:cNvSpPr>
          <p:nvPr/>
        </p:nvSpPr>
        <p:spPr>
          <a:xfrm>
            <a:off x="44450" y="-11174"/>
            <a:ext cx="9055099" cy="1728768"/>
          </a:xfrm>
          <a:prstGeom prst="rect">
            <a:avLst/>
          </a:prstGeom>
        </p:spPr>
        <p:txBody>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GB" sz="4400" dirty="0">
                <a:latin typeface="Calibri" charset="0"/>
                <a:ea typeface="Calibri" charset="0"/>
                <a:cs typeface="Calibri" charset="0"/>
              </a:rPr>
              <a:t>What does the experience of Ganga Singh reveal about the Western Front?</a:t>
            </a:r>
            <a:endParaRPr lang="en-GB" sz="5400" dirty="0"/>
          </a:p>
        </p:txBody>
      </p:sp>
      <p:graphicFrame>
        <p:nvGraphicFramePr>
          <p:cNvPr id="2" name="Table 1"/>
          <p:cNvGraphicFramePr>
            <a:graphicFrameLocks noGrp="1"/>
          </p:cNvGraphicFramePr>
          <p:nvPr>
            <p:extLst>
              <p:ext uri="{D42A27DB-BD31-4B8C-83A1-F6EECF244321}">
                <p14:modId xmlns:p14="http://schemas.microsoft.com/office/powerpoint/2010/main" val="3674029279"/>
              </p:ext>
            </p:extLst>
          </p:nvPr>
        </p:nvGraphicFramePr>
        <p:xfrm>
          <a:off x="135074" y="5614059"/>
          <a:ext cx="8964475" cy="941031"/>
        </p:xfrm>
        <a:graphic>
          <a:graphicData uri="http://schemas.openxmlformats.org/drawingml/2006/table">
            <a:tbl>
              <a:tblPr firstRow="1" bandRow="1">
                <a:tableStyleId>{5940675A-B579-460E-94D1-54222C63F5DA}</a:tableStyleId>
              </a:tblPr>
              <a:tblGrid>
                <a:gridCol w="985785">
                  <a:extLst>
                    <a:ext uri="{9D8B030D-6E8A-4147-A177-3AD203B41FA5}">
                      <a16:colId xmlns:a16="http://schemas.microsoft.com/office/drawing/2014/main" val="20000"/>
                    </a:ext>
                  </a:extLst>
                </a:gridCol>
                <a:gridCol w="1352518">
                  <a:extLst>
                    <a:ext uri="{9D8B030D-6E8A-4147-A177-3AD203B41FA5}">
                      <a16:colId xmlns:a16="http://schemas.microsoft.com/office/drawing/2014/main" val="20001"/>
                    </a:ext>
                  </a:extLst>
                </a:gridCol>
                <a:gridCol w="2098623">
                  <a:extLst>
                    <a:ext uri="{9D8B030D-6E8A-4147-A177-3AD203B41FA5}">
                      <a16:colId xmlns:a16="http://schemas.microsoft.com/office/drawing/2014/main" val="20002"/>
                    </a:ext>
                  </a:extLst>
                </a:gridCol>
                <a:gridCol w="1124262">
                  <a:extLst>
                    <a:ext uri="{9D8B030D-6E8A-4147-A177-3AD203B41FA5}">
                      <a16:colId xmlns:a16="http://schemas.microsoft.com/office/drawing/2014/main" val="20003"/>
                    </a:ext>
                  </a:extLst>
                </a:gridCol>
                <a:gridCol w="1843790">
                  <a:extLst>
                    <a:ext uri="{9D8B030D-6E8A-4147-A177-3AD203B41FA5}">
                      <a16:colId xmlns:a16="http://schemas.microsoft.com/office/drawing/2014/main" val="20004"/>
                    </a:ext>
                  </a:extLst>
                </a:gridCol>
                <a:gridCol w="1559497">
                  <a:extLst>
                    <a:ext uri="{9D8B030D-6E8A-4147-A177-3AD203B41FA5}">
                      <a16:colId xmlns:a16="http://schemas.microsoft.com/office/drawing/2014/main" val="20005"/>
                    </a:ext>
                  </a:extLst>
                </a:gridCol>
              </a:tblGrid>
              <a:tr h="420749">
                <a:tc gridSpan="6">
                  <a:txBody>
                    <a:bodyPr/>
                    <a:lstStyle/>
                    <a:p>
                      <a:pPr algn="ctr"/>
                      <a:r>
                        <a:rPr lang="en-GB" sz="2400" b="1" i="1" dirty="0">
                          <a:solidFill>
                            <a:srgbClr val="FF0000"/>
                          </a:solidFill>
                          <a:latin typeface="Calibri" charset="0"/>
                          <a:ea typeface="Calibri" charset="0"/>
                          <a:cs typeface="Calibri" charset="0"/>
                        </a:rPr>
                        <a:t>Core</a:t>
                      </a:r>
                      <a:r>
                        <a:rPr lang="en-GB" sz="2400" b="1" i="1" baseline="0" dirty="0">
                          <a:solidFill>
                            <a:srgbClr val="FF0000"/>
                          </a:solidFill>
                          <a:latin typeface="Calibri" charset="0"/>
                          <a:ea typeface="Calibri" charset="0"/>
                          <a:cs typeface="Calibri" charset="0"/>
                        </a:rPr>
                        <a:t> Vocabulary</a:t>
                      </a:r>
                      <a:endParaRPr lang="en-GB" sz="2400" i="1" dirty="0">
                        <a:solidFill>
                          <a:srgbClr val="FF0000"/>
                        </a:solidFill>
                        <a:latin typeface="Calibri" charset="0"/>
                        <a:ea typeface="Calibri" charset="0"/>
                        <a:cs typeface="Calibri" charset="0"/>
                      </a:endParaRPr>
                    </a:p>
                  </a:txBody>
                  <a:tcPr>
                    <a:solidFill>
                      <a:schemeClr val="bg1"/>
                    </a:solidFill>
                  </a:tcPr>
                </a:tc>
                <a:tc hMerge="1">
                  <a:txBody>
                    <a:bodyPr/>
                    <a:lstStyle/>
                    <a:p>
                      <a:pPr algn="ctr"/>
                      <a:endParaRPr lang="en-GB" sz="2400" i="1" dirty="0">
                        <a:solidFill>
                          <a:srgbClr val="FF0000"/>
                        </a:solidFill>
                        <a:latin typeface="Calibri" charset="0"/>
                        <a:ea typeface="Calibri" charset="0"/>
                        <a:cs typeface="Calibri" charset="0"/>
                      </a:endParaRPr>
                    </a:p>
                  </a:txBody>
                  <a:tcPr>
                    <a:solidFill>
                      <a:schemeClr val="bg1"/>
                    </a:solidFill>
                  </a:tcPr>
                </a:tc>
                <a:tc hMerge="1">
                  <a:txBody>
                    <a:bodyPr/>
                    <a:lstStyle/>
                    <a:p>
                      <a:pPr algn="ctr"/>
                      <a:endParaRPr lang="en-GB" sz="2400" i="1" dirty="0">
                        <a:solidFill>
                          <a:srgbClr val="FF0000"/>
                        </a:solidFill>
                        <a:latin typeface="Calibri" charset="0"/>
                        <a:ea typeface="Calibri" charset="0"/>
                        <a:cs typeface="Calibri" charset="0"/>
                      </a:endParaRPr>
                    </a:p>
                  </a:txBody>
                  <a:tcPr>
                    <a:solidFill>
                      <a:schemeClr val="bg1"/>
                    </a:solidFill>
                  </a:tcPr>
                </a:tc>
                <a:tc hMerge="1">
                  <a:txBody>
                    <a:bodyPr/>
                    <a:lstStyle/>
                    <a:p>
                      <a:pPr algn="ctr"/>
                      <a:endParaRPr lang="en-GB" sz="2400" i="1" dirty="0">
                        <a:solidFill>
                          <a:srgbClr val="FF0000"/>
                        </a:solidFill>
                        <a:latin typeface="Calibri" charset="0"/>
                        <a:ea typeface="Calibri" charset="0"/>
                        <a:cs typeface="Calibri" charset="0"/>
                      </a:endParaRPr>
                    </a:p>
                  </a:txBody>
                  <a:tcPr>
                    <a:solidFill>
                      <a:schemeClr val="bg1"/>
                    </a:solidFill>
                  </a:tcPr>
                </a:tc>
                <a:tc hMerge="1">
                  <a:txBody>
                    <a:bodyPr/>
                    <a:lstStyle/>
                    <a:p>
                      <a:pPr algn="ctr"/>
                      <a:endParaRPr lang="en-GB" sz="2800" i="1" dirty="0">
                        <a:solidFill>
                          <a:srgbClr val="FF0000"/>
                        </a:solidFill>
                        <a:latin typeface="Calibri" charset="0"/>
                        <a:ea typeface="Calibri" charset="0"/>
                        <a:cs typeface="Calibri" charset="0"/>
                      </a:endParaRPr>
                    </a:p>
                  </a:txBody>
                  <a:tcPr>
                    <a:solidFill>
                      <a:schemeClr val="bg1"/>
                    </a:solidFill>
                  </a:tcPr>
                </a:tc>
                <a:tc hMerge="1">
                  <a:txBody>
                    <a:bodyPr/>
                    <a:lstStyle/>
                    <a:p>
                      <a:endParaRPr lang="en-GB"/>
                    </a:p>
                  </a:txBody>
                  <a:tcPr/>
                </a:tc>
                <a:extLst>
                  <a:ext uri="{0D108BD9-81ED-4DB2-BD59-A6C34878D82A}">
                    <a16:rowId xmlns:a16="http://schemas.microsoft.com/office/drawing/2014/main" val="10000"/>
                  </a:ext>
                </a:extLst>
              </a:tr>
              <a:tr h="483831">
                <a:tc>
                  <a:txBody>
                    <a:bodyPr/>
                    <a:lstStyle/>
                    <a:p>
                      <a:pPr algn="ctr"/>
                      <a:r>
                        <a:rPr lang="en-GB" sz="2200" i="1" dirty="0">
                          <a:solidFill>
                            <a:srgbClr val="FF0000"/>
                          </a:solidFill>
                          <a:latin typeface="Calibri" charset="0"/>
                          <a:ea typeface="Calibri" charset="0"/>
                          <a:cs typeface="Calibri" charset="0"/>
                        </a:rPr>
                        <a:t>We</a:t>
                      </a:r>
                    </a:p>
                  </a:txBody>
                  <a:tcPr>
                    <a:solidFill>
                      <a:schemeClr val="bg1"/>
                    </a:solidFill>
                  </a:tcPr>
                </a:tc>
                <a:tc>
                  <a:txBody>
                    <a:bodyPr/>
                    <a:lstStyle/>
                    <a:p>
                      <a:pPr algn="ctr"/>
                      <a:endParaRPr lang="en-GB" sz="2200" i="1" dirty="0">
                        <a:solidFill>
                          <a:srgbClr val="FF0000"/>
                        </a:solidFill>
                        <a:latin typeface="Calibri" charset="0"/>
                        <a:ea typeface="Calibri" charset="0"/>
                        <a:cs typeface="Calibri" charset="0"/>
                      </a:endParaRPr>
                    </a:p>
                  </a:txBody>
                  <a:tcPr>
                    <a:solidFill>
                      <a:schemeClr val="bg1"/>
                    </a:solidFill>
                  </a:tcPr>
                </a:tc>
                <a:tc>
                  <a:txBody>
                    <a:bodyPr/>
                    <a:lstStyle/>
                    <a:p>
                      <a:pPr algn="ctr"/>
                      <a:r>
                        <a:rPr lang="en-GB" sz="2200" i="1" dirty="0">
                          <a:solidFill>
                            <a:srgbClr val="FF0000"/>
                          </a:solidFill>
                          <a:latin typeface="Calibri" charset="0"/>
                          <a:ea typeface="Calibri" charset="0"/>
                          <a:cs typeface="Calibri" charset="0"/>
                        </a:rPr>
                        <a:t>Western Front</a:t>
                      </a:r>
                    </a:p>
                  </a:txBody>
                  <a:tcPr>
                    <a:solidFill>
                      <a:schemeClr val="bg1"/>
                    </a:solidFill>
                  </a:tcPr>
                </a:tc>
                <a:tc>
                  <a:txBody>
                    <a:bodyPr/>
                    <a:lstStyle/>
                    <a:p>
                      <a:pPr algn="ctr"/>
                      <a:r>
                        <a:rPr lang="en-GB" sz="2200" i="1" dirty="0">
                          <a:solidFill>
                            <a:srgbClr val="FF0000"/>
                          </a:solidFill>
                          <a:latin typeface="Calibri" charset="0"/>
                          <a:ea typeface="Calibri" charset="0"/>
                          <a:cs typeface="Calibri" charset="0"/>
                        </a:rPr>
                        <a:t>Trench</a:t>
                      </a:r>
                    </a:p>
                  </a:txBody>
                  <a:tcPr>
                    <a:solidFill>
                      <a:schemeClr val="bg1"/>
                    </a:solidFill>
                  </a:tcPr>
                </a:tc>
                <a:tc>
                  <a:txBody>
                    <a:bodyPr/>
                    <a:lstStyle/>
                    <a:p>
                      <a:pPr algn="ctr"/>
                      <a:r>
                        <a:rPr lang="en-GB" sz="2200" i="1" dirty="0">
                          <a:solidFill>
                            <a:srgbClr val="FF0000"/>
                          </a:solidFill>
                          <a:latin typeface="Calibri" charset="0"/>
                          <a:ea typeface="Calibri" charset="0"/>
                          <a:cs typeface="Calibri" charset="0"/>
                        </a:rPr>
                        <a:t>Psychological</a:t>
                      </a:r>
                    </a:p>
                  </a:txBody>
                  <a:tcPr>
                    <a:solidFill>
                      <a:schemeClr val="bg1"/>
                    </a:solidFill>
                  </a:tcPr>
                </a:tc>
                <a:tc>
                  <a:txBody>
                    <a:bodyPr/>
                    <a:lstStyle/>
                    <a:p>
                      <a:pPr algn="ctr"/>
                      <a:r>
                        <a:rPr lang="en-GB" sz="2200" i="1" dirty="0">
                          <a:solidFill>
                            <a:srgbClr val="FF0000"/>
                          </a:solidFill>
                          <a:latin typeface="Calibri" charset="0"/>
                          <a:ea typeface="Calibri" charset="0"/>
                          <a:cs typeface="Calibri" charset="0"/>
                        </a:rPr>
                        <a:t>Conditions</a:t>
                      </a:r>
                    </a:p>
                  </a:txBody>
                  <a:tcPr>
                    <a:solidFill>
                      <a:schemeClr val="bg1"/>
                    </a:solidFill>
                  </a:tcPr>
                </a:tc>
                <a:extLst>
                  <a:ext uri="{0D108BD9-81ED-4DB2-BD59-A6C34878D82A}">
                    <a16:rowId xmlns:a16="http://schemas.microsoft.com/office/drawing/2014/main" val="10001"/>
                  </a:ext>
                </a:extLst>
              </a:tr>
            </a:tbl>
          </a:graphicData>
        </a:graphic>
      </p:graphicFrame>
      <p:pic>
        <p:nvPicPr>
          <p:cNvPr id="9" name="Picture 3" descr="page1image19390800">
            <a:extLst>
              <a:ext uri="{FF2B5EF4-FFF2-40B4-BE49-F238E27FC236}">
                <a16:creationId xmlns:a16="http://schemas.microsoft.com/office/drawing/2014/main" id="{86B3D3B4-434B-234E-B700-6F6E74CFA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465102" y="1437973"/>
            <a:ext cx="1543822" cy="195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151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 application&#10;&#10;Description automatically generated">
            <a:extLst>
              <a:ext uri="{FF2B5EF4-FFF2-40B4-BE49-F238E27FC236}">
                <a16:creationId xmlns:a16="http://schemas.microsoft.com/office/drawing/2014/main" id="{38F1009B-DB97-2A4D-B542-6490F040C8A0}"/>
              </a:ext>
            </a:extLst>
          </p:cNvPr>
          <p:cNvPicPr>
            <a:picLocks noChangeAspect="1"/>
          </p:cNvPicPr>
          <p:nvPr/>
        </p:nvPicPr>
        <p:blipFill>
          <a:blip r:embed="rId2"/>
          <a:stretch>
            <a:fillRect/>
          </a:stretch>
        </p:blipFill>
        <p:spPr>
          <a:xfrm>
            <a:off x="905031" y="1748972"/>
            <a:ext cx="7645400" cy="2514600"/>
          </a:xfrm>
          <a:prstGeom prst="rect">
            <a:avLst/>
          </a:prstGeom>
        </p:spPr>
      </p:pic>
      <p:sp>
        <p:nvSpPr>
          <p:cNvPr id="3" name="Title 1">
            <a:extLst>
              <a:ext uri="{FF2B5EF4-FFF2-40B4-BE49-F238E27FC236}">
                <a16:creationId xmlns:a16="http://schemas.microsoft.com/office/drawing/2014/main" id="{AE88989D-F097-BD4B-AA50-D5713358A569}"/>
              </a:ext>
            </a:extLst>
          </p:cNvPr>
          <p:cNvSpPr txBox="1">
            <a:spLocks/>
          </p:cNvSpPr>
          <p:nvPr/>
        </p:nvSpPr>
        <p:spPr>
          <a:xfrm>
            <a:off x="0" y="-76200"/>
            <a:ext cx="9144000" cy="10541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3000"/>
              <a:buNone/>
              <a:defRPr sz="4600" kern="1200">
                <a:solidFill>
                  <a:schemeClr val="tx1"/>
                </a:solidFill>
                <a:latin typeface="+mj-lt"/>
                <a:ea typeface="+mj-ea"/>
                <a:cs typeface="+mj-cs"/>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en-GB" sz="5400" dirty="0">
                <a:latin typeface="Calibri" charset="0"/>
                <a:ea typeface="Calibri" charset="0"/>
                <a:cs typeface="Calibri" charset="0"/>
              </a:rPr>
              <a:t>Discussion</a:t>
            </a:r>
          </a:p>
        </p:txBody>
      </p:sp>
      <p:pic>
        <p:nvPicPr>
          <p:cNvPr id="4098" name="Picture 2" descr="Image result for frank mcdonough historian">
            <a:extLst>
              <a:ext uri="{FF2B5EF4-FFF2-40B4-BE49-F238E27FC236}">
                <a16:creationId xmlns:a16="http://schemas.microsoft.com/office/drawing/2014/main" id="{BF34B661-B539-A343-8F9C-A45965AD130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156" b="99370" l="3966" r="96884">
                        <a14:foregroundMark x1="8994" y1="97859" x2="25354" y2="62469"/>
                        <a14:foregroundMark x1="25354" y1="62469" x2="36756" y2="53904"/>
                        <a14:foregroundMark x1="59348" y1="47985" x2="89943" y2="89673"/>
                        <a14:foregroundMark x1="89943" y1="89673" x2="95822" y2="93577"/>
                        <a14:foregroundMark x1="95822" y1="93577" x2="96884" y2="92065"/>
                        <a14:foregroundMark x1="38881" y1="66373" x2="57861" y2="87406"/>
                        <a14:foregroundMark x1="88527" y1="95844" x2="53258" y2="95466"/>
                        <a14:foregroundMark x1="53258" y1="95466" x2="47380" y2="87406"/>
                        <a14:foregroundMark x1="81657" y1="94081" x2="81657" y2="94081"/>
                        <a14:foregroundMark x1="91289" y1="95844" x2="94122" y2="96474"/>
                        <a14:foregroundMark x1="36898" y1="37028" x2="36827" y2="26952"/>
                        <a14:foregroundMark x1="36827" y1="26952" x2="39518" y2="15491"/>
                        <a14:foregroundMark x1="39518" y1="15491" x2="45609" y2="10327"/>
                        <a14:foregroundMark x1="45609" y1="10327" x2="51346" y2="10076"/>
                        <a14:foregroundMark x1="51346" y1="10076" x2="55595" y2="16121"/>
                        <a14:foregroundMark x1="55595" y1="16121" x2="59348" y2="25819"/>
                        <a14:foregroundMark x1="59348" y1="25819" x2="59844" y2="30605"/>
                        <a14:foregroundMark x1="59207" y1="40428" x2="60269" y2="30605"/>
                        <a14:foregroundMark x1="60269" y1="30605" x2="52408" y2="9446"/>
                        <a14:foregroundMark x1="52408" y1="9446" x2="50142" y2="5542"/>
                        <a14:foregroundMark x1="52975" y1="8060" x2="61119" y2="21411"/>
                        <a14:foregroundMark x1="61119" y1="21411" x2="62252" y2="32242"/>
                        <a14:foregroundMark x1="62252" y1="32242" x2="59844" y2="42191"/>
                        <a14:foregroundMark x1="42280" y1="81234" x2="43626" y2="99622"/>
                        <a14:foregroundMark x1="50000" y1="6045" x2="49504" y2="4282"/>
                        <a14:foregroundMark x1="44405" y1="5542" x2="49929" y2="5793"/>
                        <a14:foregroundMark x1="49929" y1="5793" x2="50354" y2="5164"/>
                        <a14:foregroundMark x1="3966" y1="99118" x2="3966" y2="99118"/>
                        <a14:foregroundMark x1="50850" y1="5164" x2="51346" y2="6045"/>
                        <a14:foregroundMark x1="54603" y1="72292" x2="49858" y2="71033"/>
                      </a14:backgroundRemoval>
                    </a14:imgEffect>
                  </a14:imgLayer>
                </a14:imgProps>
              </a:ext>
              <a:ext uri="{28A0092B-C50C-407E-A947-70E740481C1C}">
                <a14:useLocalDpi xmlns:a14="http://schemas.microsoft.com/office/drawing/2010/main" val="0"/>
              </a:ext>
            </a:extLst>
          </a:blip>
          <a:srcRect/>
          <a:stretch>
            <a:fillRect/>
          </a:stretch>
        </p:blipFill>
        <p:spPr bwMode="auto">
          <a:xfrm>
            <a:off x="1" y="4287044"/>
            <a:ext cx="4572000" cy="257095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51AF90D-DC3E-7F44-957A-A275E73406F2}"/>
              </a:ext>
            </a:extLst>
          </p:cNvPr>
          <p:cNvSpPr/>
          <p:nvPr/>
        </p:nvSpPr>
        <p:spPr>
          <a:xfrm>
            <a:off x="101600" y="794865"/>
            <a:ext cx="9042400" cy="954107"/>
          </a:xfrm>
          <a:prstGeom prst="rect">
            <a:avLst/>
          </a:prstGeom>
        </p:spPr>
        <p:txBody>
          <a:bodyPr wrap="square">
            <a:spAutoFit/>
          </a:bodyPr>
          <a:lstStyle/>
          <a:p>
            <a:pPr lvl="0"/>
            <a:r>
              <a:rPr lang="en-GB" sz="2800" dirty="0">
                <a:solidFill>
                  <a:schemeClr val="dk1"/>
                </a:solidFill>
                <a:latin typeface="Calibri" charset="0"/>
                <a:ea typeface="Calibri" charset="0"/>
                <a:cs typeface="Calibri" charset="0"/>
                <a:sym typeface="Comic Sans MS"/>
              </a:rPr>
              <a:t>These facts were tweeted by historian Professor Frank McDonough, they are incredible statistics. </a:t>
            </a:r>
          </a:p>
        </p:txBody>
      </p:sp>
      <p:sp>
        <p:nvSpPr>
          <p:cNvPr id="6" name="Rectangle 5">
            <a:extLst>
              <a:ext uri="{FF2B5EF4-FFF2-40B4-BE49-F238E27FC236}">
                <a16:creationId xmlns:a16="http://schemas.microsoft.com/office/drawing/2014/main" id="{578A5201-A8BA-A24C-B75F-BDCBC3123816}"/>
              </a:ext>
            </a:extLst>
          </p:cNvPr>
          <p:cNvSpPr/>
          <p:nvPr/>
        </p:nvSpPr>
        <p:spPr>
          <a:xfrm>
            <a:off x="4572000" y="4557590"/>
            <a:ext cx="4572000" cy="2062103"/>
          </a:xfrm>
          <a:prstGeom prst="rect">
            <a:avLst/>
          </a:prstGeom>
        </p:spPr>
        <p:txBody>
          <a:bodyPr wrap="square">
            <a:spAutoFit/>
          </a:bodyPr>
          <a:lstStyle/>
          <a:p>
            <a:pPr lvl="0" algn="ctr"/>
            <a:r>
              <a:rPr lang="en-GB" sz="3200" dirty="0">
                <a:solidFill>
                  <a:srgbClr val="FF0000"/>
                </a:solidFill>
                <a:latin typeface="Calibri" charset="0"/>
                <a:ea typeface="Calibri" charset="0"/>
                <a:cs typeface="Calibri" charset="0"/>
                <a:sym typeface="Comic Sans MS"/>
              </a:rPr>
              <a:t>Should we do more to share the experience and contribution of Britain's empire troops?</a:t>
            </a:r>
          </a:p>
        </p:txBody>
      </p:sp>
    </p:spTree>
    <p:extLst>
      <p:ext uri="{BB962C8B-B14F-4D97-AF65-F5344CB8AC3E}">
        <p14:creationId xmlns:p14="http://schemas.microsoft.com/office/powerpoint/2010/main" val="628296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0A2E-252D-406F-87C1-C7178D0AE67B}"/>
              </a:ext>
            </a:extLst>
          </p:cNvPr>
          <p:cNvSpPr txBox="1">
            <a:spLocks/>
          </p:cNvSpPr>
          <p:nvPr/>
        </p:nvSpPr>
        <p:spPr>
          <a:xfrm>
            <a:off x="0" y="-76200"/>
            <a:ext cx="9144000" cy="10541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3000"/>
              <a:buNone/>
              <a:defRPr sz="4600" kern="1200">
                <a:solidFill>
                  <a:schemeClr val="tx1"/>
                </a:solidFill>
                <a:latin typeface="+mj-lt"/>
                <a:ea typeface="+mj-ea"/>
                <a:cs typeface="+mj-cs"/>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en-GB" sz="5400" dirty="0">
                <a:latin typeface="Calibri" charset="0"/>
                <a:ea typeface="Calibri" charset="0"/>
                <a:cs typeface="Calibri" charset="0"/>
              </a:rPr>
              <a:t>Final Tasks</a:t>
            </a:r>
          </a:p>
        </p:txBody>
      </p:sp>
      <p:sp>
        <p:nvSpPr>
          <p:cNvPr id="3" name="Rectangle 2"/>
          <p:cNvSpPr/>
          <p:nvPr/>
        </p:nvSpPr>
        <p:spPr>
          <a:xfrm>
            <a:off x="101600" y="794865"/>
            <a:ext cx="9042400" cy="830997"/>
          </a:xfrm>
          <a:prstGeom prst="rect">
            <a:avLst/>
          </a:prstGeom>
        </p:spPr>
        <p:txBody>
          <a:bodyPr wrap="square">
            <a:spAutoFit/>
          </a:bodyPr>
          <a:lstStyle/>
          <a:p>
            <a:pPr marL="457200" lvl="0" indent="-457200">
              <a:buFont typeface="+mj-lt"/>
              <a:buAutoNum type="arabicPeriod"/>
            </a:pPr>
            <a:r>
              <a:rPr lang="en-GB" sz="2400" dirty="0">
                <a:solidFill>
                  <a:schemeClr val="dk1"/>
                </a:solidFill>
                <a:latin typeface="Calibri" charset="0"/>
                <a:ea typeface="Calibri" charset="0"/>
                <a:cs typeface="Calibri" charset="0"/>
                <a:sym typeface="Comic Sans MS"/>
              </a:rPr>
              <a:t>Complete the Forms Quiz based on todays lesson, its in assignments</a:t>
            </a:r>
          </a:p>
          <a:p>
            <a:pPr marL="457200" lvl="0" indent="-457200">
              <a:buFont typeface="+mj-lt"/>
              <a:buAutoNum type="arabicPeriod"/>
            </a:pPr>
            <a:r>
              <a:rPr lang="en-GB" sz="2400" dirty="0">
                <a:solidFill>
                  <a:schemeClr val="dk1"/>
                </a:solidFill>
                <a:latin typeface="Calibri" charset="0"/>
                <a:ea typeface="Calibri" charset="0"/>
                <a:cs typeface="Calibri" charset="0"/>
                <a:sym typeface="Comic Sans MS"/>
              </a:rPr>
              <a:t>Submit a photo of your work using ‘hand in’ on Assignments</a:t>
            </a:r>
          </a:p>
        </p:txBody>
      </p:sp>
      <p:pic>
        <p:nvPicPr>
          <p:cNvPr id="4098" name="Picture 2" descr="icrosoft Forms and Take a Test | Paths to Technology | Perkins eLe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 y="1625862"/>
            <a:ext cx="8445500" cy="508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82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11CEE57-1B82-D44E-A1CE-64BF74F67D52}"/>
              </a:ext>
            </a:extLst>
          </p:cNvPr>
          <p:cNvSpPr>
            <a:spLocks noGrp="1"/>
          </p:cNvSpPr>
          <p:nvPr>
            <p:ph type="title"/>
          </p:nvPr>
        </p:nvSpPr>
        <p:spPr>
          <a:xfrm>
            <a:off x="5802" y="-194870"/>
            <a:ext cx="9138198" cy="1143000"/>
          </a:xfrm>
        </p:spPr>
        <p:txBody>
          <a:bodyPr>
            <a:noAutofit/>
          </a:bodyPr>
          <a:lstStyle/>
          <a:p>
            <a:r>
              <a:rPr lang="en-US" sz="5400" b="1" dirty="0">
                <a:latin typeface="Calibri" charset="0"/>
                <a:ea typeface="Calibri" charset="0"/>
                <a:cs typeface="Calibri" charset="0"/>
              </a:rPr>
              <a:t>Extra: </a:t>
            </a:r>
            <a:r>
              <a:rPr lang="en-US" sz="5400" dirty="0">
                <a:latin typeface="Calibri" charset="0"/>
                <a:ea typeface="Calibri" charset="0"/>
                <a:cs typeface="Calibri" charset="0"/>
              </a:rPr>
              <a:t>Mike Mountain Horse </a:t>
            </a:r>
          </a:p>
        </p:txBody>
      </p:sp>
      <p:pic>
        <p:nvPicPr>
          <p:cNvPr id="9" name="Picture 4" descr="http://www.avenuecalgary.com/Detours-MountainHorse.jpg">
            <a:extLst>
              <a:ext uri="{FF2B5EF4-FFF2-40B4-BE49-F238E27FC236}">
                <a16:creationId xmlns:a16="http://schemas.microsoft.com/office/drawing/2014/main" id="{D8F2F073-2121-6242-9A91-909A31691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64" r="17280"/>
          <a:stretch/>
        </p:blipFill>
        <p:spPr bwMode="auto">
          <a:xfrm>
            <a:off x="2594428" y="911830"/>
            <a:ext cx="4319019" cy="51237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400940a">
            <a:extLst>
              <a:ext uri="{FF2B5EF4-FFF2-40B4-BE49-F238E27FC236}">
                <a16:creationId xmlns:a16="http://schemas.microsoft.com/office/drawing/2014/main" id="{788C2CE1-C800-E641-AB1C-883E3F1E7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0810">
            <a:off x="7056025" y="1021081"/>
            <a:ext cx="1636479" cy="26390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albert mountain horse">
            <a:extLst>
              <a:ext uri="{FF2B5EF4-FFF2-40B4-BE49-F238E27FC236}">
                <a16:creationId xmlns:a16="http://schemas.microsoft.com/office/drawing/2014/main" id="{2E7ED321-4478-8C43-9D4D-0E9FE40C9D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82" y="911830"/>
            <a:ext cx="2708589" cy="5112159"/>
          </a:xfrm>
          <a:prstGeom prst="rect">
            <a:avLst/>
          </a:prstGeom>
          <a:noFill/>
          <a:extLst>
            <a:ext uri="{909E8E84-426E-40DD-AFC4-6F175D3DCCD1}">
              <a14:hiddenFill xmlns:a14="http://schemas.microsoft.com/office/drawing/2010/main">
                <a:solidFill>
                  <a:srgbClr val="FFFFFF"/>
                </a:solidFill>
              </a14:hiddenFill>
            </a:ext>
          </a:extLst>
        </p:spPr>
      </p:pic>
      <p:pic>
        <p:nvPicPr>
          <p:cNvPr id="4" name="Google Shape;280;p42">
            <a:extLst>
              <a:ext uri="{FF2B5EF4-FFF2-40B4-BE49-F238E27FC236}">
                <a16:creationId xmlns:a16="http://schemas.microsoft.com/office/drawing/2014/main" id="{46320240-7460-4E4B-84A9-9A5FD2745137}"/>
              </a:ext>
            </a:extLst>
          </p:cNvPr>
          <p:cNvPicPr preferRelativeResize="0"/>
          <p:nvPr/>
        </p:nvPicPr>
        <p:blipFill>
          <a:blip r:embed="rId5">
            <a:alphaModFix/>
            <a:extLst>
              <a:ext uri="{BEBA8EAE-BF5A-486C-A8C5-ECC9F3942E4B}">
                <a14:imgProps xmlns:a14="http://schemas.microsoft.com/office/drawing/2010/main">
                  <a14:imgLayer r:embed="rId6">
                    <a14:imgEffect>
                      <a14:backgroundRemoval t="4592" b="97109" l="6055" r="93750">
                        <a14:foregroundMark x1="12793" y1="82143" x2="9766" y2="90136"/>
                        <a14:foregroundMark x1="33594" y1="7738" x2="55078" y2="8333"/>
                        <a14:foregroundMark x1="86035" y1="84779" x2="93066" y2="92177"/>
                        <a14:foregroundMark x1="93066" y1="92177" x2="93750" y2="92602"/>
                        <a14:foregroundMark x1="92090" y1="94983" x2="92090" y2="97109"/>
                        <a14:foregroundMark x1="6055" y1="83163" x2="6055" y2="90986"/>
                        <a14:foregroundMark x1="27031" y1="10714" x2="38281" y2="4592"/>
                        <a14:foregroundMark x1="20125" y1="14473" x2="20485" y2="14277"/>
                        <a14:foregroundMark x1="9375" y1="20323" x2="16370" y2="16516"/>
                        <a14:backgroundMark x1="16797" y1="15816" x2="19824" y2="14966"/>
                        <a14:backgroundMark x1="25879" y1="10969" x2="20117" y2="13946"/>
                        <a14:backgroundMark x1="26172" y1="10714" x2="26172" y2="10714"/>
                        <a14:backgroundMark x1="26172" y1="11480" x2="27246" y2="10459"/>
                        <a14:backgroundMark x1="27539" y1="10714" x2="27539" y2="10714"/>
                      </a14:backgroundRemoval>
                    </a14:imgEffect>
                  </a14:imgLayer>
                </a14:imgProps>
              </a:ext>
            </a:extLst>
          </a:blip>
          <a:stretch>
            <a:fillRect/>
          </a:stretch>
        </p:blipFill>
        <p:spPr>
          <a:xfrm>
            <a:off x="5244962" y="1570375"/>
            <a:ext cx="3846286" cy="4678384"/>
          </a:xfrm>
          <a:prstGeom prst="rect">
            <a:avLst/>
          </a:prstGeom>
          <a:noFill/>
          <a:ln>
            <a:noFill/>
          </a:ln>
        </p:spPr>
      </p:pic>
      <p:sp>
        <p:nvSpPr>
          <p:cNvPr id="12" name="Rectangle 11">
            <a:extLst>
              <a:ext uri="{FF2B5EF4-FFF2-40B4-BE49-F238E27FC236}">
                <a16:creationId xmlns:a16="http://schemas.microsoft.com/office/drawing/2014/main" id="{42DF67B8-F875-154C-A72A-412E521B19CF}"/>
              </a:ext>
            </a:extLst>
          </p:cNvPr>
          <p:cNvSpPr/>
          <p:nvPr/>
        </p:nvSpPr>
        <p:spPr>
          <a:xfrm>
            <a:off x="-8301" y="6035560"/>
            <a:ext cx="9099549" cy="830997"/>
          </a:xfrm>
          <a:prstGeom prst="rect">
            <a:avLst/>
          </a:prstGeom>
        </p:spPr>
        <p:txBody>
          <a:bodyPr wrap="square">
            <a:spAutoFit/>
          </a:bodyPr>
          <a:lstStyle/>
          <a:p>
            <a:r>
              <a:rPr lang="en-GB" sz="2400" b="1" dirty="0">
                <a:latin typeface="Calibri" charset="0"/>
                <a:ea typeface="Calibri" charset="0"/>
                <a:cs typeface="Calibri" charset="0"/>
              </a:rPr>
              <a:t>Are you interested in finding out more? </a:t>
            </a:r>
            <a:r>
              <a:rPr lang="en-GB" sz="2400" dirty="0">
                <a:latin typeface="Calibri" charset="0"/>
                <a:ea typeface="Calibri" charset="0"/>
                <a:cs typeface="Calibri" charset="0"/>
              </a:rPr>
              <a:t>Research Mike Mountain Horse, the Native Canadian who fought at the Battle of Cambrai</a:t>
            </a:r>
            <a:endParaRPr lang="en-GB" sz="2400" b="1" dirty="0">
              <a:solidFill>
                <a:srgbClr val="0432FF"/>
              </a:solidFill>
              <a:latin typeface="Calibri" charset="0"/>
              <a:ea typeface="Calibri" charset="0"/>
              <a:cs typeface="Calibri" charset="0"/>
            </a:endParaRPr>
          </a:p>
        </p:txBody>
      </p:sp>
    </p:spTree>
    <p:extLst>
      <p:ext uri="{BB962C8B-B14F-4D97-AF65-F5344CB8AC3E}">
        <p14:creationId xmlns:p14="http://schemas.microsoft.com/office/powerpoint/2010/main" val="138319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Inkwell.thmx</Template>
  <TotalTime>12766</TotalTime>
  <Words>1846</Words>
  <Application>Microsoft Macintosh PowerPoint</Application>
  <PresentationFormat>On-screen Show (4:3)</PresentationFormat>
  <Paragraphs>191</Paragraphs>
  <Slides>21</Slides>
  <Notes>8</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aleoregular</vt:lpstr>
      <vt:lpstr>Arial</vt:lpstr>
      <vt:lpstr>Calibri</vt:lpstr>
      <vt:lpstr>Comic Sans MS</vt:lpstr>
      <vt:lpstr>Goudy Old Style</vt:lpstr>
      <vt:lpstr>Impact</vt:lpstr>
      <vt:lpstr>Rockwell</vt:lpstr>
      <vt:lpstr>system-ui</vt:lpstr>
      <vt:lpstr>Inkwell</vt:lpstr>
      <vt:lpstr>PowerPoint Presentation</vt:lpstr>
      <vt:lpstr>PowerPoint Presentation</vt:lpstr>
      <vt:lpstr>PowerPoint Presentation</vt:lpstr>
      <vt:lpstr>PowerPoint Presentation</vt:lpstr>
      <vt:lpstr>PowerPoint Presentation</vt:lpstr>
      <vt:lpstr>PowerPoint Presentation</vt:lpstr>
      <vt:lpstr>Who are the forgotten of the British Army?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Mike Mountain Horse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Thornton</dc:creator>
  <cp:lastModifiedBy>Greg Thornton</cp:lastModifiedBy>
  <cp:revision>379</cp:revision>
  <dcterms:created xsi:type="dcterms:W3CDTF">2016-04-27T18:59:21Z</dcterms:created>
  <dcterms:modified xsi:type="dcterms:W3CDTF">2021-02-08T15:09:47Z</dcterms:modified>
</cp:coreProperties>
</file>