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61"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1C4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06"/>
    <p:restoredTop sz="94620"/>
  </p:normalViewPr>
  <p:slideViewPr>
    <p:cSldViewPr snapToGrid="0" snapToObjects="1" showGuides="1">
      <p:cViewPr>
        <p:scale>
          <a:sx n="238" d="100"/>
          <a:sy n="238" d="100"/>
        </p:scale>
        <p:origin x="-1384" y="-5824"/>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366146-CDA1-234D-9E3B-FF9D9516E2D8}" type="datetimeFigureOut">
              <a:rPr lang="en-GB" smtClean="0"/>
              <a:t>02/03/2021</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D5A42-EA12-B247-A435-615FCB1AB949}" type="slidenum">
              <a:rPr lang="en-GB" smtClean="0"/>
              <a:t>‹#›</a:t>
            </a:fld>
            <a:endParaRPr lang="en-GB"/>
          </a:p>
        </p:txBody>
      </p:sp>
    </p:spTree>
    <p:extLst>
      <p:ext uri="{BB962C8B-B14F-4D97-AF65-F5344CB8AC3E}">
        <p14:creationId xmlns:p14="http://schemas.microsoft.com/office/powerpoint/2010/main" val="359751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DD5A42-EA12-B247-A435-615FCB1AB949}" type="slidenum">
              <a:rPr lang="en-GB" smtClean="0"/>
              <a:t>1</a:t>
            </a:fld>
            <a:endParaRPr lang="en-GB"/>
          </a:p>
        </p:txBody>
      </p:sp>
    </p:spTree>
    <p:extLst>
      <p:ext uri="{BB962C8B-B14F-4D97-AF65-F5344CB8AC3E}">
        <p14:creationId xmlns:p14="http://schemas.microsoft.com/office/powerpoint/2010/main" val="3472733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01D68CE-D3C2-7F4E-AA10-08B7A916D714}" type="datetimeFigureOut">
              <a:rPr lang="en-GB" smtClean="0"/>
              <a:t>02/03/2021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1313403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01D68CE-D3C2-7F4E-AA10-08B7A916D714}" type="datetimeFigureOut">
              <a:rPr lang="en-GB" smtClean="0"/>
              <a:t>02/03/2021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1197545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01D68CE-D3C2-7F4E-AA10-08B7A916D714}" type="datetimeFigureOut">
              <a:rPr lang="en-GB" smtClean="0"/>
              <a:t>02/03/2021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4284465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01D68CE-D3C2-7F4E-AA10-08B7A916D714}" type="datetimeFigureOut">
              <a:rPr lang="en-GB" smtClean="0"/>
              <a:t>02/03/2021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2945911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01D68CE-D3C2-7F4E-AA10-08B7A916D714}" type="datetimeFigureOut">
              <a:rPr lang="en-GB" smtClean="0"/>
              <a:t>02/03/2021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53933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01D68CE-D3C2-7F4E-AA10-08B7A916D714}" type="datetimeFigureOut">
              <a:rPr lang="en-GB" smtClean="0"/>
              <a:t>02/03/2021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2844958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1D68CE-D3C2-7F4E-AA10-08B7A916D714}" type="datetimeFigureOut">
              <a:rPr lang="en-GB" smtClean="0"/>
              <a:t>02/03/2021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2431176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01D68CE-D3C2-7F4E-AA10-08B7A916D714}" type="datetimeFigureOut">
              <a:rPr lang="en-GB" smtClean="0"/>
              <a:t>02/03/2021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3020565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01D68CE-D3C2-7F4E-AA10-08B7A916D714}" type="datetimeFigureOut">
              <a:rPr lang="en-GB" smtClean="0"/>
              <a:t>02/03/2021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3715087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01D68CE-D3C2-7F4E-AA10-08B7A916D714}" type="datetimeFigureOut">
              <a:rPr lang="en-GB" smtClean="0"/>
              <a:t>02/03/2021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2282505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01D68CE-D3C2-7F4E-AA10-08B7A916D714}" type="datetimeFigureOut">
              <a:rPr lang="en-GB" smtClean="0"/>
              <a:t>02/03/2021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5A4CCA-5AFB-6341-8DFA-7497F0ABF0F7}" type="slidenum">
              <a:rPr lang="en-GB" smtClean="0"/>
              <a:t>‹#›</a:t>
            </a:fld>
            <a:endParaRPr lang="en-GB"/>
          </a:p>
        </p:txBody>
      </p:sp>
    </p:spTree>
    <p:extLst>
      <p:ext uri="{BB962C8B-B14F-4D97-AF65-F5344CB8AC3E}">
        <p14:creationId xmlns:p14="http://schemas.microsoft.com/office/powerpoint/2010/main" val="2054308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1D68CE-D3C2-7F4E-AA10-08B7A916D714}" type="datetimeFigureOut">
              <a:rPr lang="en-GB" smtClean="0"/>
              <a:t>02/03/2021</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5A4CCA-5AFB-6341-8DFA-7497F0ABF0F7}" type="slidenum">
              <a:rPr lang="en-GB" smtClean="0"/>
              <a:t>‹#›</a:t>
            </a:fld>
            <a:endParaRPr lang="en-GB"/>
          </a:p>
        </p:txBody>
      </p:sp>
    </p:spTree>
    <p:extLst>
      <p:ext uri="{BB962C8B-B14F-4D97-AF65-F5344CB8AC3E}">
        <p14:creationId xmlns:p14="http://schemas.microsoft.com/office/powerpoint/2010/main" val="12947374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323D6D-9EA9-BC4D-9C90-925EE8FCF77F}"/>
              </a:ext>
            </a:extLst>
          </p:cNvPr>
          <p:cNvSpPr/>
          <p:nvPr/>
        </p:nvSpPr>
        <p:spPr>
          <a:xfrm>
            <a:off x="2057949" y="124235"/>
            <a:ext cx="7754501" cy="663901"/>
          </a:xfrm>
          <a:prstGeom prst="rect">
            <a:avLst/>
          </a:prstGeom>
          <a:solidFill>
            <a:srgbClr val="941100"/>
          </a:solidFill>
          <a:ln>
            <a:solidFill>
              <a:srgbClr val="94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931AF05-0F09-6C4C-8273-DF0AE0D5F273}"/>
              </a:ext>
            </a:extLst>
          </p:cNvPr>
          <p:cNvSpPr txBox="1"/>
          <p:nvPr/>
        </p:nvSpPr>
        <p:spPr>
          <a:xfrm>
            <a:off x="20772" y="185161"/>
            <a:ext cx="2049926" cy="523220"/>
          </a:xfrm>
          <a:prstGeom prst="rect">
            <a:avLst/>
          </a:prstGeom>
          <a:noFill/>
        </p:spPr>
        <p:txBody>
          <a:bodyPr wrap="square" rtlCol="0">
            <a:spAutoFit/>
          </a:bodyPr>
          <a:lstStyle/>
          <a:p>
            <a:pPr algn="ctr"/>
            <a:r>
              <a:rPr lang="en-GB" sz="2800" b="1" i="1" dirty="0"/>
              <a:t>An intro to...</a:t>
            </a:r>
          </a:p>
        </p:txBody>
      </p:sp>
      <p:sp>
        <p:nvSpPr>
          <p:cNvPr id="6" name="Rectangle 5">
            <a:extLst>
              <a:ext uri="{FF2B5EF4-FFF2-40B4-BE49-F238E27FC236}">
                <a16:creationId xmlns:a16="http://schemas.microsoft.com/office/drawing/2014/main" id="{2F3336BE-C025-6745-8DFD-C44AF736897E}"/>
              </a:ext>
            </a:extLst>
          </p:cNvPr>
          <p:cNvSpPr/>
          <p:nvPr/>
        </p:nvSpPr>
        <p:spPr>
          <a:xfrm>
            <a:off x="2082137" y="185161"/>
            <a:ext cx="3473155" cy="532903"/>
          </a:xfrm>
          <a:prstGeom prst="rect">
            <a:avLst/>
          </a:prstGeom>
        </p:spPr>
        <p:txBody>
          <a:bodyPr wrap="square">
            <a:spAutoFit/>
          </a:bodyPr>
          <a:lstStyle/>
          <a:p>
            <a:pPr algn="ctr">
              <a:lnSpc>
                <a:spcPct val="107000"/>
              </a:lnSpc>
              <a:spcAft>
                <a:spcPts val="300"/>
              </a:spcAft>
            </a:pPr>
            <a:r>
              <a:rPr lang="en-GB" sz="2800" b="1" i="1" dirty="0">
                <a:solidFill>
                  <a:schemeClr val="bg1"/>
                </a:solidFill>
                <a:latin typeface="Calibri" charset="0"/>
                <a:ea typeface="Calibri" charset="0"/>
                <a:cs typeface="Calibri" charset="0"/>
              </a:rPr>
              <a:t>The Norman Conquest</a:t>
            </a:r>
            <a:endParaRPr lang="en-US" sz="2800" b="1" i="1" dirty="0">
              <a:solidFill>
                <a:schemeClr val="bg1"/>
              </a:solidFill>
              <a:effectLst/>
              <a:latin typeface="Calibri" charset="0"/>
              <a:ea typeface="Calibri" charset="0"/>
              <a:cs typeface="Calibri" charset="0"/>
            </a:endParaRPr>
          </a:p>
        </p:txBody>
      </p:sp>
      <p:sp>
        <p:nvSpPr>
          <p:cNvPr id="8" name="Rectangle 7">
            <a:extLst>
              <a:ext uri="{FF2B5EF4-FFF2-40B4-BE49-F238E27FC236}">
                <a16:creationId xmlns:a16="http://schemas.microsoft.com/office/drawing/2014/main" id="{DB3C326E-E343-1A40-98C0-9C3140989196}"/>
              </a:ext>
            </a:extLst>
          </p:cNvPr>
          <p:cNvSpPr/>
          <p:nvPr/>
        </p:nvSpPr>
        <p:spPr>
          <a:xfrm>
            <a:off x="5566731" y="114364"/>
            <a:ext cx="2438400" cy="659155"/>
          </a:xfrm>
          <a:prstGeom prst="rect">
            <a:avLst/>
          </a:prstGeom>
        </p:spPr>
        <p:txBody>
          <a:bodyPr wrap="square">
            <a:spAutoFit/>
          </a:bodyPr>
          <a:lstStyle/>
          <a:p>
            <a:pPr algn="ctr">
              <a:spcAft>
                <a:spcPts val="100"/>
              </a:spcAft>
            </a:pPr>
            <a:r>
              <a:rPr lang="en-GB" i="1" dirty="0">
                <a:solidFill>
                  <a:schemeClr val="bg1"/>
                </a:solidFill>
                <a:effectLst/>
                <a:latin typeface="Calibri" charset="0"/>
                <a:ea typeface="Calibri" charset="0"/>
                <a:cs typeface="Calibri" charset="0"/>
              </a:rPr>
              <a:t>Greg Thornton</a:t>
            </a:r>
          </a:p>
          <a:p>
            <a:pPr algn="ctr">
              <a:spcAft>
                <a:spcPts val="100"/>
              </a:spcAft>
            </a:pPr>
            <a:r>
              <a:rPr lang="en-GB" i="1" dirty="0">
                <a:solidFill>
                  <a:schemeClr val="bg1"/>
                </a:solidFill>
                <a:latin typeface="Calibri" charset="0"/>
                <a:ea typeface="Calibri" charset="0"/>
                <a:cs typeface="Calibri" charset="0"/>
              </a:rPr>
              <a:t>@mrthorntonteach</a:t>
            </a:r>
            <a:endParaRPr lang="en-US" i="1" dirty="0">
              <a:solidFill>
                <a:schemeClr val="bg1"/>
              </a:solidFill>
              <a:effectLst/>
              <a:latin typeface="Calibri" charset="0"/>
              <a:ea typeface="Calibri" charset="0"/>
              <a:cs typeface="Calibri" charset="0"/>
            </a:endParaRPr>
          </a:p>
        </p:txBody>
      </p:sp>
      <p:cxnSp>
        <p:nvCxnSpPr>
          <p:cNvPr id="15" name="Straight Connector 14">
            <a:extLst>
              <a:ext uri="{FF2B5EF4-FFF2-40B4-BE49-F238E27FC236}">
                <a16:creationId xmlns:a16="http://schemas.microsoft.com/office/drawing/2014/main" id="{ECA3DC5F-1903-FD43-8AED-7D87C77FCFAA}"/>
              </a:ext>
            </a:extLst>
          </p:cNvPr>
          <p:cNvCxnSpPr>
            <a:cxnSpLocks/>
          </p:cNvCxnSpPr>
          <p:nvPr/>
        </p:nvCxnSpPr>
        <p:spPr>
          <a:xfrm>
            <a:off x="5566731" y="199863"/>
            <a:ext cx="0" cy="51264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583FF4E-3E5F-8642-8307-19AB40CA2C17}"/>
              </a:ext>
            </a:extLst>
          </p:cNvPr>
          <p:cNvCxnSpPr>
            <a:cxnSpLocks/>
          </p:cNvCxnSpPr>
          <p:nvPr/>
        </p:nvCxnSpPr>
        <p:spPr>
          <a:xfrm flipH="1">
            <a:off x="2268242" y="1053562"/>
            <a:ext cx="3571" cy="5740252"/>
          </a:xfrm>
          <a:prstGeom prst="line">
            <a:avLst/>
          </a:prstGeom>
          <a:ln w="28575">
            <a:solidFill>
              <a:srgbClr val="9411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4F5A62-E680-DA4E-9ADB-8C72D0274441}"/>
              </a:ext>
            </a:extLst>
          </p:cNvPr>
          <p:cNvCxnSpPr>
            <a:cxnSpLocks/>
          </p:cNvCxnSpPr>
          <p:nvPr/>
        </p:nvCxnSpPr>
        <p:spPr>
          <a:xfrm>
            <a:off x="8007643" y="199863"/>
            <a:ext cx="0" cy="51264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A9ED64A-9FED-6C4B-8BCF-4F177EC3256B}"/>
              </a:ext>
            </a:extLst>
          </p:cNvPr>
          <p:cNvSpPr txBox="1"/>
          <p:nvPr/>
        </p:nvSpPr>
        <p:spPr>
          <a:xfrm>
            <a:off x="0" y="905823"/>
            <a:ext cx="2243249" cy="1138773"/>
          </a:xfrm>
          <a:prstGeom prst="rect">
            <a:avLst/>
          </a:prstGeom>
          <a:noFill/>
        </p:spPr>
        <p:txBody>
          <a:bodyPr wrap="square" rtlCol="0">
            <a:spAutoFit/>
          </a:bodyPr>
          <a:lstStyle/>
          <a:p>
            <a:r>
              <a:rPr lang="en-GB" sz="1200" b="1" dirty="0"/>
              <a:t>What is the Norman Conquest?</a:t>
            </a:r>
          </a:p>
          <a:p>
            <a:r>
              <a:rPr lang="en-GB" sz="1000" dirty="0"/>
              <a:t>The Norman Conquest was the 11</a:t>
            </a:r>
            <a:r>
              <a:rPr lang="en-GB" sz="1000" baseline="30000" dirty="0"/>
              <a:t>th</a:t>
            </a:r>
            <a:r>
              <a:rPr lang="en-GB" sz="1000" dirty="0"/>
              <a:t> Century invasion and occupation of Anglo Saxon England by the Normans, led by William of Normandy. </a:t>
            </a:r>
          </a:p>
        </p:txBody>
      </p:sp>
      <p:sp>
        <p:nvSpPr>
          <p:cNvPr id="23" name="TextBox 22">
            <a:extLst>
              <a:ext uri="{FF2B5EF4-FFF2-40B4-BE49-F238E27FC236}">
                <a16:creationId xmlns:a16="http://schemas.microsoft.com/office/drawing/2014/main" id="{10E67EE1-3911-AE41-B2AD-A92D91B8F5CB}"/>
              </a:ext>
            </a:extLst>
          </p:cNvPr>
          <p:cNvSpPr txBox="1"/>
          <p:nvPr/>
        </p:nvSpPr>
        <p:spPr>
          <a:xfrm>
            <a:off x="-9077" y="2662190"/>
            <a:ext cx="2147298" cy="461665"/>
          </a:xfrm>
          <a:prstGeom prst="rect">
            <a:avLst/>
          </a:prstGeom>
          <a:noFill/>
        </p:spPr>
        <p:txBody>
          <a:bodyPr wrap="square" rtlCol="0">
            <a:spAutoFit/>
          </a:bodyPr>
          <a:lstStyle/>
          <a:p>
            <a:r>
              <a:rPr lang="en-GB" sz="1200" b="1" dirty="0"/>
              <a:t>Why study this?</a:t>
            </a:r>
          </a:p>
          <a:p>
            <a:endParaRPr lang="en-GB" sz="1200" b="1" dirty="0"/>
          </a:p>
        </p:txBody>
      </p:sp>
      <p:sp>
        <p:nvSpPr>
          <p:cNvPr id="24" name="TextBox 23">
            <a:extLst>
              <a:ext uri="{FF2B5EF4-FFF2-40B4-BE49-F238E27FC236}">
                <a16:creationId xmlns:a16="http://schemas.microsoft.com/office/drawing/2014/main" id="{EBB0DB92-A603-8848-BAEE-742D5E1D17A0}"/>
              </a:ext>
            </a:extLst>
          </p:cNvPr>
          <p:cNvSpPr txBox="1"/>
          <p:nvPr/>
        </p:nvSpPr>
        <p:spPr>
          <a:xfrm>
            <a:off x="-9077" y="5508467"/>
            <a:ext cx="2398086" cy="276999"/>
          </a:xfrm>
          <a:prstGeom prst="rect">
            <a:avLst/>
          </a:prstGeom>
          <a:noFill/>
        </p:spPr>
        <p:txBody>
          <a:bodyPr wrap="square" rtlCol="0">
            <a:spAutoFit/>
          </a:bodyPr>
          <a:lstStyle/>
          <a:p>
            <a:r>
              <a:rPr lang="en-GB" sz="1200" b="1" dirty="0"/>
              <a:t>Enhance your Subject Knowledge</a:t>
            </a:r>
          </a:p>
        </p:txBody>
      </p:sp>
      <p:sp>
        <p:nvSpPr>
          <p:cNvPr id="27" name="TextBox 26">
            <a:extLst>
              <a:ext uri="{FF2B5EF4-FFF2-40B4-BE49-F238E27FC236}">
                <a16:creationId xmlns:a16="http://schemas.microsoft.com/office/drawing/2014/main" id="{3CDE0E37-EE43-1B47-B6E0-72822E73B01D}"/>
              </a:ext>
            </a:extLst>
          </p:cNvPr>
          <p:cNvSpPr txBox="1"/>
          <p:nvPr/>
        </p:nvSpPr>
        <p:spPr>
          <a:xfrm>
            <a:off x="2279064" y="880337"/>
            <a:ext cx="7675061" cy="307777"/>
          </a:xfrm>
          <a:prstGeom prst="rect">
            <a:avLst/>
          </a:prstGeom>
          <a:noFill/>
        </p:spPr>
        <p:txBody>
          <a:bodyPr wrap="square" rtlCol="0">
            <a:spAutoFit/>
          </a:bodyPr>
          <a:lstStyle/>
          <a:p>
            <a:r>
              <a:rPr lang="en-GB" sz="1200" b="1" dirty="0"/>
              <a:t>The Big Picture</a:t>
            </a:r>
            <a:endParaRPr lang="en-GB" sz="1000" dirty="0"/>
          </a:p>
        </p:txBody>
      </p:sp>
      <p:sp>
        <p:nvSpPr>
          <p:cNvPr id="28" name="TextBox 27">
            <a:extLst>
              <a:ext uri="{FF2B5EF4-FFF2-40B4-BE49-F238E27FC236}">
                <a16:creationId xmlns:a16="http://schemas.microsoft.com/office/drawing/2014/main" id="{7D15D842-AF38-CC47-A042-3E5F8498DB82}"/>
              </a:ext>
            </a:extLst>
          </p:cNvPr>
          <p:cNvSpPr txBox="1"/>
          <p:nvPr/>
        </p:nvSpPr>
        <p:spPr>
          <a:xfrm>
            <a:off x="2279064" y="1110147"/>
            <a:ext cx="4393707" cy="415498"/>
          </a:xfrm>
          <a:prstGeom prst="rect">
            <a:avLst/>
          </a:prstGeom>
          <a:noFill/>
        </p:spPr>
        <p:txBody>
          <a:bodyPr wrap="square" rtlCol="0">
            <a:spAutoFit/>
          </a:bodyPr>
          <a:lstStyle/>
          <a:p>
            <a:r>
              <a:rPr lang="en-GB" sz="1050" dirty="0"/>
              <a:t>These are the key events, big themes and substantive knowledge which should be considered when teaching the Norman Conquest </a:t>
            </a:r>
            <a:endParaRPr lang="en-GB" sz="800" dirty="0"/>
          </a:p>
        </p:txBody>
      </p:sp>
      <p:sp>
        <p:nvSpPr>
          <p:cNvPr id="48" name="TextBox 47">
            <a:extLst>
              <a:ext uri="{FF2B5EF4-FFF2-40B4-BE49-F238E27FC236}">
                <a16:creationId xmlns:a16="http://schemas.microsoft.com/office/drawing/2014/main" id="{606EAC6A-F45A-CF4D-BDBD-37551DEC76A5}"/>
              </a:ext>
            </a:extLst>
          </p:cNvPr>
          <p:cNvSpPr txBox="1"/>
          <p:nvPr/>
        </p:nvSpPr>
        <p:spPr>
          <a:xfrm>
            <a:off x="2279064" y="3904387"/>
            <a:ext cx="2823630" cy="523220"/>
          </a:xfrm>
          <a:prstGeom prst="rect">
            <a:avLst/>
          </a:prstGeom>
          <a:noFill/>
        </p:spPr>
        <p:txBody>
          <a:bodyPr wrap="square" rtlCol="0">
            <a:spAutoFit/>
          </a:bodyPr>
          <a:lstStyle/>
          <a:p>
            <a:r>
              <a:rPr lang="en-GB" sz="1200" b="1" dirty="0"/>
              <a:t>What do historians say</a:t>
            </a:r>
            <a:br>
              <a:rPr lang="en-GB" sz="1200" b="1" dirty="0"/>
            </a:br>
            <a:r>
              <a:rPr lang="en-GB" sz="1200" b="1" dirty="0"/>
              <a:t>about the Norman Conquest?</a:t>
            </a:r>
            <a:endParaRPr lang="en-GB" sz="1200" dirty="0"/>
          </a:p>
        </p:txBody>
      </p:sp>
      <p:sp>
        <p:nvSpPr>
          <p:cNvPr id="56" name="TextBox 55">
            <a:extLst>
              <a:ext uri="{FF2B5EF4-FFF2-40B4-BE49-F238E27FC236}">
                <a16:creationId xmlns:a16="http://schemas.microsoft.com/office/drawing/2014/main" id="{CA6EBD66-5013-FD41-BF2A-C6FBED019929}"/>
              </a:ext>
            </a:extLst>
          </p:cNvPr>
          <p:cNvSpPr txBox="1"/>
          <p:nvPr/>
        </p:nvSpPr>
        <p:spPr>
          <a:xfrm>
            <a:off x="5223352" y="3876299"/>
            <a:ext cx="4642019" cy="307776"/>
          </a:xfrm>
          <a:prstGeom prst="rect">
            <a:avLst/>
          </a:prstGeom>
          <a:noFill/>
        </p:spPr>
        <p:txBody>
          <a:bodyPr wrap="square" rtlCol="0">
            <a:spAutoFit/>
          </a:bodyPr>
          <a:lstStyle/>
          <a:p>
            <a:r>
              <a:rPr lang="en-GB" sz="1200" b="1" dirty="0"/>
              <a:t>Enquiry Questions</a:t>
            </a:r>
            <a:endParaRPr lang="en-GB" sz="1200" dirty="0"/>
          </a:p>
        </p:txBody>
      </p:sp>
      <p:sp>
        <p:nvSpPr>
          <p:cNvPr id="7" name="Rectangle 6"/>
          <p:cNvSpPr/>
          <p:nvPr/>
        </p:nvSpPr>
        <p:spPr>
          <a:xfrm>
            <a:off x="5206691" y="4540381"/>
            <a:ext cx="4675340" cy="2200602"/>
          </a:xfrm>
          <a:prstGeom prst="rect">
            <a:avLst/>
          </a:prstGeom>
        </p:spPr>
        <p:txBody>
          <a:bodyPr wrap="square">
            <a:spAutoFit/>
          </a:bodyPr>
          <a:lstStyle/>
          <a:p>
            <a:pPr marL="136525" indent="-136525">
              <a:spcAft>
                <a:spcPts val="300"/>
              </a:spcAft>
              <a:buFont typeface="+mj-lt"/>
              <a:buAutoNum type="arabicPeriod"/>
            </a:pPr>
            <a:r>
              <a:rPr lang="en-GB" sz="1200" b="1" i="1" dirty="0">
                <a:latin typeface="Calibri" charset="0"/>
                <a:ea typeface="Calibri" charset="0"/>
                <a:cs typeface="Calibri" charset="0"/>
              </a:rPr>
              <a:t>Why have different people told different stories about the Norman Conquest?</a:t>
            </a:r>
            <a:br>
              <a:rPr lang="en-GB" sz="1200" b="1" i="1" dirty="0">
                <a:latin typeface="Calibri" charset="0"/>
                <a:ea typeface="Calibri" charset="0"/>
                <a:cs typeface="Calibri" charset="0"/>
              </a:rPr>
            </a:br>
            <a:r>
              <a:rPr lang="en-GB" sz="1050" dirty="0">
                <a:latin typeface="Calibri" charset="0"/>
                <a:ea typeface="Calibri" charset="0"/>
                <a:cs typeface="Calibri" charset="0"/>
              </a:rPr>
              <a:t>This </a:t>
            </a:r>
            <a:r>
              <a:rPr lang="en-GB" sz="1050" dirty="0"/>
              <a:t>enquiry brings interpretations to the heart of the unit, by looking at how historical interpretations of Norman Conquest have been shaped by the time periods they were constructed in. </a:t>
            </a:r>
            <a:endParaRPr lang="en-GB" sz="1200" dirty="0">
              <a:latin typeface="Calibri" charset="0"/>
              <a:ea typeface="Calibri" charset="0"/>
              <a:cs typeface="Calibri" charset="0"/>
            </a:endParaRPr>
          </a:p>
          <a:p>
            <a:pPr marL="136525" indent="-136525">
              <a:spcAft>
                <a:spcPts val="300"/>
              </a:spcAft>
              <a:buFont typeface="+mj-lt"/>
              <a:buAutoNum type="arabicPeriod"/>
            </a:pPr>
            <a:r>
              <a:rPr lang="en-GB" sz="1200" b="1" i="1" dirty="0"/>
              <a:t>How far did the Normans bring a ‘truck-load of trouble’?</a:t>
            </a:r>
            <a:br>
              <a:rPr lang="en-GB" sz="1200" b="1" dirty="0"/>
            </a:br>
            <a:r>
              <a:rPr lang="en-GB" sz="1050" dirty="0">
                <a:latin typeface="Calibri" charset="0"/>
                <a:ea typeface="Calibri" charset="0"/>
                <a:cs typeface="Calibri" charset="0"/>
              </a:rPr>
              <a:t>This </a:t>
            </a:r>
            <a:r>
              <a:rPr lang="en-GB" sz="1050" dirty="0"/>
              <a:t>enquiry, created by Rich Kennett, centres around the Simon Schama quote and allows students to assess the impact of Norman rule on Anglo Saxon society. It nicely balances the concepts of change/continuity and interpretations</a:t>
            </a:r>
            <a:endParaRPr lang="en-US" sz="1200" dirty="0">
              <a:latin typeface="Calibri" charset="0"/>
              <a:ea typeface="Calibri" charset="0"/>
              <a:cs typeface="Calibri" charset="0"/>
            </a:endParaRPr>
          </a:p>
          <a:p>
            <a:pPr marL="136525" indent="-136525">
              <a:spcAft>
                <a:spcPts val="300"/>
              </a:spcAft>
              <a:buFont typeface="+mj-lt"/>
              <a:buAutoNum type="arabicPeriod"/>
            </a:pPr>
            <a:r>
              <a:rPr lang="en-US" sz="1200" b="1" i="1" dirty="0"/>
              <a:t>Did a family argument allow England to be invaded in 1066?</a:t>
            </a:r>
            <a:br>
              <a:rPr lang="en-US" sz="1200" b="1" i="1" dirty="0">
                <a:latin typeface="Calibri" charset="0"/>
                <a:ea typeface="Calibri" charset="0"/>
                <a:cs typeface="Calibri" charset="0"/>
              </a:rPr>
            </a:br>
            <a:r>
              <a:rPr lang="en-US" sz="1050" i="1" dirty="0">
                <a:latin typeface="Calibri" charset="0"/>
                <a:ea typeface="Calibri" charset="0"/>
                <a:cs typeface="Calibri" charset="0"/>
              </a:rPr>
              <a:t>This enquiry by Hugh Richards uses focuses on the causes of the Norman Conquest, centering on the dynastic issues in medieval England. </a:t>
            </a:r>
            <a:endParaRPr lang="en-GB" sz="1050" i="1" dirty="0">
              <a:latin typeface="Calibri" charset="0"/>
              <a:ea typeface="Calibri" charset="0"/>
              <a:cs typeface="Calibri" charset="0"/>
            </a:endParaRPr>
          </a:p>
        </p:txBody>
      </p:sp>
      <p:sp>
        <p:nvSpPr>
          <p:cNvPr id="25" name="TextBox 24">
            <a:extLst>
              <a:ext uri="{FF2B5EF4-FFF2-40B4-BE49-F238E27FC236}">
                <a16:creationId xmlns:a16="http://schemas.microsoft.com/office/drawing/2014/main" id="{606EAC6A-F45A-CF4D-BDBD-37551DEC76A5}"/>
              </a:ext>
            </a:extLst>
          </p:cNvPr>
          <p:cNvSpPr txBox="1"/>
          <p:nvPr/>
        </p:nvSpPr>
        <p:spPr>
          <a:xfrm>
            <a:off x="6608903" y="880337"/>
            <a:ext cx="2053237" cy="307777"/>
          </a:xfrm>
          <a:prstGeom prst="rect">
            <a:avLst/>
          </a:prstGeom>
          <a:noFill/>
        </p:spPr>
        <p:txBody>
          <a:bodyPr wrap="square" rtlCol="0">
            <a:spAutoFit/>
          </a:bodyPr>
          <a:lstStyle/>
          <a:p>
            <a:r>
              <a:rPr lang="en-GB" sz="1200" b="1" dirty="0"/>
              <a:t>Pitfalls and Possibilities </a:t>
            </a:r>
            <a:endParaRPr lang="en-GB" sz="1200" dirty="0"/>
          </a:p>
        </p:txBody>
      </p:sp>
      <p:sp>
        <p:nvSpPr>
          <p:cNvPr id="29" name="TextBox 28">
            <a:extLst>
              <a:ext uri="{FF2B5EF4-FFF2-40B4-BE49-F238E27FC236}">
                <a16:creationId xmlns:a16="http://schemas.microsoft.com/office/drawing/2014/main" id="{386C58D6-C849-2947-AF3E-EF4846518ED7}"/>
              </a:ext>
            </a:extLst>
          </p:cNvPr>
          <p:cNvSpPr txBox="1"/>
          <p:nvPr/>
        </p:nvSpPr>
        <p:spPr>
          <a:xfrm>
            <a:off x="2279064" y="4343703"/>
            <a:ext cx="2743646" cy="2593018"/>
          </a:xfrm>
          <a:prstGeom prst="rect">
            <a:avLst/>
          </a:prstGeom>
          <a:noFill/>
        </p:spPr>
        <p:txBody>
          <a:bodyPr wrap="square" rtlCol="0">
            <a:spAutoFit/>
          </a:bodyPr>
          <a:lstStyle/>
          <a:p>
            <a:r>
              <a:rPr lang="en-GB" sz="1050" dirty="0"/>
              <a:t>These are the ongoing debates and and core topics discussed in the historiography. </a:t>
            </a:r>
          </a:p>
          <a:p>
            <a:endParaRPr lang="en-GB" sz="1050" dirty="0"/>
          </a:p>
          <a:p>
            <a:pPr marL="171450" indent="-171450">
              <a:spcAft>
                <a:spcPts val="200"/>
              </a:spcAft>
              <a:buFont typeface="Arial" charset="0"/>
              <a:buChar char="•"/>
            </a:pPr>
            <a:r>
              <a:rPr lang="en-GB" sz="1050" dirty="0">
                <a:solidFill>
                  <a:srgbClr val="231F20"/>
                </a:solidFill>
                <a:latin typeface="ReithSans"/>
              </a:rPr>
              <a:t>Most historians including noted Norman expert, Marc Morris, agree that The Norman Conquest is one of most important event in the history of England</a:t>
            </a:r>
            <a:r>
              <a:rPr lang="en-GB" sz="1050" dirty="0"/>
              <a:t> </a:t>
            </a:r>
          </a:p>
          <a:p>
            <a:pPr marL="171450" indent="-171450">
              <a:spcAft>
                <a:spcPts val="200"/>
              </a:spcAft>
              <a:buFont typeface="Arial" charset="0"/>
              <a:buChar char="•"/>
            </a:pPr>
            <a:r>
              <a:rPr lang="en-GB" sz="1050" dirty="0"/>
              <a:t>Marc Morris argues that the success of the conquest was against the odds</a:t>
            </a:r>
          </a:p>
          <a:p>
            <a:pPr marL="171450" indent="-171450">
              <a:spcAft>
                <a:spcPts val="200"/>
              </a:spcAft>
              <a:buFont typeface="Arial" charset="0"/>
              <a:buChar char="•"/>
            </a:pPr>
            <a:r>
              <a:rPr lang="en-GB" sz="1050" dirty="0"/>
              <a:t>In recent history, historians have discussed the impact of Norman rule on Anglo Saxon England. This has focused on both the change/continuity after Anglo Saxon rule and legacy of Norman rule. </a:t>
            </a:r>
          </a:p>
          <a:p>
            <a:pPr marL="171450" indent="-171450">
              <a:spcAft>
                <a:spcPts val="200"/>
              </a:spcAft>
              <a:buFont typeface="Arial" charset="0"/>
              <a:buChar char="•"/>
            </a:pPr>
            <a:endParaRPr lang="en-GB" sz="1050" dirty="0"/>
          </a:p>
        </p:txBody>
      </p:sp>
      <p:sp>
        <p:nvSpPr>
          <p:cNvPr id="38" name="TextBox 37">
            <a:extLst>
              <a:ext uri="{FF2B5EF4-FFF2-40B4-BE49-F238E27FC236}">
                <a16:creationId xmlns:a16="http://schemas.microsoft.com/office/drawing/2014/main" id="{7D15D842-AF38-CC47-A042-3E5F8498DB82}"/>
              </a:ext>
            </a:extLst>
          </p:cNvPr>
          <p:cNvSpPr txBox="1"/>
          <p:nvPr/>
        </p:nvSpPr>
        <p:spPr>
          <a:xfrm>
            <a:off x="5223353" y="4128962"/>
            <a:ext cx="4682648" cy="461665"/>
          </a:xfrm>
          <a:prstGeom prst="rect">
            <a:avLst/>
          </a:prstGeom>
          <a:noFill/>
        </p:spPr>
        <p:txBody>
          <a:bodyPr wrap="square" rtlCol="0">
            <a:spAutoFit/>
          </a:bodyPr>
          <a:lstStyle/>
          <a:p>
            <a:r>
              <a:rPr lang="en-GB" sz="1200" dirty="0"/>
              <a:t>These are a range of EQ’s that history teachers in the community use, each grounded in second order concepts. </a:t>
            </a:r>
            <a:endParaRPr lang="en-GB" sz="1000" dirty="0"/>
          </a:p>
        </p:txBody>
      </p:sp>
      <p:sp>
        <p:nvSpPr>
          <p:cNvPr id="39" name="TextBox 38">
            <a:extLst>
              <a:ext uri="{FF2B5EF4-FFF2-40B4-BE49-F238E27FC236}">
                <a16:creationId xmlns:a16="http://schemas.microsoft.com/office/drawing/2014/main" id="{7D15D842-AF38-CC47-A042-3E5F8498DB82}"/>
              </a:ext>
            </a:extLst>
          </p:cNvPr>
          <p:cNvSpPr txBox="1"/>
          <p:nvPr/>
        </p:nvSpPr>
        <p:spPr>
          <a:xfrm>
            <a:off x="4560" y="5727815"/>
            <a:ext cx="2255075" cy="1113125"/>
          </a:xfrm>
          <a:prstGeom prst="rect">
            <a:avLst/>
          </a:prstGeom>
          <a:noFill/>
        </p:spPr>
        <p:txBody>
          <a:bodyPr wrap="square" rtlCol="0">
            <a:spAutoFit/>
          </a:bodyPr>
          <a:lstStyle/>
          <a:p>
            <a:pPr marL="49213" indent="-49213">
              <a:spcAft>
                <a:spcPts val="100"/>
              </a:spcAft>
              <a:buFont typeface="Arial" charset="0"/>
              <a:buChar char="•"/>
            </a:pPr>
            <a:r>
              <a:rPr lang="en-GB" sz="1050" dirty="0"/>
              <a:t> Marc Morris - The Norman Conquest</a:t>
            </a:r>
          </a:p>
          <a:p>
            <a:pPr marL="49213" indent="-49213">
              <a:spcAft>
                <a:spcPts val="100"/>
              </a:spcAft>
              <a:buFont typeface="Arial" charset="0"/>
              <a:buChar char="•"/>
            </a:pPr>
            <a:r>
              <a:rPr lang="en-GB" sz="1050" dirty="0"/>
              <a:t> BBC, In Our Time – The Normans</a:t>
            </a:r>
          </a:p>
          <a:p>
            <a:pPr marL="49213" indent="-49213">
              <a:spcAft>
                <a:spcPts val="100"/>
              </a:spcAft>
              <a:buFont typeface="Arial" charset="0"/>
              <a:buChar char="•"/>
            </a:pPr>
            <a:r>
              <a:rPr lang="en-GB" sz="1050" dirty="0"/>
              <a:t>Teaching History 178, Cunning Plan</a:t>
            </a:r>
          </a:p>
          <a:p>
            <a:pPr marL="49213" indent="-49213">
              <a:spcAft>
                <a:spcPts val="100"/>
              </a:spcAft>
              <a:buFont typeface="Arial" charset="0"/>
              <a:buChar char="•"/>
            </a:pPr>
            <a:r>
              <a:rPr lang="en-GB" sz="1050" dirty="0"/>
              <a:t> Stephen Baxter, A Social History of England, 900-1200</a:t>
            </a:r>
          </a:p>
          <a:p>
            <a:pPr marL="49213" indent="-49213">
              <a:spcAft>
                <a:spcPts val="100"/>
              </a:spcAft>
              <a:buFont typeface="Arial" charset="0"/>
              <a:buChar char="•"/>
            </a:pPr>
            <a:r>
              <a:rPr lang="en-GB" sz="1050" dirty="0"/>
              <a:t> Simon Schama, a History of England </a:t>
            </a:r>
          </a:p>
        </p:txBody>
      </p:sp>
      <p:sp>
        <p:nvSpPr>
          <p:cNvPr id="40" name="Rectangle 39">
            <a:extLst>
              <a:ext uri="{FF2B5EF4-FFF2-40B4-BE49-F238E27FC236}">
                <a16:creationId xmlns:a16="http://schemas.microsoft.com/office/drawing/2014/main" id="{FB7F3F81-20A2-304B-9989-E55F3306486A}"/>
              </a:ext>
            </a:extLst>
          </p:cNvPr>
          <p:cNvSpPr/>
          <p:nvPr/>
        </p:nvSpPr>
        <p:spPr>
          <a:xfrm>
            <a:off x="7328509" y="1204529"/>
            <a:ext cx="2567045" cy="738664"/>
          </a:xfrm>
          <a:prstGeom prst="rect">
            <a:avLst/>
          </a:prstGeom>
        </p:spPr>
        <p:txBody>
          <a:bodyPr wrap="square">
            <a:spAutoFit/>
          </a:bodyPr>
          <a:lstStyle/>
          <a:p>
            <a:pPr>
              <a:spcAft>
                <a:spcPts val="600"/>
              </a:spcAft>
            </a:pPr>
            <a:r>
              <a:rPr lang="en-GB" sz="1050" b="1" dirty="0">
                <a:latin typeface="Calibri" charset="0"/>
                <a:ea typeface="Calibri" charset="0"/>
                <a:cs typeface="Calibri" charset="0"/>
              </a:rPr>
              <a:t>Who won the Battle of Hastings? </a:t>
            </a:r>
            <a:br>
              <a:rPr lang="en-GB" sz="1050" b="1" dirty="0">
                <a:latin typeface="Calibri" charset="0"/>
                <a:ea typeface="Calibri" charset="0"/>
                <a:cs typeface="Calibri" charset="0"/>
              </a:rPr>
            </a:br>
            <a:r>
              <a:rPr lang="en-GB" sz="1050" dirty="0">
                <a:latin typeface="Calibri" charset="0"/>
                <a:ea typeface="Calibri" charset="0"/>
                <a:cs typeface="Calibri" charset="0"/>
              </a:rPr>
              <a:t>Historians don’t debate why William won the battle, so is it worth spending a lot of time on it? </a:t>
            </a:r>
            <a:endParaRPr lang="en-GB" sz="1000" dirty="0">
              <a:latin typeface="Calibri" charset="0"/>
              <a:ea typeface="Calibri" charset="0"/>
              <a:cs typeface="Calibri" charset="0"/>
            </a:endParaRPr>
          </a:p>
        </p:txBody>
      </p:sp>
      <p:cxnSp>
        <p:nvCxnSpPr>
          <p:cNvPr id="42" name="Straight Connector 41">
            <a:extLst>
              <a:ext uri="{FF2B5EF4-FFF2-40B4-BE49-F238E27FC236}">
                <a16:creationId xmlns:a16="http://schemas.microsoft.com/office/drawing/2014/main" id="{A801B769-6F2A-0646-837F-09D42388DAE8}"/>
              </a:ext>
            </a:extLst>
          </p:cNvPr>
          <p:cNvCxnSpPr>
            <a:cxnSpLocks/>
          </p:cNvCxnSpPr>
          <p:nvPr/>
        </p:nvCxnSpPr>
        <p:spPr>
          <a:xfrm>
            <a:off x="6714951" y="1228776"/>
            <a:ext cx="0" cy="2543124"/>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3507AC39-644B-F345-9817-75314F4FC7C3}"/>
              </a:ext>
            </a:extLst>
          </p:cNvPr>
          <p:cNvGrpSpPr/>
          <p:nvPr/>
        </p:nvGrpSpPr>
        <p:grpSpPr>
          <a:xfrm>
            <a:off x="6714951" y="1449120"/>
            <a:ext cx="161851" cy="71734"/>
            <a:chOff x="5619693" y="4738564"/>
            <a:chExt cx="161851" cy="71734"/>
          </a:xfrm>
        </p:grpSpPr>
        <p:cxnSp>
          <p:nvCxnSpPr>
            <p:cNvPr id="44" name="Straight Connector 43">
              <a:extLst>
                <a:ext uri="{FF2B5EF4-FFF2-40B4-BE49-F238E27FC236}">
                  <a16:creationId xmlns:a16="http://schemas.microsoft.com/office/drawing/2014/main" id="{FA6E26A2-9ADC-1F4E-9941-B86B97D84146}"/>
                </a:ext>
              </a:extLst>
            </p:cNvPr>
            <p:cNvCxnSpPr>
              <a:cxnSpLocks/>
            </p:cNvCxnSpPr>
            <p:nvPr/>
          </p:nvCxnSpPr>
          <p:spPr>
            <a:xfrm>
              <a:off x="5619693" y="4770239"/>
              <a:ext cx="878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6438CB9F-75BE-0140-8B82-BCC5B493A33A}"/>
                </a:ext>
              </a:extLst>
            </p:cNvPr>
            <p:cNvSpPr/>
            <p:nvPr/>
          </p:nvSpPr>
          <p:spPr>
            <a:xfrm>
              <a:off x="5709544" y="4738564"/>
              <a:ext cx="72000" cy="71734"/>
            </a:xfrm>
            <a:prstGeom prst="ellipse">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2F45A2C8-0DBA-FE44-970F-2F9CC5D13C79}"/>
              </a:ext>
            </a:extLst>
          </p:cNvPr>
          <p:cNvGrpSpPr/>
          <p:nvPr/>
        </p:nvGrpSpPr>
        <p:grpSpPr>
          <a:xfrm>
            <a:off x="6714951" y="2517299"/>
            <a:ext cx="161851" cy="71734"/>
            <a:chOff x="5619693" y="4738564"/>
            <a:chExt cx="161851" cy="71734"/>
          </a:xfrm>
        </p:grpSpPr>
        <p:cxnSp>
          <p:nvCxnSpPr>
            <p:cNvPr id="47" name="Straight Connector 46">
              <a:extLst>
                <a:ext uri="{FF2B5EF4-FFF2-40B4-BE49-F238E27FC236}">
                  <a16:creationId xmlns:a16="http://schemas.microsoft.com/office/drawing/2014/main" id="{B5D596CC-9945-6C48-9201-F3DCB4B5B277}"/>
                </a:ext>
              </a:extLst>
            </p:cNvPr>
            <p:cNvCxnSpPr>
              <a:cxnSpLocks/>
            </p:cNvCxnSpPr>
            <p:nvPr/>
          </p:nvCxnSpPr>
          <p:spPr>
            <a:xfrm>
              <a:off x="5619693" y="4770239"/>
              <a:ext cx="878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E02EE77B-BAE6-474D-A97F-06E81E30FF75}"/>
                </a:ext>
              </a:extLst>
            </p:cNvPr>
            <p:cNvSpPr/>
            <p:nvPr/>
          </p:nvSpPr>
          <p:spPr>
            <a:xfrm>
              <a:off x="5709544" y="4738564"/>
              <a:ext cx="72000" cy="71734"/>
            </a:xfrm>
            <a:prstGeom prst="ellipse">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4" name="Group 53">
            <a:extLst>
              <a:ext uri="{FF2B5EF4-FFF2-40B4-BE49-F238E27FC236}">
                <a16:creationId xmlns:a16="http://schemas.microsoft.com/office/drawing/2014/main" id="{E1CC1384-442F-EF49-8C7B-5E77C67E97B5}"/>
              </a:ext>
            </a:extLst>
          </p:cNvPr>
          <p:cNvGrpSpPr/>
          <p:nvPr/>
        </p:nvGrpSpPr>
        <p:grpSpPr>
          <a:xfrm>
            <a:off x="6708564" y="3457570"/>
            <a:ext cx="161851" cy="71734"/>
            <a:chOff x="5619693" y="4738564"/>
            <a:chExt cx="161851" cy="71734"/>
          </a:xfrm>
        </p:grpSpPr>
        <p:cxnSp>
          <p:nvCxnSpPr>
            <p:cNvPr id="55" name="Straight Connector 54">
              <a:extLst>
                <a:ext uri="{FF2B5EF4-FFF2-40B4-BE49-F238E27FC236}">
                  <a16:creationId xmlns:a16="http://schemas.microsoft.com/office/drawing/2014/main" id="{4630DCAD-B81B-8A4F-A7D0-A4C877515955}"/>
                </a:ext>
              </a:extLst>
            </p:cNvPr>
            <p:cNvCxnSpPr>
              <a:cxnSpLocks/>
            </p:cNvCxnSpPr>
            <p:nvPr/>
          </p:nvCxnSpPr>
          <p:spPr>
            <a:xfrm>
              <a:off x="5619693" y="4770239"/>
              <a:ext cx="878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3F843563-0DE7-0142-9CAA-543219DCFE79}"/>
                </a:ext>
              </a:extLst>
            </p:cNvPr>
            <p:cNvSpPr/>
            <p:nvPr/>
          </p:nvSpPr>
          <p:spPr>
            <a:xfrm>
              <a:off x="5709544" y="4738564"/>
              <a:ext cx="72000" cy="71734"/>
            </a:xfrm>
            <a:prstGeom prst="ellipse">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 name="TextBox 62">
            <a:extLst>
              <a:ext uri="{FF2B5EF4-FFF2-40B4-BE49-F238E27FC236}">
                <a16:creationId xmlns:a16="http://schemas.microsoft.com/office/drawing/2014/main" id="{7D15D842-AF38-CC47-A042-3E5F8498DB82}"/>
              </a:ext>
            </a:extLst>
          </p:cNvPr>
          <p:cNvSpPr txBox="1"/>
          <p:nvPr/>
        </p:nvSpPr>
        <p:spPr>
          <a:xfrm>
            <a:off x="0" y="2859285"/>
            <a:ext cx="2255075" cy="2644314"/>
          </a:xfrm>
          <a:prstGeom prst="rect">
            <a:avLst/>
          </a:prstGeom>
          <a:noFill/>
        </p:spPr>
        <p:txBody>
          <a:bodyPr wrap="square" rtlCol="0">
            <a:spAutoFit/>
          </a:bodyPr>
          <a:lstStyle/>
          <a:p>
            <a:pPr>
              <a:spcAft>
                <a:spcPts val="200"/>
              </a:spcAft>
            </a:pPr>
            <a:r>
              <a:rPr lang="en-GB" sz="1050" dirty="0"/>
              <a:t>Studying the Norman Conquest is to study one of the formative periods of our history. It is a powerful narrative which highlights how the 1066 invasion shaped our country forever. </a:t>
            </a:r>
          </a:p>
          <a:p>
            <a:pPr>
              <a:spcAft>
                <a:spcPts val="200"/>
              </a:spcAft>
            </a:pPr>
            <a:r>
              <a:rPr lang="en-GB" sz="1050" dirty="0"/>
              <a:t>There are several areas which you can dive into to teach this topic</a:t>
            </a:r>
          </a:p>
          <a:p>
            <a:pPr marL="171450" indent="-171450">
              <a:spcAft>
                <a:spcPts val="200"/>
              </a:spcAft>
              <a:buFont typeface="Arial" charset="0"/>
              <a:buChar char="•"/>
            </a:pPr>
            <a:r>
              <a:rPr lang="en-GB" sz="1050" dirty="0"/>
              <a:t>The causes and consequences of the succession crisis in 1066</a:t>
            </a:r>
          </a:p>
          <a:p>
            <a:pPr marL="171450" indent="-171450">
              <a:spcAft>
                <a:spcPts val="200"/>
              </a:spcAft>
              <a:buFont typeface="Arial" charset="0"/>
              <a:buChar char="•"/>
            </a:pPr>
            <a:r>
              <a:rPr lang="en-GB" sz="1050" dirty="0"/>
              <a:t>Norman control and Anglo-Saxon Resistance, 1066-71</a:t>
            </a:r>
          </a:p>
          <a:p>
            <a:pPr marL="171450" indent="-171450">
              <a:spcAft>
                <a:spcPts val="200"/>
              </a:spcAft>
              <a:buFont typeface="Arial" charset="0"/>
              <a:buChar char="•"/>
            </a:pPr>
            <a:r>
              <a:rPr lang="en-GB" sz="1050" dirty="0"/>
              <a:t>The extent of change and continuity during the Normanisation of England</a:t>
            </a:r>
          </a:p>
          <a:p>
            <a:pPr marL="171450" indent="-171450">
              <a:spcAft>
                <a:spcPts val="200"/>
              </a:spcAft>
              <a:buFont typeface="Arial" charset="0"/>
              <a:buChar char="•"/>
            </a:pPr>
            <a:r>
              <a:rPr lang="en-GB" sz="1050" dirty="0"/>
              <a:t>Medieval Kingship under William I</a:t>
            </a:r>
          </a:p>
        </p:txBody>
      </p:sp>
      <p:pic>
        <p:nvPicPr>
          <p:cNvPr id="1028" name="Picture 4" descr="rusader Icon 3845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4053" y="1253511"/>
            <a:ext cx="458094" cy="4580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cal Icon 3266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9326" y="2321724"/>
            <a:ext cx="482821" cy="48282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a:extLst>
              <a:ext uri="{FF2B5EF4-FFF2-40B4-BE49-F238E27FC236}">
                <a16:creationId xmlns:a16="http://schemas.microsoft.com/office/drawing/2014/main" id="{FB7F3F81-20A2-304B-9989-E55F3306486A}"/>
              </a:ext>
            </a:extLst>
          </p:cNvPr>
          <p:cNvSpPr/>
          <p:nvPr/>
        </p:nvSpPr>
        <p:spPr>
          <a:xfrm>
            <a:off x="7298326" y="2071741"/>
            <a:ext cx="2597228" cy="869469"/>
          </a:xfrm>
          <a:prstGeom prst="rect">
            <a:avLst/>
          </a:prstGeom>
        </p:spPr>
        <p:txBody>
          <a:bodyPr wrap="square">
            <a:spAutoFit/>
          </a:bodyPr>
          <a:lstStyle/>
          <a:p>
            <a:pPr>
              <a:spcAft>
                <a:spcPts val="600"/>
              </a:spcAft>
            </a:pPr>
            <a:r>
              <a:rPr lang="en-GB" sz="1050" b="1" dirty="0">
                <a:latin typeface="Calibri" charset="0"/>
                <a:ea typeface="Calibri" charset="0"/>
                <a:cs typeface="Calibri" charset="0"/>
              </a:rPr>
              <a:t>Local History</a:t>
            </a:r>
            <a:br>
              <a:rPr lang="en-GB" sz="1000" dirty="0">
                <a:latin typeface="Calibri" charset="0"/>
                <a:ea typeface="Calibri" charset="0"/>
                <a:cs typeface="Calibri" charset="0"/>
              </a:rPr>
            </a:br>
            <a:r>
              <a:rPr lang="en-GB" sz="1000" dirty="0">
                <a:latin typeface="Calibri" charset="0"/>
                <a:ea typeface="Calibri" charset="0"/>
                <a:cs typeface="Calibri" charset="0"/>
              </a:rPr>
              <a:t>Research the impact of the Norman Conquest on your local area. Use the Online Domesday Book to research and bring home the changes to your students.</a:t>
            </a:r>
            <a:endParaRPr lang="en-GB" sz="1050" b="1" dirty="0">
              <a:latin typeface="Calibri" charset="0"/>
              <a:ea typeface="Calibri" charset="0"/>
              <a:cs typeface="Calibri" charset="0"/>
            </a:endParaRPr>
          </a:p>
        </p:txBody>
      </p:sp>
      <p:sp>
        <p:nvSpPr>
          <p:cNvPr id="66" name="Rectangle 65">
            <a:extLst>
              <a:ext uri="{FF2B5EF4-FFF2-40B4-BE49-F238E27FC236}">
                <a16:creationId xmlns:a16="http://schemas.microsoft.com/office/drawing/2014/main" id="{FB7F3F81-20A2-304B-9989-E55F3306486A}"/>
              </a:ext>
            </a:extLst>
          </p:cNvPr>
          <p:cNvSpPr/>
          <p:nvPr/>
        </p:nvSpPr>
        <p:spPr>
          <a:xfrm>
            <a:off x="7298326" y="3054510"/>
            <a:ext cx="2597228" cy="869469"/>
          </a:xfrm>
          <a:prstGeom prst="rect">
            <a:avLst/>
          </a:prstGeom>
        </p:spPr>
        <p:txBody>
          <a:bodyPr wrap="square">
            <a:spAutoFit/>
          </a:bodyPr>
          <a:lstStyle/>
          <a:p>
            <a:pPr>
              <a:spcAft>
                <a:spcPts val="600"/>
              </a:spcAft>
            </a:pPr>
            <a:r>
              <a:rPr lang="en-GB" sz="1050" b="1" dirty="0">
                <a:latin typeface="Calibri" charset="0"/>
                <a:ea typeface="Calibri" charset="0"/>
                <a:cs typeface="Calibri" charset="0"/>
              </a:rPr>
              <a:t>Get into role</a:t>
            </a:r>
            <a:br>
              <a:rPr lang="en-GB" sz="1000" dirty="0">
                <a:latin typeface="Calibri" charset="0"/>
                <a:ea typeface="Calibri" charset="0"/>
                <a:cs typeface="Calibri" charset="0"/>
              </a:rPr>
            </a:br>
            <a:r>
              <a:rPr lang="en-GB" sz="1000" dirty="0">
                <a:latin typeface="Calibri" charset="0"/>
                <a:ea typeface="Calibri" charset="0"/>
                <a:cs typeface="Calibri" charset="0"/>
              </a:rPr>
              <a:t>Use the legendary Ian Dawson, </a:t>
            </a:r>
            <a:r>
              <a:rPr lang="en-GB" sz="1000" i="1" dirty="0">
                <a:latin typeface="Calibri" charset="0"/>
                <a:ea typeface="Calibri" charset="0"/>
                <a:cs typeface="Calibri" charset="0"/>
              </a:rPr>
              <a:t>Je </a:t>
            </a:r>
            <a:r>
              <a:rPr lang="en-GB" sz="1000" i="1" dirty="0" err="1">
                <a:latin typeface="Calibri" charset="0"/>
                <a:ea typeface="Calibri" charset="0"/>
                <a:cs typeface="Calibri" charset="0"/>
              </a:rPr>
              <a:t>Suis</a:t>
            </a:r>
            <a:r>
              <a:rPr lang="en-GB" sz="1000" i="1" dirty="0">
                <a:latin typeface="Calibri" charset="0"/>
                <a:ea typeface="Calibri" charset="0"/>
                <a:cs typeface="Calibri" charset="0"/>
              </a:rPr>
              <a:t> Le </a:t>
            </a:r>
            <a:r>
              <a:rPr lang="en-GB" sz="1000" i="1" dirty="0" err="1">
                <a:latin typeface="Calibri" charset="0"/>
                <a:ea typeface="Calibri" charset="0"/>
                <a:cs typeface="Calibri" charset="0"/>
              </a:rPr>
              <a:t>Roi</a:t>
            </a:r>
            <a:r>
              <a:rPr lang="en-GB" sz="1000" dirty="0">
                <a:latin typeface="Calibri" charset="0"/>
                <a:ea typeface="Calibri" charset="0"/>
                <a:cs typeface="Calibri" charset="0"/>
              </a:rPr>
              <a:t>, roleplay  to highlight the early rule of William the rebellions against William, the patterns of changes in Landownership in Norman England. </a:t>
            </a:r>
            <a:endParaRPr lang="en-GB" sz="1050" b="1" dirty="0">
              <a:latin typeface="Calibri" charset="0"/>
              <a:ea typeface="Calibri" charset="0"/>
              <a:cs typeface="Calibri" charset="0"/>
            </a:endParaRPr>
          </a:p>
        </p:txBody>
      </p:sp>
      <p:pic>
        <p:nvPicPr>
          <p:cNvPr id="1032" name="Picture 8" descr="ing Icon 716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363" y="3172574"/>
            <a:ext cx="611823" cy="611823"/>
          </a:xfrm>
          <a:prstGeom prst="rect">
            <a:avLst/>
          </a:prstGeom>
          <a:noFill/>
          <a:extLst>
            <a:ext uri="{909E8E84-426E-40DD-AFC4-6F175D3DCCD1}">
              <a14:hiddenFill xmlns:a14="http://schemas.microsoft.com/office/drawing/2010/main">
                <a:solidFill>
                  <a:srgbClr val="FFFFFF"/>
                </a:solidFill>
              </a14:hiddenFill>
            </a:ext>
          </a:extLst>
        </p:spPr>
      </p:pic>
      <p:sp>
        <p:nvSpPr>
          <p:cNvPr id="68" name="Content Placeholder 4"/>
          <p:cNvSpPr txBox="1">
            <a:spLocks/>
          </p:cNvSpPr>
          <p:nvPr/>
        </p:nvSpPr>
        <p:spPr>
          <a:xfrm>
            <a:off x="3323514" y="1457988"/>
            <a:ext cx="1182999" cy="28925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900" b="1" dirty="0">
                <a:solidFill>
                  <a:schemeClr val="tx1"/>
                </a:solidFill>
                <a:latin typeface="Calibri" charset="0"/>
                <a:ea typeface="Calibri" charset="0"/>
                <a:cs typeface="Calibri" charset="0"/>
              </a:rPr>
              <a:t>Jan 1066</a:t>
            </a:r>
            <a:br>
              <a:rPr lang="en-GB" sz="900" b="1"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Death of King Edward</a:t>
            </a:r>
            <a:br>
              <a:rPr lang="en-GB" sz="800"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Succession Crisis </a:t>
            </a:r>
            <a:br>
              <a:rPr lang="en-GB" sz="800" dirty="0">
                <a:solidFill>
                  <a:schemeClr val="tx1"/>
                </a:solidFill>
                <a:latin typeface="Calibri" charset="0"/>
                <a:ea typeface="Calibri" charset="0"/>
                <a:cs typeface="Calibri" charset="0"/>
              </a:rPr>
            </a:br>
            <a:endParaRPr lang="en-GB" sz="800" dirty="0">
              <a:solidFill>
                <a:schemeClr val="tx1"/>
              </a:solidFill>
              <a:latin typeface="Calibri" charset="0"/>
              <a:ea typeface="Calibri" charset="0"/>
              <a:cs typeface="Calibri" charset="0"/>
            </a:endParaRPr>
          </a:p>
        </p:txBody>
      </p:sp>
      <p:cxnSp>
        <p:nvCxnSpPr>
          <p:cNvPr id="69" name="Straight Arrow Connector 68">
            <a:extLst>
              <a:ext uri="{FF2B5EF4-FFF2-40B4-BE49-F238E27FC236}">
                <a16:creationId xmlns:a16="http://schemas.microsoft.com/office/drawing/2014/main" id="{68F5E184-299E-2745-AE08-19279B133177}"/>
              </a:ext>
            </a:extLst>
          </p:cNvPr>
          <p:cNvCxnSpPr>
            <a:cxnSpLocks/>
            <a:stCxn id="93" idx="6"/>
            <a:endCxn id="71" idx="2"/>
          </p:cNvCxnSpPr>
          <p:nvPr/>
        </p:nvCxnSpPr>
        <p:spPr>
          <a:xfrm>
            <a:off x="3963807" y="2128678"/>
            <a:ext cx="2452874" cy="10637"/>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596DCAD3-07A2-1E4D-9034-2A1CBCC78042}"/>
              </a:ext>
            </a:extLst>
          </p:cNvPr>
          <p:cNvSpPr/>
          <p:nvPr/>
        </p:nvSpPr>
        <p:spPr>
          <a:xfrm>
            <a:off x="2409227" y="2064086"/>
            <a:ext cx="144000" cy="14400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sp>
        <p:nvSpPr>
          <p:cNvPr id="71" name="Oval 70">
            <a:extLst>
              <a:ext uri="{FF2B5EF4-FFF2-40B4-BE49-F238E27FC236}">
                <a16:creationId xmlns:a16="http://schemas.microsoft.com/office/drawing/2014/main" id="{3EC590E7-6FE8-514C-B1E4-1FC396DC690E}"/>
              </a:ext>
            </a:extLst>
          </p:cNvPr>
          <p:cNvSpPr/>
          <p:nvPr/>
        </p:nvSpPr>
        <p:spPr>
          <a:xfrm>
            <a:off x="6416681" y="2067315"/>
            <a:ext cx="144000" cy="14400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sp>
        <p:nvSpPr>
          <p:cNvPr id="74" name="Content Placeholder 4"/>
          <p:cNvSpPr txBox="1">
            <a:spLocks/>
          </p:cNvSpPr>
          <p:nvPr/>
        </p:nvSpPr>
        <p:spPr>
          <a:xfrm>
            <a:off x="4432128" y="1460190"/>
            <a:ext cx="1154625" cy="28925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900" b="1" dirty="0">
                <a:solidFill>
                  <a:schemeClr val="tx1"/>
                </a:solidFill>
                <a:latin typeface="Calibri" charset="0"/>
                <a:ea typeface="Calibri" charset="0"/>
                <a:cs typeface="Calibri" charset="0"/>
              </a:rPr>
              <a:t>1067-71</a:t>
            </a:r>
            <a:br>
              <a:rPr lang="en-GB" sz="900" b="1"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Anglo Saxon </a:t>
            </a:r>
            <a:br>
              <a:rPr lang="en-GB" sz="800"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Resistance</a:t>
            </a:r>
          </a:p>
        </p:txBody>
      </p:sp>
      <p:sp>
        <p:nvSpPr>
          <p:cNvPr id="75" name="Content Placeholder 4"/>
          <p:cNvSpPr txBox="1">
            <a:spLocks/>
          </p:cNvSpPr>
          <p:nvPr/>
        </p:nvSpPr>
        <p:spPr>
          <a:xfrm>
            <a:off x="2574299" y="2117188"/>
            <a:ext cx="1107391" cy="28925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800" b="1" dirty="0">
                <a:solidFill>
                  <a:schemeClr val="tx1"/>
                </a:solidFill>
                <a:latin typeface="Calibri" charset="0"/>
                <a:ea typeface="Calibri" charset="0"/>
                <a:cs typeface="Calibri" charset="0"/>
              </a:rPr>
              <a:t>Anglo Saxon England</a:t>
            </a:r>
          </a:p>
        </p:txBody>
      </p:sp>
      <p:sp>
        <p:nvSpPr>
          <p:cNvPr id="76" name="Content Placeholder 4"/>
          <p:cNvSpPr txBox="1">
            <a:spLocks/>
          </p:cNvSpPr>
          <p:nvPr/>
        </p:nvSpPr>
        <p:spPr>
          <a:xfrm>
            <a:off x="3935602" y="2337660"/>
            <a:ext cx="1218152" cy="28925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900" b="1" dirty="0">
                <a:solidFill>
                  <a:schemeClr val="tx1"/>
                </a:solidFill>
                <a:latin typeface="Calibri" charset="0"/>
                <a:ea typeface="Calibri" charset="0"/>
                <a:cs typeface="Calibri" charset="0"/>
              </a:rPr>
              <a:t>Oct 1066</a:t>
            </a:r>
            <a:br>
              <a:rPr lang="en-GB" sz="900" b="1"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The Norman Invasion </a:t>
            </a:r>
            <a:br>
              <a:rPr lang="en-GB" sz="800"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Battle of Hastings</a:t>
            </a:r>
          </a:p>
        </p:txBody>
      </p:sp>
      <p:grpSp>
        <p:nvGrpSpPr>
          <p:cNvPr id="77" name="Group 76"/>
          <p:cNvGrpSpPr/>
          <p:nvPr/>
        </p:nvGrpSpPr>
        <p:grpSpPr>
          <a:xfrm>
            <a:off x="3873807" y="1889956"/>
            <a:ext cx="90000" cy="283722"/>
            <a:chOff x="774187" y="2577658"/>
            <a:chExt cx="90000" cy="283722"/>
          </a:xfrm>
        </p:grpSpPr>
        <p:sp>
          <p:nvSpPr>
            <p:cNvPr id="93" name="Oval 92">
              <a:extLst>
                <a:ext uri="{FF2B5EF4-FFF2-40B4-BE49-F238E27FC236}">
                  <a16:creationId xmlns:a16="http://schemas.microsoft.com/office/drawing/2014/main" id="{A470FBCE-E75E-FC46-8754-B570559213AA}"/>
                </a:ext>
              </a:extLst>
            </p:cNvPr>
            <p:cNvSpPr/>
            <p:nvPr/>
          </p:nvSpPr>
          <p:spPr>
            <a:xfrm>
              <a:off x="774187" y="2771380"/>
              <a:ext cx="90000" cy="90000"/>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nvGrpSpPr>
            <p:cNvPr id="94" name="Group 93">
              <a:extLst>
                <a:ext uri="{FF2B5EF4-FFF2-40B4-BE49-F238E27FC236}">
                  <a16:creationId xmlns:a16="http://schemas.microsoft.com/office/drawing/2014/main" id="{2FE516D3-D720-FD44-A411-3B0CDBEA5C56}"/>
                </a:ext>
              </a:extLst>
            </p:cNvPr>
            <p:cNvGrpSpPr/>
            <p:nvPr/>
          </p:nvGrpSpPr>
          <p:grpSpPr>
            <a:xfrm rot="5400000">
              <a:off x="722326" y="2638519"/>
              <a:ext cx="193722" cy="72000"/>
              <a:chOff x="1112477" y="1549124"/>
              <a:chExt cx="193722" cy="72000"/>
            </a:xfrm>
          </p:grpSpPr>
          <p:cxnSp>
            <p:nvCxnSpPr>
              <p:cNvPr id="95" name="Straight Arrow Connector 94">
                <a:extLst>
                  <a:ext uri="{FF2B5EF4-FFF2-40B4-BE49-F238E27FC236}">
                    <a16:creationId xmlns:a16="http://schemas.microsoft.com/office/drawing/2014/main" id="{3DB50467-4890-3D42-BDED-6BFE46884B82}"/>
                  </a:ext>
                </a:extLst>
              </p:cNvPr>
              <p:cNvCxnSpPr>
                <a:cxnSpLocks/>
              </p:cNvCxnSpPr>
              <p:nvPr/>
            </p:nvCxnSpPr>
            <p:spPr>
              <a:xfrm rot="16200000" flipV="1">
                <a:off x="1245338" y="1524263"/>
                <a:ext cx="0" cy="121722"/>
              </a:xfrm>
              <a:prstGeom prst="straightConnector1">
                <a:avLst/>
              </a:prstGeom>
              <a:ln w="1905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6" name="Oval 95">
                <a:extLst>
                  <a:ext uri="{FF2B5EF4-FFF2-40B4-BE49-F238E27FC236}">
                    <a16:creationId xmlns:a16="http://schemas.microsoft.com/office/drawing/2014/main" id="{D6D2049E-5A0C-894C-A2F5-FF8E39FA2A84}"/>
                  </a:ext>
                </a:extLst>
              </p:cNvPr>
              <p:cNvSpPr/>
              <p:nvPr/>
            </p:nvSpPr>
            <p:spPr>
              <a:xfrm>
                <a:off x="1112477" y="1549124"/>
                <a:ext cx="72000" cy="72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grpSp>
      <p:grpSp>
        <p:nvGrpSpPr>
          <p:cNvPr id="78" name="Group 77"/>
          <p:cNvGrpSpPr/>
          <p:nvPr/>
        </p:nvGrpSpPr>
        <p:grpSpPr>
          <a:xfrm>
            <a:off x="4977448" y="1892158"/>
            <a:ext cx="90000" cy="283722"/>
            <a:chOff x="774187" y="2577658"/>
            <a:chExt cx="90000" cy="283722"/>
          </a:xfrm>
        </p:grpSpPr>
        <p:sp>
          <p:nvSpPr>
            <p:cNvPr id="89" name="Oval 88">
              <a:extLst>
                <a:ext uri="{FF2B5EF4-FFF2-40B4-BE49-F238E27FC236}">
                  <a16:creationId xmlns:a16="http://schemas.microsoft.com/office/drawing/2014/main" id="{A470FBCE-E75E-FC46-8754-B570559213AA}"/>
                </a:ext>
              </a:extLst>
            </p:cNvPr>
            <p:cNvSpPr/>
            <p:nvPr/>
          </p:nvSpPr>
          <p:spPr>
            <a:xfrm>
              <a:off x="774187" y="2771380"/>
              <a:ext cx="90000" cy="90000"/>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nvGrpSpPr>
            <p:cNvPr id="90" name="Group 89">
              <a:extLst>
                <a:ext uri="{FF2B5EF4-FFF2-40B4-BE49-F238E27FC236}">
                  <a16:creationId xmlns:a16="http://schemas.microsoft.com/office/drawing/2014/main" id="{2FE516D3-D720-FD44-A411-3B0CDBEA5C56}"/>
                </a:ext>
              </a:extLst>
            </p:cNvPr>
            <p:cNvGrpSpPr/>
            <p:nvPr/>
          </p:nvGrpSpPr>
          <p:grpSpPr>
            <a:xfrm rot="5400000">
              <a:off x="722326" y="2638519"/>
              <a:ext cx="193722" cy="72000"/>
              <a:chOff x="1112477" y="1549124"/>
              <a:chExt cx="193722" cy="72000"/>
            </a:xfrm>
          </p:grpSpPr>
          <p:cxnSp>
            <p:nvCxnSpPr>
              <p:cNvPr id="91" name="Straight Arrow Connector 90">
                <a:extLst>
                  <a:ext uri="{FF2B5EF4-FFF2-40B4-BE49-F238E27FC236}">
                    <a16:creationId xmlns:a16="http://schemas.microsoft.com/office/drawing/2014/main" id="{3DB50467-4890-3D42-BDED-6BFE46884B82}"/>
                  </a:ext>
                </a:extLst>
              </p:cNvPr>
              <p:cNvCxnSpPr>
                <a:cxnSpLocks/>
              </p:cNvCxnSpPr>
              <p:nvPr/>
            </p:nvCxnSpPr>
            <p:spPr>
              <a:xfrm rot="16200000" flipV="1">
                <a:off x="1245338" y="1524263"/>
                <a:ext cx="0" cy="121722"/>
              </a:xfrm>
              <a:prstGeom prst="straightConnector1">
                <a:avLst/>
              </a:prstGeom>
              <a:ln w="1905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2" name="Oval 91">
                <a:extLst>
                  <a:ext uri="{FF2B5EF4-FFF2-40B4-BE49-F238E27FC236}">
                    <a16:creationId xmlns:a16="http://schemas.microsoft.com/office/drawing/2014/main" id="{D6D2049E-5A0C-894C-A2F5-FF8E39FA2A84}"/>
                  </a:ext>
                </a:extLst>
              </p:cNvPr>
              <p:cNvSpPr/>
              <p:nvPr/>
            </p:nvSpPr>
            <p:spPr>
              <a:xfrm>
                <a:off x="1112477" y="1549124"/>
                <a:ext cx="72000" cy="72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grpSp>
      <p:grpSp>
        <p:nvGrpSpPr>
          <p:cNvPr id="80" name="Group 79"/>
          <p:cNvGrpSpPr/>
          <p:nvPr/>
        </p:nvGrpSpPr>
        <p:grpSpPr>
          <a:xfrm rot="10800000">
            <a:off x="4487453" y="2088252"/>
            <a:ext cx="90000" cy="283722"/>
            <a:chOff x="774187" y="2577658"/>
            <a:chExt cx="90000" cy="283722"/>
          </a:xfrm>
        </p:grpSpPr>
        <p:sp>
          <p:nvSpPr>
            <p:cNvPr id="81" name="Oval 80">
              <a:extLst>
                <a:ext uri="{FF2B5EF4-FFF2-40B4-BE49-F238E27FC236}">
                  <a16:creationId xmlns:a16="http://schemas.microsoft.com/office/drawing/2014/main" id="{A470FBCE-E75E-FC46-8754-B570559213AA}"/>
                </a:ext>
              </a:extLst>
            </p:cNvPr>
            <p:cNvSpPr/>
            <p:nvPr/>
          </p:nvSpPr>
          <p:spPr>
            <a:xfrm>
              <a:off x="774187" y="2771380"/>
              <a:ext cx="90000" cy="90000"/>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nvGrpSpPr>
            <p:cNvPr id="82" name="Group 81">
              <a:extLst>
                <a:ext uri="{FF2B5EF4-FFF2-40B4-BE49-F238E27FC236}">
                  <a16:creationId xmlns:a16="http://schemas.microsoft.com/office/drawing/2014/main" id="{2FE516D3-D720-FD44-A411-3B0CDBEA5C56}"/>
                </a:ext>
              </a:extLst>
            </p:cNvPr>
            <p:cNvGrpSpPr/>
            <p:nvPr/>
          </p:nvGrpSpPr>
          <p:grpSpPr>
            <a:xfrm rot="5400000">
              <a:off x="722326" y="2638519"/>
              <a:ext cx="193722" cy="72000"/>
              <a:chOff x="1112477" y="1549124"/>
              <a:chExt cx="193722" cy="72000"/>
            </a:xfrm>
          </p:grpSpPr>
          <p:cxnSp>
            <p:nvCxnSpPr>
              <p:cNvPr id="83" name="Straight Arrow Connector 82">
                <a:extLst>
                  <a:ext uri="{FF2B5EF4-FFF2-40B4-BE49-F238E27FC236}">
                    <a16:creationId xmlns:a16="http://schemas.microsoft.com/office/drawing/2014/main" id="{3DB50467-4890-3D42-BDED-6BFE46884B82}"/>
                  </a:ext>
                </a:extLst>
              </p:cNvPr>
              <p:cNvCxnSpPr>
                <a:cxnSpLocks/>
              </p:cNvCxnSpPr>
              <p:nvPr/>
            </p:nvCxnSpPr>
            <p:spPr>
              <a:xfrm rot="16200000" flipV="1">
                <a:off x="1245338" y="1524263"/>
                <a:ext cx="0" cy="121722"/>
              </a:xfrm>
              <a:prstGeom prst="straightConnector1">
                <a:avLst/>
              </a:prstGeom>
              <a:ln w="1905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4" name="Oval 83">
                <a:extLst>
                  <a:ext uri="{FF2B5EF4-FFF2-40B4-BE49-F238E27FC236}">
                    <a16:creationId xmlns:a16="http://schemas.microsoft.com/office/drawing/2014/main" id="{D6D2049E-5A0C-894C-A2F5-FF8E39FA2A84}"/>
                  </a:ext>
                </a:extLst>
              </p:cNvPr>
              <p:cNvSpPr/>
              <p:nvPr/>
            </p:nvSpPr>
            <p:spPr>
              <a:xfrm>
                <a:off x="1112477" y="1549124"/>
                <a:ext cx="72000" cy="72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grpSp>
      <p:pic>
        <p:nvPicPr>
          <p:cNvPr id="1034" name="Picture 10" descr="iscussion Icon 213214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9495" y="3985862"/>
            <a:ext cx="387009" cy="387009"/>
          </a:xfrm>
          <a:prstGeom prst="rect">
            <a:avLst/>
          </a:prstGeom>
          <a:noFill/>
          <a:extLst>
            <a:ext uri="{909E8E84-426E-40DD-AFC4-6F175D3DCCD1}">
              <a14:hiddenFill xmlns:a14="http://schemas.microsoft.com/office/drawing/2010/main">
                <a:solidFill>
                  <a:srgbClr val="FFFFFF"/>
                </a:solidFill>
              </a14:hiddenFill>
            </a:ext>
          </a:extLst>
        </p:spPr>
      </p:pic>
      <p:sp>
        <p:nvSpPr>
          <p:cNvPr id="102" name="Content Placeholder 4"/>
          <p:cNvSpPr txBox="1">
            <a:spLocks/>
          </p:cNvSpPr>
          <p:nvPr/>
        </p:nvSpPr>
        <p:spPr>
          <a:xfrm>
            <a:off x="5071229" y="2335726"/>
            <a:ext cx="1107391" cy="28925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900" b="1" dirty="0">
                <a:solidFill>
                  <a:schemeClr val="tx1"/>
                </a:solidFill>
                <a:latin typeface="Calibri" charset="0"/>
                <a:ea typeface="Calibri" charset="0"/>
                <a:cs typeface="Calibri" charset="0"/>
              </a:rPr>
              <a:t>1071-1100</a:t>
            </a:r>
            <a:br>
              <a:rPr lang="en-GB" sz="900" b="1"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The </a:t>
            </a:r>
            <a:r>
              <a:rPr lang="en-GB" sz="800" dirty="0" err="1">
                <a:solidFill>
                  <a:schemeClr val="tx1"/>
                </a:solidFill>
                <a:latin typeface="Calibri" charset="0"/>
                <a:ea typeface="Calibri" charset="0"/>
                <a:cs typeface="Calibri" charset="0"/>
              </a:rPr>
              <a:t>Normanisation</a:t>
            </a:r>
            <a:r>
              <a:rPr lang="en-GB" sz="800" dirty="0">
                <a:solidFill>
                  <a:schemeClr val="tx1"/>
                </a:solidFill>
                <a:latin typeface="Calibri" charset="0"/>
                <a:ea typeface="Calibri" charset="0"/>
                <a:cs typeface="Calibri" charset="0"/>
              </a:rPr>
              <a:t> of England</a:t>
            </a:r>
          </a:p>
        </p:txBody>
      </p:sp>
      <p:grpSp>
        <p:nvGrpSpPr>
          <p:cNvPr id="103" name="Group 102"/>
          <p:cNvGrpSpPr/>
          <p:nvPr/>
        </p:nvGrpSpPr>
        <p:grpSpPr>
          <a:xfrm rot="10800000">
            <a:off x="5579926" y="2091841"/>
            <a:ext cx="90000" cy="283722"/>
            <a:chOff x="774187" y="2577658"/>
            <a:chExt cx="90000" cy="283722"/>
          </a:xfrm>
        </p:grpSpPr>
        <p:sp>
          <p:nvSpPr>
            <p:cNvPr id="104" name="Oval 103">
              <a:extLst>
                <a:ext uri="{FF2B5EF4-FFF2-40B4-BE49-F238E27FC236}">
                  <a16:creationId xmlns:a16="http://schemas.microsoft.com/office/drawing/2014/main" id="{A470FBCE-E75E-FC46-8754-B570559213AA}"/>
                </a:ext>
              </a:extLst>
            </p:cNvPr>
            <p:cNvSpPr/>
            <p:nvPr/>
          </p:nvSpPr>
          <p:spPr>
            <a:xfrm>
              <a:off x="774187" y="2771380"/>
              <a:ext cx="90000" cy="90000"/>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nvGrpSpPr>
            <p:cNvPr id="105" name="Group 104">
              <a:extLst>
                <a:ext uri="{FF2B5EF4-FFF2-40B4-BE49-F238E27FC236}">
                  <a16:creationId xmlns:a16="http://schemas.microsoft.com/office/drawing/2014/main" id="{2FE516D3-D720-FD44-A411-3B0CDBEA5C56}"/>
                </a:ext>
              </a:extLst>
            </p:cNvPr>
            <p:cNvGrpSpPr/>
            <p:nvPr/>
          </p:nvGrpSpPr>
          <p:grpSpPr>
            <a:xfrm rot="5400000">
              <a:off x="722326" y="2638519"/>
              <a:ext cx="193722" cy="72000"/>
              <a:chOff x="1112477" y="1549124"/>
              <a:chExt cx="193722" cy="72000"/>
            </a:xfrm>
          </p:grpSpPr>
          <p:cxnSp>
            <p:nvCxnSpPr>
              <p:cNvPr id="106" name="Straight Arrow Connector 105">
                <a:extLst>
                  <a:ext uri="{FF2B5EF4-FFF2-40B4-BE49-F238E27FC236}">
                    <a16:creationId xmlns:a16="http://schemas.microsoft.com/office/drawing/2014/main" id="{3DB50467-4890-3D42-BDED-6BFE46884B82}"/>
                  </a:ext>
                </a:extLst>
              </p:cNvPr>
              <p:cNvCxnSpPr>
                <a:cxnSpLocks/>
              </p:cNvCxnSpPr>
              <p:nvPr/>
            </p:nvCxnSpPr>
            <p:spPr>
              <a:xfrm rot="16200000" flipV="1">
                <a:off x="1245338" y="1524263"/>
                <a:ext cx="0" cy="121722"/>
              </a:xfrm>
              <a:prstGeom prst="straightConnector1">
                <a:avLst/>
              </a:prstGeom>
              <a:ln w="1905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D6D2049E-5A0C-894C-A2F5-FF8E39FA2A84}"/>
                  </a:ext>
                </a:extLst>
              </p:cNvPr>
              <p:cNvSpPr/>
              <p:nvPr/>
            </p:nvSpPr>
            <p:spPr>
              <a:xfrm>
                <a:off x="1112477" y="1549124"/>
                <a:ext cx="72000" cy="72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grpSp>
      <p:sp>
        <p:nvSpPr>
          <p:cNvPr id="101" name="TextBox 100">
            <a:extLst>
              <a:ext uri="{FF2B5EF4-FFF2-40B4-BE49-F238E27FC236}">
                <a16:creationId xmlns:a16="http://schemas.microsoft.com/office/drawing/2014/main" id="{6A4E6A51-96E1-844D-A194-729CA7A72DCD}"/>
              </a:ext>
            </a:extLst>
          </p:cNvPr>
          <p:cNvSpPr txBox="1"/>
          <p:nvPr/>
        </p:nvSpPr>
        <p:spPr>
          <a:xfrm>
            <a:off x="2252852" y="2824282"/>
            <a:ext cx="7675061" cy="276999"/>
          </a:xfrm>
          <a:prstGeom prst="rect">
            <a:avLst/>
          </a:prstGeom>
          <a:noFill/>
        </p:spPr>
        <p:txBody>
          <a:bodyPr wrap="square" rtlCol="0">
            <a:spAutoFit/>
          </a:bodyPr>
          <a:lstStyle/>
          <a:p>
            <a:r>
              <a:rPr lang="en-GB" sz="1200" b="1" dirty="0"/>
              <a:t>Essential Sources </a:t>
            </a:r>
            <a:endParaRPr lang="en-GB" sz="1200" dirty="0"/>
          </a:p>
        </p:txBody>
      </p:sp>
      <p:sp>
        <p:nvSpPr>
          <p:cNvPr id="108" name="TextBox 107">
            <a:extLst>
              <a:ext uri="{FF2B5EF4-FFF2-40B4-BE49-F238E27FC236}">
                <a16:creationId xmlns:a16="http://schemas.microsoft.com/office/drawing/2014/main" id="{F6ED355C-0C69-BA49-993F-445441F614D9}"/>
              </a:ext>
            </a:extLst>
          </p:cNvPr>
          <p:cNvSpPr txBox="1"/>
          <p:nvPr/>
        </p:nvSpPr>
        <p:spPr>
          <a:xfrm>
            <a:off x="2283032" y="3051074"/>
            <a:ext cx="4393707" cy="777136"/>
          </a:xfrm>
          <a:prstGeom prst="rect">
            <a:avLst/>
          </a:prstGeom>
          <a:noFill/>
        </p:spPr>
        <p:txBody>
          <a:bodyPr wrap="square" rtlCol="0">
            <a:spAutoFit/>
          </a:bodyPr>
          <a:lstStyle/>
          <a:p>
            <a:pPr>
              <a:spcAft>
                <a:spcPts val="100"/>
              </a:spcAft>
            </a:pPr>
            <a:r>
              <a:rPr lang="en-GB" sz="1050" dirty="0"/>
              <a:t>These primary sources are some of the useful source to utilise</a:t>
            </a:r>
          </a:p>
          <a:p>
            <a:pPr marL="171450" indent="-171450">
              <a:spcAft>
                <a:spcPts val="100"/>
              </a:spcAft>
              <a:buFont typeface="Arial" panose="020B0604020202020204" pitchFamily="34" charset="0"/>
              <a:buChar char="•"/>
            </a:pPr>
            <a:r>
              <a:rPr lang="en-GB" sz="1050" b="1" dirty="0"/>
              <a:t>The Anglo Saxon Chronicle</a:t>
            </a:r>
            <a:r>
              <a:rPr lang="en-GB" sz="1050" dirty="0"/>
              <a:t>, written between 890-1100</a:t>
            </a:r>
          </a:p>
          <a:p>
            <a:pPr marL="171450" indent="-171450">
              <a:spcAft>
                <a:spcPts val="100"/>
              </a:spcAft>
              <a:buFont typeface="Arial" panose="020B0604020202020204" pitchFamily="34" charset="0"/>
              <a:buChar char="•"/>
            </a:pPr>
            <a:r>
              <a:rPr lang="en-GB" sz="1050" b="1" dirty="0"/>
              <a:t>The Bayeux Tapestry</a:t>
            </a:r>
            <a:r>
              <a:rPr lang="en-GB" sz="1050" dirty="0"/>
              <a:t>, produced after the Norman Conquest</a:t>
            </a:r>
          </a:p>
          <a:p>
            <a:pPr marL="171450" indent="-171450">
              <a:spcAft>
                <a:spcPts val="100"/>
              </a:spcAft>
              <a:buFont typeface="Arial" panose="020B0604020202020204" pitchFamily="34" charset="0"/>
              <a:buChar char="•"/>
            </a:pPr>
            <a:r>
              <a:rPr lang="en-GB" sz="1050" b="1" dirty="0"/>
              <a:t>The Domesday Book</a:t>
            </a:r>
            <a:r>
              <a:rPr lang="en-GB" sz="1050" dirty="0"/>
              <a:t>, produced in 1086</a:t>
            </a:r>
            <a:endParaRPr lang="en-GB" sz="800" dirty="0"/>
          </a:p>
        </p:txBody>
      </p:sp>
      <p:pic>
        <p:nvPicPr>
          <p:cNvPr id="1026" name="Picture 2" descr="evidence Icon 3048512">
            <a:extLst>
              <a:ext uri="{FF2B5EF4-FFF2-40B4-BE49-F238E27FC236}">
                <a16:creationId xmlns:a16="http://schemas.microsoft.com/office/drawing/2014/main" id="{13506BB8-083B-1841-98B9-B9A257DEAD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97113" y="3101135"/>
            <a:ext cx="660245" cy="6602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9B31087-DD93-1746-8C61-1BAE55DDE2DE}"/>
              </a:ext>
            </a:extLst>
          </p:cNvPr>
          <p:cNvPicPr>
            <a:picLocks noChangeAspect="1"/>
          </p:cNvPicPr>
          <p:nvPr/>
        </p:nvPicPr>
        <p:blipFill rotWithShape="1">
          <a:blip r:embed="rId8"/>
          <a:srcRect l="4401" t="11055"/>
          <a:stretch/>
        </p:blipFill>
        <p:spPr>
          <a:xfrm>
            <a:off x="64086" y="1754250"/>
            <a:ext cx="2120832" cy="907672"/>
          </a:xfrm>
          <a:prstGeom prst="rect">
            <a:avLst/>
          </a:prstGeom>
        </p:spPr>
      </p:pic>
      <p:sp>
        <p:nvSpPr>
          <p:cNvPr id="109" name="Content Placeholder 4">
            <a:extLst>
              <a:ext uri="{FF2B5EF4-FFF2-40B4-BE49-F238E27FC236}">
                <a16:creationId xmlns:a16="http://schemas.microsoft.com/office/drawing/2014/main" id="{BB8C38CE-6ACA-C449-94D4-E107E8E45559}"/>
              </a:ext>
            </a:extLst>
          </p:cNvPr>
          <p:cNvSpPr txBox="1">
            <a:spLocks/>
          </p:cNvSpPr>
          <p:nvPr/>
        </p:nvSpPr>
        <p:spPr>
          <a:xfrm>
            <a:off x="5388637" y="1453592"/>
            <a:ext cx="1107391" cy="28925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900" b="1" dirty="0">
                <a:solidFill>
                  <a:schemeClr val="tx1"/>
                </a:solidFill>
                <a:latin typeface="Calibri" charset="0"/>
                <a:ea typeface="Calibri" charset="0"/>
                <a:cs typeface="Calibri" charset="0"/>
              </a:rPr>
              <a:t>1086</a:t>
            </a:r>
            <a:br>
              <a:rPr lang="en-GB" sz="900" b="1"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The Domesday </a:t>
            </a:r>
            <a:br>
              <a:rPr lang="en-GB" sz="800"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Book</a:t>
            </a:r>
          </a:p>
        </p:txBody>
      </p:sp>
      <p:grpSp>
        <p:nvGrpSpPr>
          <p:cNvPr id="110" name="Group 109">
            <a:extLst>
              <a:ext uri="{FF2B5EF4-FFF2-40B4-BE49-F238E27FC236}">
                <a16:creationId xmlns:a16="http://schemas.microsoft.com/office/drawing/2014/main" id="{B23FE3BF-63BE-AE4A-8BDE-42D2DD548A98}"/>
              </a:ext>
            </a:extLst>
          </p:cNvPr>
          <p:cNvGrpSpPr/>
          <p:nvPr/>
        </p:nvGrpSpPr>
        <p:grpSpPr>
          <a:xfrm>
            <a:off x="5897333" y="1885560"/>
            <a:ext cx="90000" cy="283722"/>
            <a:chOff x="774187" y="2577658"/>
            <a:chExt cx="90000" cy="283722"/>
          </a:xfrm>
        </p:grpSpPr>
        <p:sp>
          <p:nvSpPr>
            <p:cNvPr id="111" name="Oval 110">
              <a:extLst>
                <a:ext uri="{FF2B5EF4-FFF2-40B4-BE49-F238E27FC236}">
                  <a16:creationId xmlns:a16="http://schemas.microsoft.com/office/drawing/2014/main" id="{D99A6FA1-9216-4D43-808F-59A42DAC01B9}"/>
                </a:ext>
              </a:extLst>
            </p:cNvPr>
            <p:cNvSpPr/>
            <p:nvPr/>
          </p:nvSpPr>
          <p:spPr>
            <a:xfrm>
              <a:off x="774187" y="2771380"/>
              <a:ext cx="90000" cy="90000"/>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nvGrpSpPr>
            <p:cNvPr id="112" name="Group 111">
              <a:extLst>
                <a:ext uri="{FF2B5EF4-FFF2-40B4-BE49-F238E27FC236}">
                  <a16:creationId xmlns:a16="http://schemas.microsoft.com/office/drawing/2014/main" id="{E285D631-194B-0B43-9F16-7B4353CA70ED}"/>
                </a:ext>
              </a:extLst>
            </p:cNvPr>
            <p:cNvGrpSpPr/>
            <p:nvPr/>
          </p:nvGrpSpPr>
          <p:grpSpPr>
            <a:xfrm rot="5400000">
              <a:off x="722326" y="2638519"/>
              <a:ext cx="193722" cy="72000"/>
              <a:chOff x="1112477" y="1549124"/>
              <a:chExt cx="193722" cy="72000"/>
            </a:xfrm>
          </p:grpSpPr>
          <p:cxnSp>
            <p:nvCxnSpPr>
              <p:cNvPr id="113" name="Straight Arrow Connector 112">
                <a:extLst>
                  <a:ext uri="{FF2B5EF4-FFF2-40B4-BE49-F238E27FC236}">
                    <a16:creationId xmlns:a16="http://schemas.microsoft.com/office/drawing/2014/main" id="{223E32E9-800D-0043-8D94-5F494B512758}"/>
                  </a:ext>
                </a:extLst>
              </p:cNvPr>
              <p:cNvCxnSpPr>
                <a:cxnSpLocks/>
              </p:cNvCxnSpPr>
              <p:nvPr/>
            </p:nvCxnSpPr>
            <p:spPr>
              <a:xfrm rot="16200000" flipV="1">
                <a:off x="1245338" y="1524263"/>
                <a:ext cx="0" cy="121722"/>
              </a:xfrm>
              <a:prstGeom prst="straightConnector1">
                <a:avLst/>
              </a:prstGeom>
              <a:ln w="1905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4" name="Oval 113">
                <a:extLst>
                  <a:ext uri="{FF2B5EF4-FFF2-40B4-BE49-F238E27FC236}">
                    <a16:creationId xmlns:a16="http://schemas.microsoft.com/office/drawing/2014/main" id="{400B1E86-94C6-EE4B-88EA-4F959346B9E3}"/>
                  </a:ext>
                </a:extLst>
              </p:cNvPr>
              <p:cNvSpPr/>
              <p:nvPr/>
            </p:nvSpPr>
            <p:spPr>
              <a:xfrm>
                <a:off x="1112477" y="1549124"/>
                <a:ext cx="72000" cy="72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grpSp>
      <p:cxnSp>
        <p:nvCxnSpPr>
          <p:cNvPr id="117" name="Straight Arrow Connector 116">
            <a:extLst>
              <a:ext uri="{FF2B5EF4-FFF2-40B4-BE49-F238E27FC236}">
                <a16:creationId xmlns:a16="http://schemas.microsoft.com/office/drawing/2014/main" id="{30DE97EA-6608-1A4F-8246-C5869E0374D2}"/>
              </a:ext>
            </a:extLst>
          </p:cNvPr>
          <p:cNvCxnSpPr>
            <a:cxnSpLocks/>
            <a:stCxn id="70" idx="6"/>
            <a:endCxn id="93" idx="2"/>
          </p:cNvCxnSpPr>
          <p:nvPr/>
        </p:nvCxnSpPr>
        <p:spPr>
          <a:xfrm flipV="1">
            <a:off x="2553227" y="2128678"/>
            <a:ext cx="1320580" cy="7408"/>
          </a:xfrm>
          <a:prstGeom prst="straightConnector1">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18" name="Content Placeholder 4">
            <a:extLst>
              <a:ext uri="{FF2B5EF4-FFF2-40B4-BE49-F238E27FC236}">
                <a16:creationId xmlns:a16="http://schemas.microsoft.com/office/drawing/2014/main" id="{81A34ABB-9C45-B64C-BE34-726EB4CBB0D2}"/>
              </a:ext>
            </a:extLst>
          </p:cNvPr>
          <p:cNvSpPr txBox="1">
            <a:spLocks/>
          </p:cNvSpPr>
          <p:nvPr/>
        </p:nvSpPr>
        <p:spPr>
          <a:xfrm>
            <a:off x="3031813" y="2328473"/>
            <a:ext cx="1218152" cy="28925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900" b="1" dirty="0">
                <a:solidFill>
                  <a:schemeClr val="tx1"/>
                </a:solidFill>
                <a:latin typeface="Calibri" charset="0"/>
                <a:ea typeface="Calibri" charset="0"/>
                <a:cs typeface="Calibri" charset="0"/>
              </a:rPr>
              <a:t>Oct 1065</a:t>
            </a:r>
            <a:br>
              <a:rPr lang="en-GB" sz="900" b="1" dirty="0">
                <a:solidFill>
                  <a:schemeClr val="tx1"/>
                </a:solidFill>
                <a:latin typeface="Calibri" charset="0"/>
                <a:ea typeface="Calibri" charset="0"/>
                <a:cs typeface="Calibri" charset="0"/>
              </a:rPr>
            </a:br>
            <a:r>
              <a:rPr lang="en-GB" sz="800" dirty="0">
                <a:solidFill>
                  <a:schemeClr val="tx1"/>
                </a:solidFill>
                <a:latin typeface="Calibri" charset="0"/>
                <a:ea typeface="Calibri" charset="0"/>
                <a:cs typeface="Calibri" charset="0"/>
              </a:rPr>
              <a:t>The Embassy to Normandy</a:t>
            </a:r>
          </a:p>
        </p:txBody>
      </p:sp>
      <p:grpSp>
        <p:nvGrpSpPr>
          <p:cNvPr id="119" name="Group 118">
            <a:extLst>
              <a:ext uri="{FF2B5EF4-FFF2-40B4-BE49-F238E27FC236}">
                <a16:creationId xmlns:a16="http://schemas.microsoft.com/office/drawing/2014/main" id="{F3BD037A-6804-754B-B69C-214B81842947}"/>
              </a:ext>
            </a:extLst>
          </p:cNvPr>
          <p:cNvGrpSpPr/>
          <p:nvPr/>
        </p:nvGrpSpPr>
        <p:grpSpPr>
          <a:xfrm rot="10800000">
            <a:off x="3593444" y="2079065"/>
            <a:ext cx="90000" cy="283722"/>
            <a:chOff x="774187" y="2577658"/>
            <a:chExt cx="90000" cy="283722"/>
          </a:xfrm>
        </p:grpSpPr>
        <p:sp>
          <p:nvSpPr>
            <p:cNvPr id="120" name="Oval 119">
              <a:extLst>
                <a:ext uri="{FF2B5EF4-FFF2-40B4-BE49-F238E27FC236}">
                  <a16:creationId xmlns:a16="http://schemas.microsoft.com/office/drawing/2014/main" id="{848658D9-D0EC-0845-9E83-12AC62015A96}"/>
                </a:ext>
              </a:extLst>
            </p:cNvPr>
            <p:cNvSpPr/>
            <p:nvPr/>
          </p:nvSpPr>
          <p:spPr>
            <a:xfrm>
              <a:off x="774187" y="2771380"/>
              <a:ext cx="90000" cy="90000"/>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nvGrpSpPr>
            <p:cNvPr id="121" name="Group 120">
              <a:extLst>
                <a:ext uri="{FF2B5EF4-FFF2-40B4-BE49-F238E27FC236}">
                  <a16:creationId xmlns:a16="http://schemas.microsoft.com/office/drawing/2014/main" id="{6396D79C-C05A-F547-A6A0-437848A639C2}"/>
                </a:ext>
              </a:extLst>
            </p:cNvPr>
            <p:cNvGrpSpPr/>
            <p:nvPr/>
          </p:nvGrpSpPr>
          <p:grpSpPr>
            <a:xfrm rot="5400000">
              <a:off x="722326" y="2638519"/>
              <a:ext cx="193722" cy="72000"/>
              <a:chOff x="1112477" y="1549124"/>
              <a:chExt cx="193722" cy="72000"/>
            </a:xfrm>
          </p:grpSpPr>
          <p:cxnSp>
            <p:nvCxnSpPr>
              <p:cNvPr id="122" name="Straight Arrow Connector 121">
                <a:extLst>
                  <a:ext uri="{FF2B5EF4-FFF2-40B4-BE49-F238E27FC236}">
                    <a16:creationId xmlns:a16="http://schemas.microsoft.com/office/drawing/2014/main" id="{59F8DD06-E177-6741-9C19-67D5DE880CC5}"/>
                  </a:ext>
                </a:extLst>
              </p:cNvPr>
              <p:cNvCxnSpPr>
                <a:cxnSpLocks/>
              </p:cNvCxnSpPr>
              <p:nvPr/>
            </p:nvCxnSpPr>
            <p:spPr>
              <a:xfrm rot="16200000" flipV="1">
                <a:off x="1245338" y="1524263"/>
                <a:ext cx="0" cy="121722"/>
              </a:xfrm>
              <a:prstGeom prst="straightConnector1">
                <a:avLst/>
              </a:prstGeom>
              <a:ln w="1905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3" name="Oval 122">
                <a:extLst>
                  <a:ext uri="{FF2B5EF4-FFF2-40B4-BE49-F238E27FC236}">
                    <a16:creationId xmlns:a16="http://schemas.microsoft.com/office/drawing/2014/main" id="{D542A1B5-A73A-AF4F-B04F-7254B567486D}"/>
                  </a:ext>
                </a:extLst>
              </p:cNvPr>
              <p:cNvSpPr/>
              <p:nvPr/>
            </p:nvSpPr>
            <p:spPr>
              <a:xfrm>
                <a:off x="1112477" y="1549124"/>
                <a:ext cx="72000" cy="72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grpSp>
      </p:grpSp>
      <p:sp>
        <p:nvSpPr>
          <p:cNvPr id="18" name="Oval 17">
            <a:extLst>
              <a:ext uri="{FF2B5EF4-FFF2-40B4-BE49-F238E27FC236}">
                <a16:creationId xmlns:a16="http://schemas.microsoft.com/office/drawing/2014/main" id="{F63BAD98-A6A1-E64B-8D90-08D58F327F31}"/>
              </a:ext>
            </a:extLst>
          </p:cNvPr>
          <p:cNvSpPr/>
          <p:nvPr/>
        </p:nvSpPr>
        <p:spPr>
          <a:xfrm>
            <a:off x="8281946" y="181528"/>
            <a:ext cx="517451" cy="529909"/>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6" descr="knowledge Icon 2672617">
            <a:extLst>
              <a:ext uri="{FF2B5EF4-FFF2-40B4-BE49-F238E27FC236}">
                <a16:creationId xmlns:a16="http://schemas.microsoft.com/office/drawing/2014/main" id="{C9F9B613-A638-E343-A3B7-D2A1EC4EB17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16390" y="242170"/>
            <a:ext cx="399612" cy="399612"/>
          </a:xfrm>
          <a:prstGeom prst="rect">
            <a:avLst/>
          </a:prstGeom>
          <a:noFill/>
          <a:extLst>
            <a:ext uri="{909E8E84-426E-40DD-AFC4-6F175D3DCCD1}">
              <a14:hiddenFill xmlns:a14="http://schemas.microsoft.com/office/drawing/2010/main">
                <a:solidFill>
                  <a:srgbClr val="FFFFFF"/>
                </a:solidFill>
              </a14:hiddenFill>
            </a:ext>
          </a:extLst>
        </p:spPr>
      </p:pic>
      <p:sp>
        <p:nvSpPr>
          <p:cNvPr id="124" name="Oval 123">
            <a:extLst>
              <a:ext uri="{FF2B5EF4-FFF2-40B4-BE49-F238E27FC236}">
                <a16:creationId xmlns:a16="http://schemas.microsoft.com/office/drawing/2014/main" id="{9DF86026-94F2-7D4F-922F-A388E0D995F6}"/>
              </a:ext>
            </a:extLst>
          </p:cNvPr>
          <p:cNvSpPr/>
          <p:nvPr/>
        </p:nvSpPr>
        <p:spPr>
          <a:xfrm>
            <a:off x="9101433" y="177276"/>
            <a:ext cx="517451" cy="529909"/>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10" descr="directions Icon 2802402">
            <a:extLst>
              <a:ext uri="{FF2B5EF4-FFF2-40B4-BE49-F238E27FC236}">
                <a16:creationId xmlns:a16="http://schemas.microsoft.com/office/drawing/2014/main" id="{C5D65171-63DD-7042-8E42-04F8E264849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46368" y="234582"/>
            <a:ext cx="427579" cy="427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1881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2898</TotalTime>
  <Words>636</Words>
  <Application>Microsoft Macintosh PowerPoint</Application>
  <PresentationFormat>A4 Paper (210x297 mm)</PresentationFormat>
  <Paragraphs>49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ReithSans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Thornton</dc:creator>
  <cp:lastModifiedBy>Mr G Thornton</cp:lastModifiedBy>
  <cp:revision>51</cp:revision>
  <dcterms:created xsi:type="dcterms:W3CDTF">2020-07-02T19:41:34Z</dcterms:created>
  <dcterms:modified xsi:type="dcterms:W3CDTF">2021-03-02T20:47:03Z</dcterms:modified>
</cp:coreProperties>
</file>